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8" r:id="rId2"/>
    <p:sldId id="286" r:id="rId3"/>
    <p:sldId id="275" r:id="rId4"/>
    <p:sldId id="287" r:id="rId5"/>
    <p:sldId id="284" r:id="rId6"/>
    <p:sldId id="269" r:id="rId7"/>
    <p:sldId id="28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5294" autoAdjust="0"/>
  </p:normalViewPr>
  <p:slideViewPr>
    <p:cSldViewPr snapToGrid="0">
      <p:cViewPr>
        <p:scale>
          <a:sx n="86" d="100"/>
          <a:sy n="86" d="100"/>
        </p:scale>
        <p:origin x="-204" y="-132"/>
      </p:cViewPr>
      <p:guideLst>
        <p:guide orient="horz" pos="2160"/>
        <p:guide pos="3840"/>
      </p:guideLst>
    </p:cSldViewPr>
  </p:slideViewPr>
  <p:notesTextViewPr>
    <p:cViewPr>
      <p:scale>
        <a:sx n="3" d="2"/>
        <a:sy n="3" d="2"/>
      </p:scale>
      <p:origin x="0" y="0"/>
    </p:cViewPr>
  </p:notesTextViewPr>
  <p:notesViewPr>
    <p:cSldViewPr snapToGrid="0">
      <p:cViewPr varScale="1">
        <p:scale>
          <a:sx n="68" d="100"/>
          <a:sy n="68" d="100"/>
        </p:scale>
        <p:origin x="280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E08F2E-5F06-4CE2-A139-452A1382A6F0}" type="datetimeFigureOut">
              <a:rPr lang="en-US"/>
              <a:t>11/14/2018</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28588A-5C4E-401A-AECC-B6F63A9DE965}" type="slidenum">
              <a:rPr/>
              <a:t>‹#›</a:t>
            </a:fld>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C5DC6-1594-414D-9341-ABA08739246C}" type="datetimeFigureOut">
              <a:rPr lang="en-US"/>
              <a:t>11/14/2018</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542409-6A04-4DC6-AC3A-D3758287A8F2}" type="slidenum">
              <a:rPr/>
              <a:t>‹#›</a:t>
            </a:fld>
            <a:endParaRPr/>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1</a:t>
            </a:fld>
            <a:endParaRPr lang="en-US"/>
          </a:p>
        </p:txBody>
      </p:sp>
    </p:spTree>
    <p:extLst>
      <p:ext uri="{BB962C8B-B14F-4D97-AF65-F5344CB8AC3E}">
        <p14:creationId xmlns:p14="http://schemas.microsoft.com/office/powerpoint/2010/main" val="33008298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1600200" y="0"/>
            <a:ext cx="5029200" cy="5943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751777" y="3019706"/>
            <a:ext cx="4846320" cy="2387600"/>
          </a:xfrm>
        </p:spPr>
        <p:txBody>
          <a:bodyPr anchor="b">
            <a:normAutofit/>
          </a:bodyPr>
          <a:lstStyle>
            <a:lvl1pPr algn="l">
              <a:lnSpc>
                <a:spcPct val="90000"/>
              </a:lnSpc>
              <a:defRPr sz="48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1751777" y="5381894"/>
            <a:ext cx="4846320" cy="448056"/>
          </a:xfrm>
        </p:spPr>
        <p:txBody>
          <a:bodyPr>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pic>
        <p:nvPicPr>
          <p:cNvPr id="8" name="Picture 7" descr="Puffy white clouds in deep blue sky"/>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490472" cy="3886200"/>
          </a:xfrm>
          <a:prstGeom prst="rect">
            <a:avLst/>
          </a:prstGeom>
        </p:spPr>
      </p:pic>
      <p:pic>
        <p:nvPicPr>
          <p:cNvPr id="10" name="Picture 9" descr="Closeup of plant shoot"/>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39128" y="2057400"/>
            <a:ext cx="2060767" cy="3886200"/>
          </a:xfrm>
          <a:prstGeom prst="rect">
            <a:avLst/>
          </a:prstGeom>
        </p:spPr>
      </p:pic>
      <p:pic>
        <p:nvPicPr>
          <p:cNvPr id="11" name="Picture 10" descr="Waves"/>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909623" y="2057400"/>
            <a:ext cx="3282696" cy="3886200"/>
          </a:xfrm>
          <a:prstGeom prst="rect">
            <a:avLst/>
          </a:prstGeom>
        </p:spPr>
      </p:pic>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C9B55A74-0919-413E-865C-E0E8D1722ED7}" type="datetime1">
              <a:rPr lang="en-US" smtClean="0"/>
              <a:pPr/>
              <a:t>11/14/2018</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90500"/>
            <a:ext cx="2057400" cy="59864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8200" y="190500"/>
            <a:ext cx="7734300" cy="5986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25BFE46A-5893-4F80-829A-F37AF8AAC03B}" type="datetime1">
              <a:rPr lang="en-US" smtClean="0"/>
              <a:pPr/>
              <a:t>11/14/2018</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6DD1B487-36FD-4CED-B07A-1A81FC6540B1}" type="datetime1">
              <a:rPr lang="en-US" smtClean="0"/>
              <a:pPr/>
              <a:t>11/14/2018</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600199" y="2059146"/>
            <a:ext cx="7199696" cy="3886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751777" y="2263913"/>
            <a:ext cx="6949440" cy="3143393"/>
          </a:xfrm>
        </p:spPr>
        <p:txBody>
          <a:bodyPr anchor="b"/>
          <a:lstStyle>
            <a:lvl1pPr>
              <a:defRPr sz="600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1751777" y="5381893"/>
            <a:ext cx="6949440" cy="449523"/>
          </a:xfrm>
        </p:spPr>
        <p:txBody>
          <a:bodyPr/>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pic>
        <p:nvPicPr>
          <p:cNvPr id="11" name="Picture 10" descr="Closeup of green plants"/>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9146"/>
            <a:ext cx="1490472" cy="3886200"/>
          </a:xfrm>
          <a:prstGeom prst="rect">
            <a:avLst/>
          </a:prstGeom>
        </p:spPr>
      </p:pic>
      <p:pic>
        <p:nvPicPr>
          <p:cNvPr id="9" name="Picture 8" descr="Waves"/>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8909623" y="2059146"/>
            <a:ext cx="3282696"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409700" y="1556281"/>
            <a:ext cx="4610099"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6172200" y="1556281"/>
            <a:ext cx="4609775"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93A66BA0-BF77-43AC-894A-20AD8220B887}" type="datetime1">
              <a:rPr lang="en-US" smtClean="0"/>
              <a:pPr/>
              <a:t>11/14/2018</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1409699" y="1554480"/>
            <a:ext cx="4608576"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09699" y="2434147"/>
            <a:ext cx="4608576"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6172200" y="1554480"/>
            <a:ext cx="4610100"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434147"/>
            <a:ext cx="4610100"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Slide Number Placeholder 8"/>
          <p:cNvSpPr>
            <a:spLocks noGrp="1"/>
          </p:cNvSpPr>
          <p:nvPr>
            <p:ph type="sldNum" sz="quarter" idx="12"/>
          </p:nvPr>
        </p:nvSpPr>
        <p:spPr/>
        <p:txBody>
          <a:bodyPr/>
          <a:lstStyle/>
          <a:p>
            <a:fld id="{9CD8D479-8942-46E8-A226-A4E01F7A105C}" type="slidenum">
              <a:rPr/>
              <a:t>‹#›</a:t>
            </a:fld>
            <a:endParaRPr dirty="0"/>
          </a:p>
        </p:txBody>
      </p:sp>
      <p:sp>
        <p:nvSpPr>
          <p:cNvPr id="7" name="Date Placeholder 6"/>
          <p:cNvSpPr>
            <a:spLocks noGrp="1"/>
          </p:cNvSpPr>
          <p:nvPr>
            <p:ph type="dt" sz="half" idx="10"/>
          </p:nvPr>
        </p:nvSpPr>
        <p:spPr/>
        <p:txBody>
          <a:bodyPr/>
          <a:lstStyle/>
          <a:p>
            <a:fld id="{94C81B4D-F060-418E-A958-B2BDC1A258F8}" type="datetime1">
              <a:rPr lang="en-US" smtClean="0"/>
              <a:pPr/>
              <a:t>11/14/2018</a:t>
            </a:fld>
            <a:endParaRPr lang="en-US" dirty="0"/>
          </a:p>
        </p:txBody>
      </p:sp>
      <p:sp>
        <p:nvSpPr>
          <p:cNvPr id="8" name="Footer Placeholder 7"/>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Slide Number Placeholder 4"/>
          <p:cNvSpPr>
            <a:spLocks noGrp="1"/>
          </p:cNvSpPr>
          <p:nvPr>
            <p:ph type="sldNum" sz="quarter" idx="12"/>
          </p:nvPr>
        </p:nvSpPr>
        <p:spPr/>
        <p:txBody>
          <a:bodyPr/>
          <a:lstStyle/>
          <a:p>
            <a:fld id="{9CD8D479-8942-46E8-A226-A4E01F7A105C}" type="slidenum">
              <a:rPr/>
              <a:t>‹#›</a:t>
            </a:fld>
            <a:endParaRPr/>
          </a:p>
        </p:txBody>
      </p:sp>
      <p:sp>
        <p:nvSpPr>
          <p:cNvPr id="3" name="Date Placeholder 2"/>
          <p:cNvSpPr>
            <a:spLocks noGrp="1"/>
          </p:cNvSpPr>
          <p:nvPr>
            <p:ph type="dt" sz="half" idx="10"/>
          </p:nvPr>
        </p:nvSpPr>
        <p:spPr/>
        <p:txBody>
          <a:bodyPr/>
          <a:lstStyle/>
          <a:p>
            <a:fld id="{9386AC23-C97B-41FB-9B89-C7FE0FB631CA}" type="datetime1">
              <a:rPr lang="en-US" smtClean="0"/>
              <a:pPr/>
              <a:t>11/14/2018</a:t>
            </a:fld>
            <a:endParaRPr lang="en-US" dirty="0"/>
          </a:p>
        </p:txBody>
      </p:sp>
      <p:sp>
        <p:nvSpPr>
          <p:cNvPr id="4" name="Footer Placeholder 3"/>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CD8D479-8942-46E8-A226-A4E01F7A105C}" type="slidenum">
              <a:rPr/>
              <a:t>‹#›</a:t>
            </a:fld>
            <a:endParaRPr/>
          </a:p>
        </p:txBody>
      </p:sp>
      <p:sp>
        <p:nvSpPr>
          <p:cNvPr id="2" name="Date Placeholder 1"/>
          <p:cNvSpPr>
            <a:spLocks noGrp="1"/>
          </p:cNvSpPr>
          <p:nvPr>
            <p:ph type="dt" sz="half" idx="10"/>
          </p:nvPr>
        </p:nvSpPr>
        <p:spPr/>
        <p:txBody>
          <a:bodyPr/>
          <a:lstStyle/>
          <a:p>
            <a:fld id="{C81B9673-AC7F-4F1F-84E4-F0E5EAAE106D}" type="datetime1">
              <a:rPr lang="en-US" smtClean="0"/>
              <a:pPr/>
              <a:t>11/14/2018</a:t>
            </a:fld>
            <a:endParaRPr lang="en-US" dirty="0"/>
          </a:p>
        </p:txBody>
      </p:sp>
      <p:sp>
        <p:nvSpPr>
          <p:cNvPr id="3" name="Footer Placeholder 2"/>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4" y="919616"/>
            <a:ext cx="4155622" cy="2532888"/>
          </a:xfrm>
        </p:spPr>
        <p:txBody>
          <a:bodyPr anchor="b"/>
          <a:lstStyle>
            <a:lvl1pPr>
              <a:defRPr sz="3200"/>
            </a:lvl1pPr>
          </a:lstStyle>
          <a:p>
            <a:r>
              <a:rPr lang="en-US" smtClean="0"/>
              <a:t>Click to edit Master title style</a:t>
            </a:r>
            <a:endParaRPr/>
          </a:p>
        </p:txBody>
      </p:sp>
      <p:sp>
        <p:nvSpPr>
          <p:cNvPr id="3" name="Content Placeholder 2"/>
          <p:cNvSpPr>
            <a:spLocks noGrp="1"/>
          </p:cNvSpPr>
          <p:nvPr>
            <p:ph idx="1"/>
          </p:nvPr>
        </p:nvSpPr>
        <p:spPr>
          <a:xfrm>
            <a:off x="1409699" y="915923"/>
            <a:ext cx="5216979" cy="5065776"/>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682434" y="3502152"/>
            <a:ext cx="4155622" cy="2479548"/>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BA2A3310-D664-4933-9402-AB5DB0887727}" type="datetime1">
              <a:rPr lang="en-US" smtClean="0"/>
              <a:pPr/>
              <a:t>11/14/2018</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5" y="919616"/>
            <a:ext cx="4155622" cy="2532888"/>
          </a:xfrm>
        </p:spPr>
        <p:txBody>
          <a:bodyPr anchor="b"/>
          <a:lstStyle>
            <a:lvl1pPr>
              <a:defRPr sz="3200"/>
            </a:lvl1pPr>
          </a:lstStyle>
          <a:p>
            <a:r>
              <a:rPr lang="en-US" smtClean="0"/>
              <a:t>Click to edit Master title style</a:t>
            </a:r>
            <a:endParaRPr dirty="0"/>
          </a:p>
        </p:txBody>
      </p:sp>
      <p:sp>
        <p:nvSpPr>
          <p:cNvPr id="3" name="Picture Placeholder 2" descr="An empty placeholder to add an image. Click on the placeholder and select the image that you wish to add"/>
          <p:cNvSpPr>
            <a:spLocks noGrp="1"/>
          </p:cNvSpPr>
          <p:nvPr>
            <p:ph type="pic" idx="1"/>
          </p:nvPr>
        </p:nvSpPr>
        <p:spPr>
          <a:xfrm>
            <a:off x="0" y="915923"/>
            <a:ext cx="6626677" cy="5065776"/>
          </a:xfrm>
        </p:spPr>
        <p:txBody>
          <a:bodyPr tIns="137160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6682435" y="3502152"/>
            <a:ext cx="4155622" cy="2479547"/>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E1447A63-5E3D-469C-A0D1-119323F4F95E}" type="datetime1">
              <a:rPr lang="en-US" smtClean="0"/>
              <a:pPr/>
              <a:t>11/14/2018</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609344"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accent1">
                  <a:lumMod val="75000"/>
                </a:schemeClr>
              </a:solidFill>
            </a:endParaRPr>
          </a:p>
        </p:txBody>
      </p:sp>
      <p:sp>
        <p:nvSpPr>
          <p:cNvPr id="2" name="Title Placeholder 1"/>
          <p:cNvSpPr>
            <a:spLocks noGrp="1"/>
          </p:cNvSpPr>
          <p:nvPr>
            <p:ph type="title"/>
          </p:nvPr>
        </p:nvSpPr>
        <p:spPr>
          <a:xfrm>
            <a:off x="1410026" y="276087"/>
            <a:ext cx="9371949" cy="1183566"/>
          </a:xfrm>
          <a:prstGeom prst="rect">
            <a:avLst/>
          </a:prstGeom>
        </p:spPr>
        <p:txBody>
          <a:bodyPr vert="horz" lIns="91440" tIns="45720" rIns="91440" bIns="45720" rtlCol="0" anchor="b">
            <a:normAutofit/>
          </a:bodyPr>
          <a:lstStyle/>
          <a:p>
            <a:r>
              <a:rPr lang="en-US" smtClean="0"/>
              <a:t>Click to edit Master title style</a:t>
            </a:r>
            <a:endParaRPr dirty="0"/>
          </a:p>
        </p:txBody>
      </p:sp>
      <p:sp>
        <p:nvSpPr>
          <p:cNvPr id="3" name="Text Placeholder 2"/>
          <p:cNvSpPr>
            <a:spLocks noGrp="1"/>
          </p:cNvSpPr>
          <p:nvPr>
            <p:ph type="body" idx="1"/>
          </p:nvPr>
        </p:nvSpPr>
        <p:spPr>
          <a:xfrm>
            <a:off x="1410027" y="1566001"/>
            <a:ext cx="9371948" cy="4620682"/>
          </a:xfrm>
          <a:prstGeom prst="rect">
            <a:avLst/>
          </a:prstGeom>
        </p:spPr>
        <p:txBody>
          <a:bodyPr vert="horz" lIns="91440" tIns="45720" rIns="91440" bIns="45720" rtlCol="0">
            <a:normAutofit/>
          </a:bodyPr>
          <a:lstStyle/>
          <a:p>
            <a:pPr lvl="0"/>
            <a:r>
              <a:rPr lang="en-US" dirty="0"/>
              <a:t>E</a:t>
            </a:r>
            <a:r>
              <a:rPr dirty="0"/>
              <a:t>dit Master text styles</a:t>
            </a:r>
          </a:p>
          <a:p>
            <a:pPr lvl="1"/>
            <a:r>
              <a:rPr dirty="0"/>
              <a:t>Second level</a:t>
            </a:r>
          </a:p>
          <a:p>
            <a:pPr lvl="2"/>
            <a:r>
              <a:rPr dirty="0"/>
              <a:t>Third level</a:t>
            </a:r>
          </a:p>
          <a:p>
            <a:pPr lvl="3"/>
            <a:r>
              <a:rPr dirty="0"/>
              <a:t>Fourth level</a:t>
            </a:r>
          </a:p>
          <a:p>
            <a:pPr lvl="4"/>
            <a:r>
              <a:rPr dirty="0"/>
              <a:t>Fifth level</a:t>
            </a:r>
          </a:p>
        </p:txBody>
      </p:sp>
      <p:sp>
        <p:nvSpPr>
          <p:cNvPr id="6" name="Slide Number Placeholder 5"/>
          <p:cNvSpPr>
            <a:spLocks noGrp="1"/>
          </p:cNvSpPr>
          <p:nvPr>
            <p:ph type="sldNum" sz="quarter" idx="4"/>
          </p:nvPr>
        </p:nvSpPr>
        <p:spPr>
          <a:xfrm>
            <a:off x="0" y="6629400"/>
            <a:ext cx="41040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9CD8D479-8942-46E8-A226-A4E01F7A105C}" type="slidenum">
              <a:rPr lang="en-US" smtClean="0"/>
              <a:pPr/>
              <a:t>‹#›</a:t>
            </a:fld>
            <a:endParaRPr lang="en-US" dirty="0"/>
          </a:p>
        </p:txBody>
      </p:sp>
      <p:sp>
        <p:nvSpPr>
          <p:cNvPr id="4" name="Date Placeholder 3"/>
          <p:cNvSpPr>
            <a:spLocks noGrp="1"/>
          </p:cNvSpPr>
          <p:nvPr>
            <p:ph type="dt" sz="half" idx="2"/>
          </p:nvPr>
        </p:nvSpPr>
        <p:spPr>
          <a:xfrm>
            <a:off x="453403" y="6629400"/>
            <a:ext cx="100066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1E56E745-E731-42F7-BC46-83DD513FC98F}" type="datetime1">
              <a:rPr lang="en-US" smtClean="0"/>
              <a:pPr/>
              <a:t>11/14/2018</a:t>
            </a:fld>
            <a:endParaRPr lang="en-US" dirty="0"/>
          </a:p>
        </p:txBody>
      </p:sp>
      <p:sp>
        <p:nvSpPr>
          <p:cNvPr id="5" name="Footer Placeholder 4"/>
          <p:cNvSpPr>
            <a:spLocks noGrp="1"/>
          </p:cNvSpPr>
          <p:nvPr>
            <p:ph type="ftr" sz="quarter" idx="3"/>
          </p:nvPr>
        </p:nvSpPr>
        <p:spPr>
          <a:xfrm>
            <a:off x="1637716" y="6629400"/>
            <a:ext cx="9144259" cy="228600"/>
          </a:xfrm>
          <a:prstGeom prst="rect">
            <a:avLst/>
          </a:prstGeom>
        </p:spPr>
        <p:txBody>
          <a:bodyPr vert="horz" lIns="91440" tIns="45720" rIns="91440" bIns="45720" rtlCol="0" anchor="ctr"/>
          <a:lstStyle>
            <a:lvl1pPr algn="l">
              <a:defRPr sz="1100">
                <a:solidFill>
                  <a:schemeClr val="accent1">
                    <a:lumMod val="50000"/>
                  </a:schemeClr>
                </a:solidFill>
              </a:defRPr>
            </a:lvl1pPr>
          </a:lstStyle>
          <a:p>
            <a:r>
              <a:rPr lang="en-US"/>
              <a:t>Add a footer</a:t>
            </a:r>
            <a:endParaRPr lang="en-US" dirty="0"/>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400" kern="1200">
          <a:solidFill>
            <a:schemeClr val="accent1">
              <a:lumMod val="75000"/>
            </a:schemeClr>
          </a:solidFill>
          <a:latin typeface="+mj-lt"/>
          <a:ea typeface="+mj-ea"/>
          <a:cs typeface="+mj-cs"/>
        </a:defRPr>
      </a:lvl1pPr>
    </p:titleStyle>
    <p:body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8344" y="1635615"/>
            <a:ext cx="4936722" cy="1492129"/>
          </a:xfrm>
        </p:spPr>
        <p:txBody>
          <a:bodyPr>
            <a:normAutofit/>
          </a:bodyPr>
          <a:lstStyle/>
          <a:p>
            <a:pPr algn="ctr"/>
            <a:r>
              <a:rPr lang="en-US" sz="4400" dirty="0" smtClean="0"/>
              <a:t>When Worlds Collide</a:t>
            </a:r>
            <a:endParaRPr lang="en-US" sz="4400" dirty="0"/>
          </a:p>
        </p:txBody>
      </p:sp>
      <p:sp>
        <p:nvSpPr>
          <p:cNvPr id="3" name="Subtitle 2"/>
          <p:cNvSpPr>
            <a:spLocks noGrp="1"/>
          </p:cNvSpPr>
          <p:nvPr>
            <p:ph type="subTitle" idx="1"/>
          </p:nvPr>
        </p:nvSpPr>
        <p:spPr>
          <a:xfrm>
            <a:off x="1777534" y="3026536"/>
            <a:ext cx="4846320" cy="1335223"/>
          </a:xfrm>
        </p:spPr>
        <p:txBody>
          <a:bodyPr>
            <a:normAutofit/>
          </a:bodyPr>
          <a:lstStyle/>
          <a:p>
            <a:pPr algn="ctr"/>
            <a:r>
              <a:rPr lang="en-US" dirty="0"/>
              <a:t>Conservation, Environment </a:t>
            </a:r>
            <a:endParaRPr lang="en-US" dirty="0" smtClean="0"/>
          </a:p>
          <a:p>
            <a:pPr algn="ctr"/>
            <a:r>
              <a:rPr lang="en-US" dirty="0" smtClean="0"/>
              <a:t>and </a:t>
            </a:r>
            <a:r>
              <a:rPr lang="en-US" dirty="0"/>
              <a:t>the 2018 Farm </a:t>
            </a:r>
            <a:r>
              <a:rPr lang="en-US" dirty="0" smtClean="0"/>
              <a:t>Bill</a:t>
            </a:r>
          </a:p>
          <a:p>
            <a:pPr algn="ctr"/>
            <a:endParaRPr lang="en-US" dirty="0"/>
          </a:p>
          <a:p>
            <a:r>
              <a:rPr lang="en-US" dirty="0" smtClean="0"/>
              <a:t>Laurie Peterson</a:t>
            </a:r>
          </a:p>
          <a:p>
            <a:r>
              <a:rPr lang="en-US" dirty="0" smtClean="0"/>
              <a:t>Office of the General Counsel, USDA</a:t>
            </a:r>
            <a:endParaRPr lang="en-US" dirty="0"/>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026" y="276087"/>
            <a:ext cx="9371949" cy="1024679"/>
          </a:xfrm>
        </p:spPr>
        <p:txBody>
          <a:bodyPr/>
          <a:lstStyle/>
          <a:p>
            <a:pPr algn="ctr"/>
            <a:r>
              <a:rPr lang="en-US" dirty="0" smtClean="0"/>
              <a:t>What Could Be Changing or Evolving??</a:t>
            </a:r>
            <a:endParaRPr lang="en-US" dirty="0"/>
          </a:p>
        </p:txBody>
      </p:sp>
      <p:sp>
        <p:nvSpPr>
          <p:cNvPr id="3" name="Content Placeholder 2"/>
          <p:cNvSpPr>
            <a:spLocks noGrp="1"/>
          </p:cNvSpPr>
          <p:nvPr>
            <p:ph idx="1"/>
          </p:nvPr>
        </p:nvSpPr>
        <p:spPr>
          <a:xfrm>
            <a:off x="1236372" y="1566001"/>
            <a:ext cx="9545603" cy="4358281"/>
          </a:xfrm>
        </p:spPr>
        <p:txBody>
          <a:bodyPr>
            <a:normAutofit lnSpcReduction="10000"/>
          </a:bodyPr>
          <a:lstStyle/>
          <a:p>
            <a:r>
              <a:rPr lang="en-US" dirty="0" smtClean="0"/>
              <a:t>Clean Water Act – Farming use of pesticide and Concentrated Animal Feeding Operations (CAFO)</a:t>
            </a:r>
          </a:p>
          <a:p>
            <a:r>
              <a:rPr lang="en-US" dirty="0" smtClean="0"/>
              <a:t>NEPA – Forest Service requirements for NEPA and waivers for logging industry, New Categorical Exclusions are possible</a:t>
            </a:r>
          </a:p>
          <a:p>
            <a:r>
              <a:rPr lang="en-US" dirty="0" smtClean="0"/>
              <a:t>Endangered Species Act – Environmental Protection Agency’s role could be changing.</a:t>
            </a:r>
          </a:p>
          <a:p>
            <a:r>
              <a:rPr lang="en-US" dirty="0" smtClean="0"/>
              <a:t>Conservation Stewardship Program – promotes sustainability and stewardship in rural communities, does this go away?</a:t>
            </a:r>
          </a:p>
          <a:p>
            <a:r>
              <a:rPr lang="en-US" dirty="0" smtClean="0"/>
              <a:t>Forest Management Planning - Roadless Initiative, logging, prescriptive burning. </a:t>
            </a:r>
          </a:p>
          <a:p>
            <a:pPr marL="0" indent="0" algn="ctr">
              <a:buNone/>
            </a:pPr>
            <a:r>
              <a:rPr lang="en-US" dirty="0" smtClean="0">
                <a:solidFill>
                  <a:srgbClr val="7030A0"/>
                </a:solidFill>
              </a:rPr>
              <a:t>We really don’t know where this will end considering the outcome of the midterm elections but the Senate Bill would likely be signed by President Trump.</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9CD8D479-8942-46E8-A226-A4E01F7A105C}" type="slidenum">
              <a:rPr lang="en-US" smtClean="0"/>
              <a:t>2</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11/14/2018</a:t>
            </a:fld>
            <a:endParaRPr lang="en-US" dirty="0"/>
          </a:p>
        </p:txBody>
      </p:sp>
    </p:spTree>
    <p:extLst>
      <p:ext uri="{BB962C8B-B14F-4D97-AF65-F5344CB8AC3E}">
        <p14:creationId xmlns:p14="http://schemas.microsoft.com/office/powerpoint/2010/main" val="1784179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026" y="276087"/>
            <a:ext cx="9371949" cy="998921"/>
          </a:xfrm>
        </p:spPr>
        <p:txBody>
          <a:bodyPr>
            <a:normAutofit/>
          </a:bodyPr>
          <a:lstStyle/>
          <a:p>
            <a:pPr algn="ctr"/>
            <a:r>
              <a:rPr lang="fr-FR" sz="4000" dirty="0" smtClean="0"/>
              <a:t>2018 </a:t>
            </a:r>
            <a:r>
              <a:rPr lang="fr-FR" sz="4000" dirty="0" err="1" smtClean="0"/>
              <a:t>Farm</a:t>
            </a:r>
            <a:r>
              <a:rPr lang="fr-FR" sz="4000" dirty="0" smtClean="0"/>
              <a:t> Bill and the Gulf </a:t>
            </a:r>
            <a:r>
              <a:rPr lang="fr-FR" sz="4000" dirty="0" err="1" smtClean="0"/>
              <a:t>Between</a:t>
            </a:r>
            <a:r>
              <a:rPr lang="fr-FR" sz="4000" dirty="0" smtClean="0"/>
              <a:t> </a:t>
            </a:r>
            <a:endParaRPr lang="en-US" sz="4000" dirty="0"/>
          </a:p>
        </p:txBody>
      </p:sp>
      <p:sp>
        <p:nvSpPr>
          <p:cNvPr id="3" name="Content Placeholder 2"/>
          <p:cNvSpPr>
            <a:spLocks noGrp="1"/>
          </p:cNvSpPr>
          <p:nvPr>
            <p:ph idx="1"/>
          </p:nvPr>
        </p:nvSpPr>
        <p:spPr/>
        <p:txBody>
          <a:bodyPr/>
          <a:lstStyle/>
          <a:p>
            <a:r>
              <a:rPr lang="en-US" dirty="0"/>
              <a:t>The farm bill provides policies that support food safety, production agriculture, environmental quality, crop insurance, animal disease prevention, conservation, research, renewable energy, and new foreign market access</a:t>
            </a:r>
            <a:r>
              <a:rPr lang="en-US" dirty="0" smtClean="0"/>
              <a:t>.</a:t>
            </a:r>
          </a:p>
          <a:p>
            <a:r>
              <a:rPr lang="en-US" dirty="0"/>
              <a:t>Historically, the Farm Bill has enjoyed widespread bipartisan support. However, </a:t>
            </a:r>
            <a:r>
              <a:rPr lang="en-US" dirty="0" smtClean="0"/>
              <a:t>legislation that has been forced to pass has been </a:t>
            </a:r>
            <a:r>
              <a:rPr lang="en-US" dirty="0"/>
              <a:t>targeted as vehicles for poison pill, anti-environmental riders that put our lands, water, and wildlife at risk. </a:t>
            </a:r>
          </a:p>
          <a:p>
            <a:r>
              <a:rPr lang="en-US" dirty="0" smtClean="0"/>
              <a:t>There is an urgency to pass a Farm Bill – when planning this, it was hopeful that the 2018 Farm Bill would be in place.  </a:t>
            </a:r>
          </a:p>
          <a:p>
            <a:r>
              <a:rPr lang="en-US" dirty="0" smtClean="0"/>
              <a:t>It seems that the House is all about </a:t>
            </a:r>
            <a:r>
              <a:rPr lang="en-US" dirty="0" err="1" smtClean="0"/>
              <a:t>Agri</a:t>
            </a:r>
            <a:r>
              <a:rPr lang="en-US" dirty="0" smtClean="0"/>
              <a:t> production and Conservation and the Senate is all about Environmental issues.</a:t>
            </a:r>
            <a:endParaRPr lang="en-US" dirty="0"/>
          </a:p>
        </p:txBody>
      </p:sp>
      <p:sp>
        <p:nvSpPr>
          <p:cNvPr id="4" name="Slide Number Placeholder 3"/>
          <p:cNvSpPr>
            <a:spLocks noGrp="1"/>
          </p:cNvSpPr>
          <p:nvPr>
            <p:ph type="sldNum" sz="quarter" idx="12"/>
          </p:nvPr>
        </p:nvSpPr>
        <p:spPr/>
        <p:txBody>
          <a:bodyPr/>
          <a:lstStyle/>
          <a:p>
            <a:fld id="{9CD8D479-8942-46E8-A226-A4E01F7A105C}" type="slidenum">
              <a:rPr lang="en-US" smtClean="0"/>
              <a:t>3</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11/14/2018</a:t>
            </a:fld>
            <a:endParaRPr lang="en-US" dirty="0"/>
          </a:p>
        </p:txBody>
      </p:sp>
    </p:spTree>
    <p:extLst>
      <p:ext uri="{BB962C8B-B14F-4D97-AF65-F5344CB8AC3E}">
        <p14:creationId xmlns:p14="http://schemas.microsoft.com/office/powerpoint/2010/main" val="162761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026" y="276087"/>
            <a:ext cx="9371949" cy="638313"/>
          </a:xfrm>
        </p:spPr>
        <p:txBody>
          <a:bodyPr/>
          <a:lstStyle/>
          <a:p>
            <a:pPr algn="ctr"/>
            <a:r>
              <a:rPr lang="en-US" dirty="0" smtClean="0"/>
              <a:t>The GULF</a:t>
            </a:r>
            <a:endParaRPr lang="en-US" dirty="0"/>
          </a:p>
        </p:txBody>
      </p:sp>
      <p:sp>
        <p:nvSpPr>
          <p:cNvPr id="3" name="Content Placeholder 2"/>
          <p:cNvSpPr>
            <a:spLocks noGrp="1"/>
          </p:cNvSpPr>
          <p:nvPr>
            <p:ph idx="1"/>
          </p:nvPr>
        </p:nvSpPr>
        <p:spPr>
          <a:xfrm>
            <a:off x="1410027" y="1030310"/>
            <a:ext cx="9371948" cy="5156373"/>
          </a:xfrm>
        </p:spPr>
        <p:txBody>
          <a:bodyPr>
            <a:normAutofit fontScale="92500" lnSpcReduction="10000"/>
          </a:bodyPr>
          <a:lstStyle/>
          <a:p>
            <a:r>
              <a:rPr lang="en-US" dirty="0"/>
              <a:t>Most of the conflict between the House and Senate versions of the bill involves farm subsidies, conservation and work requirements for food stamp recipients. </a:t>
            </a:r>
          </a:p>
          <a:p>
            <a:endParaRPr lang="en-US" dirty="0"/>
          </a:p>
          <a:p>
            <a:r>
              <a:rPr lang="en-US" dirty="0"/>
              <a:t> </a:t>
            </a:r>
            <a:r>
              <a:rPr lang="en-US" dirty="0" smtClean="0"/>
              <a:t>The House </a:t>
            </a:r>
            <a:r>
              <a:rPr lang="en-US" dirty="0"/>
              <a:t>narrowly passed a Farm Bill version in June that would bolster those requirements and require most able-bodied recipients to spend 20 hours a week working, training for a job or volunteering.  The Senate version does not change the current work requirements.</a:t>
            </a:r>
          </a:p>
          <a:p>
            <a:pPr marL="0" indent="0">
              <a:buNone/>
            </a:pPr>
            <a:r>
              <a:rPr lang="en-US" dirty="0"/>
              <a:t> </a:t>
            </a:r>
          </a:p>
          <a:p>
            <a:r>
              <a:rPr lang="en-US" dirty="0" smtClean="0"/>
              <a:t>The House </a:t>
            </a:r>
            <a:r>
              <a:rPr lang="en-US" dirty="0"/>
              <a:t>bill’s proposed changes to the Supplemental Nutrition Assistance Program. Those changes include expanded work requirements for a larger pool of adult able-bodied </a:t>
            </a:r>
            <a:r>
              <a:rPr lang="en-US" dirty="0" smtClean="0"/>
              <a:t>recipients is at issue in the Senate. </a:t>
            </a:r>
            <a:r>
              <a:rPr lang="en-US" dirty="0"/>
              <a:t>Negotiators also differ on Title 1, which sets the terms for farm program subsidies.</a:t>
            </a:r>
          </a:p>
          <a:p>
            <a:pPr marL="0" indent="0">
              <a:buNone/>
            </a:pPr>
            <a:r>
              <a:rPr lang="en-US" dirty="0"/>
              <a:t> </a:t>
            </a:r>
          </a:p>
          <a:p>
            <a:r>
              <a:rPr lang="en-US" dirty="0"/>
              <a:t>With the expiration of the 2014 farm bill, major programs such as crop insurance and SNAP, formerly known as the food stamp program, will continue because they are either permanently authorized in other laws or funded by appropriators.</a:t>
            </a:r>
          </a:p>
          <a:p>
            <a:endParaRPr lang="en-US" dirty="0"/>
          </a:p>
        </p:txBody>
      </p:sp>
      <p:sp>
        <p:nvSpPr>
          <p:cNvPr id="4" name="Slide Number Placeholder 3"/>
          <p:cNvSpPr>
            <a:spLocks noGrp="1"/>
          </p:cNvSpPr>
          <p:nvPr>
            <p:ph type="sldNum" sz="quarter" idx="12"/>
          </p:nvPr>
        </p:nvSpPr>
        <p:spPr/>
        <p:txBody>
          <a:bodyPr/>
          <a:lstStyle/>
          <a:p>
            <a:fld id="{9CD8D479-8942-46E8-A226-A4E01F7A105C}" type="slidenum">
              <a:rPr lang="en-US" smtClean="0"/>
              <a:t>4</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11/14/2018</a:t>
            </a:fld>
            <a:endParaRPr lang="en-US" dirty="0"/>
          </a:p>
        </p:txBody>
      </p:sp>
    </p:spTree>
    <p:extLst>
      <p:ext uri="{BB962C8B-B14F-4D97-AF65-F5344CB8AC3E}">
        <p14:creationId xmlns:p14="http://schemas.microsoft.com/office/powerpoint/2010/main" val="1165703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734" y="204059"/>
            <a:ext cx="9371949" cy="808149"/>
          </a:xfrm>
        </p:spPr>
        <p:txBody>
          <a:bodyPr>
            <a:noAutofit/>
          </a:bodyPr>
          <a:lstStyle/>
          <a:p>
            <a:pPr algn="ctr"/>
            <a:r>
              <a:rPr lang="en-US" sz="2800" dirty="0" smtClean="0"/>
              <a:t>The Conservation Programs  </a:t>
            </a:r>
            <a:br>
              <a:rPr lang="en-US" sz="2800" dirty="0" smtClean="0"/>
            </a:br>
            <a:r>
              <a:rPr lang="en-US" sz="2800" dirty="0" smtClean="0"/>
              <a:t>They are in there . . . But will they stay???</a:t>
            </a:r>
            <a:endParaRPr lang="en-US" sz="2800" dirty="0"/>
          </a:p>
        </p:txBody>
      </p:sp>
      <p:sp>
        <p:nvSpPr>
          <p:cNvPr id="3" name="Content Placeholder 2"/>
          <p:cNvSpPr>
            <a:spLocks noGrp="1"/>
          </p:cNvSpPr>
          <p:nvPr>
            <p:ph idx="1"/>
          </p:nvPr>
        </p:nvSpPr>
        <p:spPr>
          <a:xfrm>
            <a:off x="592428" y="1012209"/>
            <a:ext cx="9893332" cy="5478742"/>
          </a:xfrm>
        </p:spPr>
        <p:txBody>
          <a:bodyPr>
            <a:normAutofit lnSpcReduction="10000"/>
          </a:bodyPr>
          <a:lstStyle/>
          <a:p>
            <a:r>
              <a:rPr lang="en-US" dirty="0"/>
              <a:t>Since the New Deal programs of the 1930s, the federal government has used two general types of policy instruments in pursuit of conservation goals: (1) paying farmers to divert farmland into some form of conservation use such as grassland, forest, or wetlands and (2) paying farmers to install and maintain farming practices on working farmland that reduce erosion and runoff or protect wildlife habitat. Currently, five major programs implement one or both of these conservation strategies.</a:t>
            </a:r>
          </a:p>
          <a:p>
            <a:r>
              <a:rPr lang="en-US" dirty="0" smtClean="0"/>
              <a:t>Conservation </a:t>
            </a:r>
            <a:r>
              <a:rPr lang="en-US" dirty="0"/>
              <a:t>Reserve Program (CRP) </a:t>
            </a:r>
            <a:r>
              <a:rPr lang="en-US" dirty="0" smtClean="0"/>
              <a:t>- </a:t>
            </a:r>
            <a:r>
              <a:rPr lang="en-US" sz="1900" dirty="0" smtClean="0"/>
              <a:t>pays </a:t>
            </a:r>
            <a:r>
              <a:rPr lang="en-US" sz="1900" dirty="0"/>
              <a:t>farmers to convert cropland (and some grassland) to conservation uses</a:t>
            </a:r>
            <a:endParaRPr lang="en-US" sz="1900" dirty="0" smtClean="0"/>
          </a:p>
          <a:p>
            <a:r>
              <a:rPr lang="en-US" dirty="0" smtClean="0"/>
              <a:t>Agricultural </a:t>
            </a:r>
            <a:r>
              <a:rPr lang="en-US" dirty="0"/>
              <a:t>Conservation Easement Program </a:t>
            </a:r>
            <a:r>
              <a:rPr lang="en-US" dirty="0" smtClean="0"/>
              <a:t>(ACEP) – </a:t>
            </a:r>
            <a:r>
              <a:rPr lang="en-US" sz="1900" dirty="0" smtClean="0"/>
              <a:t>Perpetual Easement Acquisition Program</a:t>
            </a:r>
          </a:p>
          <a:p>
            <a:r>
              <a:rPr lang="en-US" dirty="0" smtClean="0"/>
              <a:t>The </a:t>
            </a:r>
            <a:r>
              <a:rPr lang="en-US" dirty="0"/>
              <a:t>Environmental Quality Incentives Program (EQIP</a:t>
            </a:r>
            <a:r>
              <a:rPr lang="en-US" sz="1900" dirty="0"/>
              <a:t>) </a:t>
            </a:r>
            <a:r>
              <a:rPr lang="en-US" sz="1900" dirty="0" smtClean="0"/>
              <a:t>partially subsidizes of </a:t>
            </a:r>
            <a:r>
              <a:rPr lang="en-US" sz="1900" dirty="0"/>
              <a:t>the cost of installing approved conservation structures or equipment on working farmland</a:t>
            </a:r>
            <a:endParaRPr lang="en-US" sz="1900" dirty="0" smtClean="0"/>
          </a:p>
          <a:p>
            <a:r>
              <a:rPr lang="en-US" dirty="0" smtClean="0"/>
              <a:t>Conservation</a:t>
            </a:r>
            <a:r>
              <a:rPr lang="en-US" dirty="0"/>
              <a:t> Stewardship Program (</a:t>
            </a:r>
            <a:r>
              <a:rPr lang="en-US" dirty="0" smtClean="0"/>
              <a:t>CSP) </a:t>
            </a:r>
            <a:r>
              <a:rPr lang="en-US" sz="1900" dirty="0"/>
              <a:t>pays farmers an annual fee to maintain a suite of approved conservation management practices on working farmland. </a:t>
            </a:r>
            <a:endParaRPr lang="en-US" sz="1900" dirty="0" smtClean="0"/>
          </a:p>
          <a:p>
            <a:r>
              <a:rPr lang="en-US" dirty="0" smtClean="0"/>
              <a:t>Regional </a:t>
            </a:r>
            <a:r>
              <a:rPr lang="en-US" dirty="0"/>
              <a:t>Conservation Partnership Program (RCPP</a:t>
            </a:r>
            <a:r>
              <a:rPr lang="en-US" sz="1800" dirty="0"/>
              <a:t>), funds projects at a regional or watershed scale that are undertaken by governmental or nonprofit entities. </a:t>
            </a:r>
          </a:p>
        </p:txBody>
      </p:sp>
      <p:sp>
        <p:nvSpPr>
          <p:cNvPr id="4" name="Slide Number Placeholder 3"/>
          <p:cNvSpPr>
            <a:spLocks noGrp="1"/>
          </p:cNvSpPr>
          <p:nvPr>
            <p:ph type="sldNum" sz="quarter" idx="12"/>
          </p:nvPr>
        </p:nvSpPr>
        <p:spPr/>
        <p:txBody>
          <a:bodyPr/>
          <a:lstStyle/>
          <a:p>
            <a:fld id="{9CD8D479-8942-46E8-A226-A4E01F7A105C}" type="slidenum">
              <a:rPr lang="en-US" smtClean="0"/>
              <a:t>5</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11/14/2018</a:t>
            </a:fld>
            <a:endParaRPr lang="en-US" dirty="0"/>
          </a:p>
        </p:txBody>
      </p:sp>
    </p:spTree>
    <p:extLst>
      <p:ext uri="{BB962C8B-B14F-4D97-AF65-F5344CB8AC3E}">
        <p14:creationId xmlns:p14="http://schemas.microsoft.com/office/powerpoint/2010/main" val="1679669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about the environment??</a:t>
            </a:r>
            <a:endParaRPr lang="en-US" dirty="0"/>
          </a:p>
        </p:txBody>
      </p:sp>
      <p:sp>
        <p:nvSpPr>
          <p:cNvPr id="5" name="Text Placeholder 4"/>
          <p:cNvSpPr>
            <a:spLocks noGrp="1"/>
          </p:cNvSpPr>
          <p:nvPr>
            <p:ph type="body" idx="1"/>
          </p:nvPr>
        </p:nvSpPr>
        <p:spPr/>
        <p:txBody>
          <a:bodyPr/>
          <a:lstStyle/>
          <a:p>
            <a:r>
              <a:rPr lang="en-US" dirty="0" smtClean="0"/>
              <a:t>Please just pass a bill and we will know</a:t>
            </a:r>
            <a:endParaRPr lang="en-US" dirty="0"/>
          </a:p>
        </p:txBody>
      </p:sp>
    </p:spTree>
    <p:extLst>
      <p:ext uri="{BB962C8B-B14F-4D97-AF65-F5344CB8AC3E}">
        <p14:creationId xmlns:p14="http://schemas.microsoft.com/office/powerpoint/2010/main" val="3752628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026" y="276087"/>
            <a:ext cx="9371949" cy="847197"/>
          </a:xfrm>
        </p:spPr>
        <p:txBody>
          <a:bodyPr>
            <a:normAutofit/>
          </a:bodyPr>
          <a:lstStyle/>
          <a:p>
            <a:pPr algn="ctr"/>
            <a:r>
              <a:rPr lang="en-US" sz="4000" dirty="0" smtClean="0"/>
              <a:t>What </a:t>
            </a:r>
            <a:r>
              <a:rPr lang="en-US" sz="4000" dirty="0"/>
              <a:t>I</a:t>
            </a:r>
            <a:r>
              <a:rPr lang="en-US" sz="4000" dirty="0" smtClean="0"/>
              <a:t> THINK will happen</a:t>
            </a:r>
            <a:endParaRPr lang="en-US" sz="4000" dirty="0"/>
          </a:p>
        </p:txBody>
      </p:sp>
      <p:sp>
        <p:nvSpPr>
          <p:cNvPr id="3" name="Content Placeholder 2"/>
          <p:cNvSpPr>
            <a:spLocks noGrp="1"/>
          </p:cNvSpPr>
          <p:nvPr>
            <p:ph idx="1"/>
          </p:nvPr>
        </p:nvSpPr>
        <p:spPr/>
        <p:txBody>
          <a:bodyPr/>
          <a:lstStyle/>
          <a:p>
            <a:r>
              <a:rPr lang="en-US" dirty="0" smtClean="0"/>
              <a:t>The Farm Bill will finally pass through the Senate </a:t>
            </a:r>
          </a:p>
          <a:p>
            <a:r>
              <a:rPr lang="en-US" dirty="0" smtClean="0"/>
              <a:t>Forests will have more management freedom, some see this as an erosion of EPA, NEPA, ESA, CWA protections of the environment.</a:t>
            </a:r>
          </a:p>
          <a:p>
            <a:r>
              <a:rPr lang="en-US" dirty="0" smtClean="0"/>
              <a:t>NRCS and FSA Conservation programs will still provide protection for our environment and income to our farmers.</a:t>
            </a:r>
          </a:p>
          <a:p>
            <a:r>
              <a:rPr lang="en-US" dirty="0" smtClean="0"/>
              <a:t>SNAP - will continue with a bolstered work requirement.  </a:t>
            </a:r>
          </a:p>
          <a:p>
            <a:r>
              <a:rPr lang="en-US" dirty="0" smtClean="0"/>
              <a:t>The most of the 39 programs orphaned by the lapse of the 2014 Farm Bill will reemerge with some funding.</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9CD8D479-8942-46E8-A226-A4E01F7A105C}" type="slidenum">
              <a:rPr lang="en-US" smtClean="0"/>
              <a:t>7</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11/14/2018</a:t>
            </a:fld>
            <a:endParaRPr lang="en-US" dirty="0"/>
          </a:p>
        </p:txBody>
      </p:sp>
    </p:spTree>
    <p:extLst>
      <p:ext uri="{BB962C8B-B14F-4D97-AF65-F5344CB8AC3E}">
        <p14:creationId xmlns:p14="http://schemas.microsoft.com/office/powerpoint/2010/main" val="103704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Ecology 16x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Nature ecology education photo presentation.potx" id="{C2041BFC-79DD-469A-9C9C-CE3A45FF64F3}" vid="{F6D325B2-35D9-40C5-B4CD-C0A8483D5659}"/>
    </a:ext>
  </a:extLst>
</a:theme>
</file>

<file path=ppt/theme/theme2.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Nature ecology education photo presentation</Template>
  <TotalTime>109</TotalTime>
  <Words>465</Words>
  <Application>Microsoft Office PowerPoint</Application>
  <PresentationFormat>Custom</PresentationFormat>
  <Paragraphs>53</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Ecology 16x9</vt:lpstr>
      <vt:lpstr>When Worlds Collide</vt:lpstr>
      <vt:lpstr>What Could Be Changing or Evolving??</vt:lpstr>
      <vt:lpstr>2018 Farm Bill and the Gulf Between </vt:lpstr>
      <vt:lpstr>The GULF</vt:lpstr>
      <vt:lpstr>The Conservation Programs   They are in there . . . But will they stay???</vt:lpstr>
      <vt:lpstr>What about the environment??</vt:lpstr>
      <vt:lpstr>What I THINK will happen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Worlds Collide</dc:title>
  <dc:creator>PETERSON, LAURIE - OGC</dc:creator>
  <cp:lastModifiedBy>vivian koettel</cp:lastModifiedBy>
  <cp:revision>13</cp:revision>
  <cp:lastPrinted>2018-11-14T15:11:41Z</cp:lastPrinted>
  <dcterms:created xsi:type="dcterms:W3CDTF">2018-10-31T15:27:56Z</dcterms:created>
  <dcterms:modified xsi:type="dcterms:W3CDTF">2018-11-14T15:11:54Z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