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0" r:id="rId4"/>
  </p:sldMasterIdLst>
  <p:notesMasterIdLst>
    <p:notesMasterId r:id="rId25"/>
  </p:notesMasterIdLst>
  <p:handoutMasterIdLst>
    <p:handoutMasterId r:id="rId26"/>
  </p:handoutMasterIdLst>
  <p:sldIdLst>
    <p:sldId id="256" r:id="rId5"/>
    <p:sldId id="261" r:id="rId6"/>
    <p:sldId id="262" r:id="rId7"/>
    <p:sldId id="265" r:id="rId8"/>
    <p:sldId id="264" r:id="rId9"/>
    <p:sldId id="263" r:id="rId10"/>
    <p:sldId id="266" r:id="rId11"/>
    <p:sldId id="267" r:id="rId12"/>
    <p:sldId id="279" r:id="rId13"/>
    <p:sldId id="270" r:id="rId14"/>
    <p:sldId id="273" r:id="rId15"/>
    <p:sldId id="272" r:id="rId16"/>
    <p:sldId id="274" r:id="rId17"/>
    <p:sldId id="275" r:id="rId18"/>
    <p:sldId id="276" r:id="rId19"/>
    <p:sldId id="271" r:id="rId20"/>
    <p:sldId id="268" r:id="rId21"/>
    <p:sldId id="269" r:id="rId22"/>
    <p:sldId id="277" r:id="rId23"/>
    <p:sldId id="278" r:id="rId24"/>
  </p:sldIdLst>
  <p:sldSz cx="12192000" cy="6858000"/>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3680DD-F88F-3DC1-D1E2-EBB9E26C0DC2}" v="2" dt="2024-09-23T20:01:19.4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59"/>
    <p:restoredTop sz="96208"/>
  </p:normalViewPr>
  <p:slideViewPr>
    <p:cSldViewPr snapToGrid="0" snapToObjects="1">
      <p:cViewPr varScale="1">
        <p:scale>
          <a:sx n="103" d="100"/>
          <a:sy n="103" d="100"/>
        </p:scale>
        <p:origin x="114" y="300"/>
      </p:cViewPr>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gs" Target="tags/tag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4FC3FC-5AA0-17C4-43A8-6BC220976EC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0787AA4-0898-609D-105F-CD010465BC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7950BF-58EA-4FF0-A6C3-624E93BD957B}" type="datetimeFigureOut">
              <a:rPr lang="en-US" smtClean="0"/>
              <a:t>2/3/2025</a:t>
            </a:fld>
            <a:endParaRPr lang="en-US" dirty="0"/>
          </a:p>
        </p:txBody>
      </p:sp>
      <p:sp>
        <p:nvSpPr>
          <p:cNvPr id="4" name="Footer Placeholder 3">
            <a:extLst>
              <a:ext uri="{FF2B5EF4-FFF2-40B4-BE49-F238E27FC236}">
                <a16:creationId xmlns:a16="http://schemas.microsoft.com/office/drawing/2014/main" id="{84EBCDE4-4EB9-A9CF-5B8D-83A0D1A3770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5CE7CBE-8935-BE9A-48D1-333805A1558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FCBFEF-3116-4A4D-AE97-6967AA65DF8E}" type="slidenum">
              <a:rPr lang="en-US" smtClean="0"/>
              <a:t>‹#›</a:t>
            </a:fld>
            <a:endParaRPr lang="en-US" dirty="0"/>
          </a:p>
        </p:txBody>
      </p:sp>
    </p:spTree>
    <p:extLst>
      <p:ext uri="{BB962C8B-B14F-4D97-AF65-F5344CB8AC3E}">
        <p14:creationId xmlns:p14="http://schemas.microsoft.com/office/powerpoint/2010/main" val="1476701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A1874F-589A-4AD2-AA67-FC2CD326735E}" type="datetimeFigureOut">
              <a:rPr lang="en-US" smtClean="0"/>
              <a:t>2/3/2025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6E2C9B-91FD-488F-BEDA-5A2F496192E1}" type="slidenum">
              <a:rPr lang="en-US" smtClean="0"/>
              <a:t>‹#›</a:t>
            </a:fld>
            <a:endParaRPr lang="en-US" dirty="0"/>
          </a:p>
        </p:txBody>
      </p:sp>
    </p:spTree>
    <p:extLst>
      <p:ext uri="{BB962C8B-B14F-4D97-AF65-F5344CB8AC3E}">
        <p14:creationId xmlns:p14="http://schemas.microsoft.com/office/powerpoint/2010/main" val="823512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E2C9B-91FD-488F-BEDA-5A2F496192E1}" type="slidenum">
              <a:rPr lang="en-US" smtClean="0"/>
              <a:t>1</a:t>
            </a:fld>
            <a:endParaRPr lang="en-US" dirty="0"/>
          </a:p>
        </p:txBody>
      </p:sp>
    </p:spTree>
    <p:extLst>
      <p:ext uri="{BB962C8B-B14F-4D97-AF65-F5344CB8AC3E}">
        <p14:creationId xmlns:p14="http://schemas.microsoft.com/office/powerpoint/2010/main" val="1522833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F7426-8208-644D-987B-E11656D8A2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6F387D-1571-6044-AB90-B8173071C3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E3C65B7B-BA1C-5C4C-B6B6-57400E635434}"/>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EAE1F13A-D22A-1648-8786-CCEF308E950C}" type="slidenum">
              <a:rPr lang="en-US" smtClean="0"/>
              <a:t>‹#›</a:t>
            </a:fld>
            <a:endParaRPr lang="en-US" dirty="0"/>
          </a:p>
        </p:txBody>
      </p:sp>
    </p:spTree>
    <p:extLst>
      <p:ext uri="{BB962C8B-B14F-4D97-AF65-F5344CB8AC3E}">
        <p14:creationId xmlns:p14="http://schemas.microsoft.com/office/powerpoint/2010/main" val="206929166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35CEE-3289-7041-BC19-FAC871317206}"/>
              </a:ext>
            </a:extLst>
          </p:cNvPr>
          <p:cNvSpPr>
            <a:spLocks noGrp="1"/>
          </p:cNvSpPr>
          <p:nvPr>
            <p:ph type="ctrTitle"/>
          </p:nvPr>
        </p:nvSpPr>
        <p:spPr>
          <a:xfrm>
            <a:off x="1119051" y="1123406"/>
            <a:ext cx="9953897" cy="1576660"/>
          </a:xfrm>
        </p:spPr>
        <p:txBody>
          <a:bodyPr anchor="b"/>
          <a:lstStyle>
            <a:lvl1pPr algn="ctr">
              <a:defRPr sz="60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22AD06FE-C4D0-D442-8FB1-9CB460E63EAD}"/>
              </a:ext>
            </a:extLst>
          </p:cNvPr>
          <p:cNvSpPr>
            <a:spLocks noGrp="1"/>
          </p:cNvSpPr>
          <p:nvPr>
            <p:ph type="subTitle" idx="1"/>
          </p:nvPr>
        </p:nvSpPr>
        <p:spPr>
          <a:xfrm>
            <a:off x="1524000" y="3330054"/>
            <a:ext cx="9144000" cy="719432"/>
          </a:xfrm>
        </p:spPr>
        <p:txBody>
          <a:bodyPr/>
          <a:lstStyle>
            <a:lvl1pPr marL="0" indent="0" algn="ctr">
              <a:buNone/>
              <a:defRPr sz="2400">
                <a:solidFill>
                  <a:srgbClr val="B0B57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74601263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35CEE-3289-7041-BC19-FAC871317206}"/>
              </a:ext>
            </a:extLst>
          </p:cNvPr>
          <p:cNvSpPr>
            <a:spLocks noGrp="1"/>
          </p:cNvSpPr>
          <p:nvPr>
            <p:ph type="ctrTitle"/>
          </p:nvPr>
        </p:nvSpPr>
        <p:spPr>
          <a:xfrm>
            <a:off x="1184365" y="2151015"/>
            <a:ext cx="9823269" cy="1524409"/>
          </a:xfrm>
        </p:spPr>
        <p:txBody>
          <a:bodyPr anchor="b"/>
          <a:lstStyle>
            <a:lvl1pPr algn="ctr">
              <a:defRPr sz="6000">
                <a:solidFill>
                  <a:schemeClr val="bg1"/>
                </a:solidFill>
              </a:defRPr>
            </a:lvl1pPr>
          </a:lstStyle>
          <a:p>
            <a:r>
              <a:rPr lang="en-US"/>
              <a:t>Click to edit Master title style</a:t>
            </a:r>
          </a:p>
        </p:txBody>
      </p:sp>
      <p:sp>
        <p:nvSpPr>
          <p:cNvPr id="5" name="Slide Number Placeholder 5">
            <a:extLst>
              <a:ext uri="{FF2B5EF4-FFF2-40B4-BE49-F238E27FC236}">
                <a16:creationId xmlns:a16="http://schemas.microsoft.com/office/drawing/2014/main" id="{08B07709-A6C7-9D49-910F-557EC84991D6}"/>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6173E397-ADC4-D444-A1D0-3733FC0F17D9}" type="slidenum">
              <a:rPr lang="en-US" smtClean="0"/>
              <a:t>‹#›</a:t>
            </a:fld>
            <a:endParaRPr lang="en-US" dirty="0"/>
          </a:p>
        </p:txBody>
      </p:sp>
    </p:spTree>
    <p:extLst>
      <p:ext uri="{BB962C8B-B14F-4D97-AF65-F5344CB8AC3E}">
        <p14:creationId xmlns:p14="http://schemas.microsoft.com/office/powerpoint/2010/main" val="231638574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E5639-4126-164C-A632-3E754FE6BA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F8803A-41AB-CB41-89F4-CF67E2E7ECCC}"/>
              </a:ext>
            </a:extLst>
          </p:cNvPr>
          <p:cNvSpPr>
            <a:spLocks noGrp="1"/>
          </p:cNvSpPr>
          <p:nvPr>
            <p:ph sz="half" idx="1"/>
          </p:nvPr>
        </p:nvSpPr>
        <p:spPr>
          <a:xfrm>
            <a:off x="838200" y="1825625"/>
            <a:ext cx="5181600" cy="39742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05DD0D-51D6-3F4D-9F4D-CE76BB468A4B}"/>
              </a:ext>
            </a:extLst>
          </p:cNvPr>
          <p:cNvSpPr>
            <a:spLocks noGrp="1"/>
          </p:cNvSpPr>
          <p:nvPr>
            <p:ph sz="half" idx="2"/>
          </p:nvPr>
        </p:nvSpPr>
        <p:spPr>
          <a:xfrm>
            <a:off x="6172200" y="1825625"/>
            <a:ext cx="5181600" cy="39742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97699705-0DF6-0B42-8397-DA211B8EC71A}"/>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3196DF9C-1F0E-7546-99C8-F8D9CD83A207}" type="slidenum">
              <a:rPr lang="en-US" smtClean="0"/>
              <a:t>‹#›</a:t>
            </a:fld>
            <a:endParaRPr lang="en-US" dirty="0"/>
          </a:p>
        </p:txBody>
      </p:sp>
    </p:spTree>
    <p:extLst>
      <p:ext uri="{BB962C8B-B14F-4D97-AF65-F5344CB8AC3E}">
        <p14:creationId xmlns:p14="http://schemas.microsoft.com/office/powerpoint/2010/main" val="312185809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46C51A-C719-834B-9D4C-0759FCD6E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F03821-6C37-DC46-9531-2972FF8CBA95}"/>
              </a:ext>
            </a:extLst>
          </p:cNvPr>
          <p:cNvSpPr>
            <a:spLocks noGrp="1"/>
          </p:cNvSpPr>
          <p:nvPr>
            <p:ph sz="half" idx="2"/>
          </p:nvPr>
        </p:nvSpPr>
        <p:spPr>
          <a:xfrm>
            <a:off x="839788" y="2505075"/>
            <a:ext cx="5157787" cy="3277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7E18E8-2772-334D-93DE-DED7EF1F8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79CF7A-70F8-AC48-A641-74426D9110CB}"/>
              </a:ext>
            </a:extLst>
          </p:cNvPr>
          <p:cNvSpPr>
            <a:spLocks noGrp="1"/>
          </p:cNvSpPr>
          <p:nvPr>
            <p:ph sz="quarter" idx="4"/>
          </p:nvPr>
        </p:nvSpPr>
        <p:spPr>
          <a:xfrm>
            <a:off x="6172200" y="2505075"/>
            <a:ext cx="5183188" cy="3277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36F8462F-12FD-7340-8625-7B77D2950DF4}"/>
              </a:ext>
            </a:extLst>
          </p:cNvPr>
          <p:cNvSpPr>
            <a:spLocks noGrp="1"/>
          </p:cNvSpPr>
          <p:nvPr>
            <p:ph type="title"/>
          </p:nvPr>
        </p:nvSpPr>
        <p:spPr>
          <a:xfrm>
            <a:off x="682192" y="200592"/>
            <a:ext cx="10827619" cy="943911"/>
          </a:xfrm>
        </p:spPr>
        <p:txBody>
          <a:bodyPr/>
          <a:lstStyle/>
          <a:p>
            <a:r>
              <a:rPr lang="en-US"/>
              <a:t>Click to edit Master title style</a:t>
            </a:r>
          </a:p>
        </p:txBody>
      </p:sp>
      <p:sp>
        <p:nvSpPr>
          <p:cNvPr id="8" name="Slide Number Placeholder 5">
            <a:extLst>
              <a:ext uri="{FF2B5EF4-FFF2-40B4-BE49-F238E27FC236}">
                <a16:creationId xmlns:a16="http://schemas.microsoft.com/office/drawing/2014/main" id="{1F8170CA-E122-5545-AF81-C162E11DEEC9}"/>
              </a:ext>
            </a:extLst>
          </p:cNvPr>
          <p:cNvSpPr>
            <a:spLocks noGrp="1"/>
          </p:cNvSpPr>
          <p:nvPr>
            <p:ph type="sldNum" sz="quarter" idx="10"/>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D3AE0A5A-F69A-8D42-A090-AB14407520D2}" type="slidenum">
              <a:rPr lang="en-US" smtClean="0"/>
              <a:t>‹#›</a:t>
            </a:fld>
            <a:endParaRPr lang="en-US" dirty="0"/>
          </a:p>
        </p:txBody>
      </p:sp>
    </p:spTree>
    <p:extLst>
      <p:ext uri="{BB962C8B-B14F-4D97-AF65-F5344CB8AC3E}">
        <p14:creationId xmlns:p14="http://schemas.microsoft.com/office/powerpoint/2010/main" val="80870664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ACEA4-3F1C-5E42-BE66-8E8DD89B8CED}"/>
              </a:ext>
            </a:extLst>
          </p:cNvPr>
          <p:cNvSpPr>
            <a:spLocks noGrp="1"/>
          </p:cNvSpPr>
          <p:nvPr>
            <p:ph type="title"/>
          </p:nvPr>
        </p:nvSpPr>
        <p:spPr/>
        <p:txBody>
          <a:bodyPr/>
          <a:lstStyle/>
          <a:p>
            <a:r>
              <a:rPr lang="en-US"/>
              <a:t>Click to edit Master title style</a:t>
            </a:r>
          </a:p>
        </p:txBody>
      </p:sp>
      <p:sp>
        <p:nvSpPr>
          <p:cNvPr id="4" name="Slide Number Placeholder 5">
            <a:extLst>
              <a:ext uri="{FF2B5EF4-FFF2-40B4-BE49-F238E27FC236}">
                <a16:creationId xmlns:a16="http://schemas.microsoft.com/office/drawing/2014/main" id="{C468DDFB-38B8-0244-A64B-5FAC4E6FD9CF}"/>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FFD922D6-0A12-4240-9D68-9FAF2CFB62B8}" type="slidenum">
              <a:rPr lang="en-US" smtClean="0"/>
              <a:t>‹#›</a:t>
            </a:fld>
            <a:endParaRPr lang="en-US" dirty="0"/>
          </a:p>
        </p:txBody>
      </p:sp>
    </p:spTree>
    <p:extLst>
      <p:ext uri="{BB962C8B-B14F-4D97-AF65-F5344CB8AC3E}">
        <p14:creationId xmlns:p14="http://schemas.microsoft.com/office/powerpoint/2010/main" val="5327346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C07BA872-4970-C14C-B961-DA149BD66760}"/>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1C7EE760-C781-0543-A26E-203A58639D22}" type="slidenum">
              <a:rPr lang="en-US" smtClean="0"/>
              <a:t>‹#›</a:t>
            </a:fld>
            <a:endParaRPr lang="en-US" dirty="0"/>
          </a:p>
        </p:txBody>
      </p:sp>
    </p:spTree>
    <p:extLst>
      <p:ext uri="{BB962C8B-B14F-4D97-AF65-F5344CB8AC3E}">
        <p14:creationId xmlns:p14="http://schemas.microsoft.com/office/powerpoint/2010/main" val="23775506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46C51A-C719-834B-9D4C-0759FCD6E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F03821-6C37-DC46-9531-2972FF8CBA95}"/>
              </a:ext>
            </a:extLst>
          </p:cNvPr>
          <p:cNvSpPr>
            <a:spLocks noGrp="1"/>
          </p:cNvSpPr>
          <p:nvPr>
            <p:ph sz="half" idx="2"/>
          </p:nvPr>
        </p:nvSpPr>
        <p:spPr>
          <a:xfrm>
            <a:off x="839788" y="2505075"/>
            <a:ext cx="5157787" cy="31380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7E18E8-2772-334D-93DE-DED7EF1F82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79CF7A-70F8-AC48-A641-74426D9110CB}"/>
              </a:ext>
            </a:extLst>
          </p:cNvPr>
          <p:cNvSpPr>
            <a:spLocks noGrp="1"/>
          </p:cNvSpPr>
          <p:nvPr>
            <p:ph sz="quarter" idx="4"/>
          </p:nvPr>
        </p:nvSpPr>
        <p:spPr>
          <a:xfrm>
            <a:off x="6172200" y="2505075"/>
            <a:ext cx="5183188" cy="31380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36F8462F-12FD-7340-8625-7B77D2950DF4}"/>
              </a:ext>
            </a:extLst>
          </p:cNvPr>
          <p:cNvSpPr>
            <a:spLocks noGrp="1"/>
          </p:cNvSpPr>
          <p:nvPr>
            <p:ph type="title"/>
          </p:nvPr>
        </p:nvSpPr>
        <p:spPr>
          <a:xfrm>
            <a:off x="682192" y="200592"/>
            <a:ext cx="10827619" cy="943911"/>
          </a:xfrm>
        </p:spPr>
        <p:txBody>
          <a:bodyPr/>
          <a:lstStyle/>
          <a:p>
            <a:r>
              <a:rPr lang="en-US"/>
              <a:t>Click to edit Master title style</a:t>
            </a:r>
          </a:p>
        </p:txBody>
      </p:sp>
      <p:sp>
        <p:nvSpPr>
          <p:cNvPr id="8" name="Slide Number Placeholder 5">
            <a:extLst>
              <a:ext uri="{FF2B5EF4-FFF2-40B4-BE49-F238E27FC236}">
                <a16:creationId xmlns:a16="http://schemas.microsoft.com/office/drawing/2014/main" id="{C0C58212-78F1-7C49-8AE2-36B35DD599B5}"/>
              </a:ext>
            </a:extLst>
          </p:cNvPr>
          <p:cNvSpPr>
            <a:spLocks noGrp="1"/>
          </p:cNvSpPr>
          <p:nvPr>
            <p:ph type="sldNum" sz="quarter" idx="10"/>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2690C95D-4BC4-5D41-8F02-84FCED5863E5}" type="slidenum">
              <a:rPr lang="en-US" smtClean="0"/>
              <a:t>‹#›</a:t>
            </a:fld>
            <a:endParaRPr lang="en-US" dirty="0"/>
          </a:p>
        </p:txBody>
      </p:sp>
    </p:spTree>
    <p:extLst>
      <p:ext uri="{BB962C8B-B14F-4D97-AF65-F5344CB8AC3E}">
        <p14:creationId xmlns:p14="http://schemas.microsoft.com/office/powerpoint/2010/main" val="150739662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431566-A58F-584E-83EE-9039E9E87F51}"/>
              </a:ext>
            </a:extLst>
          </p:cNvPr>
          <p:cNvSpPr>
            <a:spLocks noGrp="1"/>
          </p:cNvSpPr>
          <p:nvPr>
            <p:ph type="title"/>
          </p:nvPr>
        </p:nvSpPr>
        <p:spPr>
          <a:xfrm>
            <a:off x="682189" y="201500"/>
            <a:ext cx="10827619" cy="94391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B14263-57D8-8A4E-BF75-27D2AB54D990}"/>
              </a:ext>
            </a:extLst>
          </p:cNvPr>
          <p:cNvSpPr>
            <a:spLocks noGrp="1"/>
          </p:cNvSpPr>
          <p:nvPr>
            <p:ph type="body" idx="1"/>
          </p:nvPr>
        </p:nvSpPr>
        <p:spPr>
          <a:xfrm>
            <a:off x="1269331" y="1584993"/>
            <a:ext cx="9653337" cy="42479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FFF807FA-C15D-B64D-BAD6-D4D972A01055}"/>
              </a:ext>
            </a:extLst>
          </p:cNvPr>
          <p:cNvSpPr>
            <a:spLocks noGrp="1"/>
          </p:cNvSpPr>
          <p:nvPr>
            <p:ph type="sldNum" sz="quarter" idx="4"/>
          </p:nvPr>
        </p:nvSpPr>
        <p:spPr>
          <a:xfrm>
            <a:off x="8766608" y="5990590"/>
            <a:ext cx="2743200" cy="365125"/>
          </a:xfrm>
          <a:prstGeom prst="rect">
            <a:avLst/>
          </a:prstGeom>
        </p:spPr>
        <p:txBody>
          <a:bodyPr vert="horz" lIns="91440" tIns="45720" rIns="91440" bIns="45720" rtlCol="0" anchor="ctr"/>
          <a:lstStyle>
            <a:lvl1pPr algn="r">
              <a:defRPr sz="1200">
                <a:solidFill>
                  <a:srgbClr val="B0B579"/>
                </a:solidFill>
              </a:defRPr>
            </a:lvl1pPr>
          </a:lstStyle>
          <a:p>
            <a:fld id="{6C35C038-7AF5-AA4F-9D1D-817A50030EEA}" type="slidenum">
              <a:rPr lang="en-US" smtClean="0"/>
              <a:t>‹#›</a:t>
            </a:fld>
            <a:endParaRPr lang="en-US" dirty="0"/>
          </a:p>
        </p:txBody>
      </p:sp>
    </p:spTree>
    <p:extLst>
      <p:ext uri="{BB962C8B-B14F-4D97-AF65-F5344CB8AC3E}">
        <p14:creationId xmlns:p14="http://schemas.microsoft.com/office/powerpoint/2010/main" val="215939919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7" r:id="rId3"/>
    <p:sldLayoutId id="2147483683" r:id="rId4"/>
    <p:sldLayoutId id="2147483684" r:id="rId5"/>
    <p:sldLayoutId id="2147483685" r:id="rId6"/>
    <p:sldLayoutId id="2147483686" r:id="rId7"/>
    <p:sldLayoutId id="2147483677" r:id="rId8"/>
  </p:sldLayoutIdLst>
  <p:transition/>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B0B57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B0B57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seek.ee.arkansas.gov/ext/ncore/external/home" TargetMode="External"/><Relationship Id="rId2" Type="http://schemas.openxmlformats.org/officeDocument/2006/relationships/hyperlink" Target="https://www.adeq.state.ar.us/water/permits/npdes/stormwater/"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584E5-C582-2842-A210-3668A24F0162}"/>
              </a:ext>
            </a:extLst>
          </p:cNvPr>
          <p:cNvSpPr>
            <a:spLocks noGrp="1"/>
          </p:cNvSpPr>
          <p:nvPr>
            <p:ph type="ctrTitle"/>
          </p:nvPr>
        </p:nvSpPr>
        <p:spPr/>
        <p:txBody>
          <a:bodyPr>
            <a:normAutofit fontScale="90000"/>
          </a:bodyPr>
          <a:lstStyle/>
          <a:p>
            <a:r>
              <a:rPr lang="en-US" dirty="0"/>
              <a:t>Stormwater Construction Permit(s): An Overview</a:t>
            </a:r>
          </a:p>
        </p:txBody>
      </p:sp>
      <p:sp>
        <p:nvSpPr>
          <p:cNvPr id="3" name="Subtitle 2">
            <a:extLst>
              <a:ext uri="{FF2B5EF4-FFF2-40B4-BE49-F238E27FC236}">
                <a16:creationId xmlns:a16="http://schemas.microsoft.com/office/drawing/2014/main" id="{E5E278BE-75BA-6743-B907-E4F7F7D65B22}"/>
              </a:ext>
            </a:extLst>
          </p:cNvPr>
          <p:cNvSpPr>
            <a:spLocks noGrp="1"/>
          </p:cNvSpPr>
          <p:nvPr>
            <p:ph type="subTitle" idx="1"/>
          </p:nvPr>
        </p:nvSpPr>
        <p:spPr/>
        <p:txBody>
          <a:bodyPr>
            <a:normAutofit fontScale="92500" lnSpcReduction="20000"/>
          </a:bodyPr>
          <a:lstStyle/>
          <a:p>
            <a:r>
              <a:rPr lang="en-US" dirty="0"/>
              <a:t>Arkansas Bar Association</a:t>
            </a:r>
          </a:p>
          <a:p>
            <a:r>
              <a:rPr lang="en-US" dirty="0"/>
              <a:t>2025 Mid-Year Bar Conference </a:t>
            </a:r>
          </a:p>
        </p:txBody>
      </p:sp>
    </p:spTree>
    <p:extLst>
      <p:ext uri="{BB962C8B-B14F-4D97-AF65-F5344CB8AC3E}">
        <p14:creationId xmlns:p14="http://schemas.microsoft.com/office/powerpoint/2010/main" val="134856097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1F292-88C0-DFF7-EB22-F09B6D8248D0}"/>
              </a:ext>
            </a:extLst>
          </p:cNvPr>
          <p:cNvSpPr>
            <a:spLocks noGrp="1"/>
          </p:cNvSpPr>
          <p:nvPr>
            <p:ph type="title"/>
          </p:nvPr>
        </p:nvSpPr>
        <p:spPr/>
        <p:txBody>
          <a:bodyPr/>
          <a:lstStyle/>
          <a:p>
            <a:r>
              <a:rPr lang="en-US" dirty="0"/>
              <a:t>Getting your Construction General Permit</a:t>
            </a:r>
          </a:p>
        </p:txBody>
      </p:sp>
      <p:sp>
        <p:nvSpPr>
          <p:cNvPr id="3" name="Content Placeholder 2">
            <a:extLst>
              <a:ext uri="{FF2B5EF4-FFF2-40B4-BE49-F238E27FC236}">
                <a16:creationId xmlns:a16="http://schemas.microsoft.com/office/drawing/2014/main" id="{35F2C511-F091-8CED-A09A-A1BAF372BCC9}"/>
              </a:ext>
            </a:extLst>
          </p:cNvPr>
          <p:cNvSpPr>
            <a:spLocks noGrp="1"/>
          </p:cNvSpPr>
          <p:nvPr>
            <p:ph idx="1"/>
          </p:nvPr>
        </p:nvSpPr>
        <p:spPr/>
        <p:txBody>
          <a:bodyPr/>
          <a:lstStyle/>
          <a:p>
            <a:r>
              <a:rPr lang="en-US" dirty="0"/>
              <a:t>All construction general permit forms and information are available on DEQ’s website:</a:t>
            </a:r>
          </a:p>
          <a:p>
            <a:pPr marL="0" indent="0">
              <a:buNone/>
            </a:pPr>
            <a:r>
              <a:rPr lang="en-US" dirty="0">
                <a:hlinkClick r:id="rId2"/>
              </a:rPr>
              <a:t>https://www.adeq.state.ar.us/water/permits/npdes/stormwater/</a:t>
            </a:r>
            <a:endParaRPr lang="en-US" dirty="0"/>
          </a:p>
          <a:p>
            <a:pPr marL="0" indent="0">
              <a:buNone/>
            </a:pPr>
            <a:endParaRPr lang="en-US" dirty="0"/>
          </a:p>
          <a:p>
            <a:r>
              <a:rPr lang="en-US" dirty="0"/>
              <a:t>The notice of intent and applicable signatures and authorizations must be submitted through DEQ’s SEEK system:</a:t>
            </a:r>
          </a:p>
          <a:p>
            <a:pPr marL="0" indent="0">
              <a:buNone/>
            </a:pPr>
            <a:r>
              <a:rPr lang="en-US" dirty="0">
                <a:hlinkClick r:id="rId3"/>
              </a:rPr>
              <a:t>https://seek.ee.arkansas.gov/ext/ncore/external/home</a:t>
            </a:r>
            <a:endParaRPr lang="en-US" dirty="0"/>
          </a:p>
          <a:p>
            <a:pPr marL="0" indent="0">
              <a:buNone/>
            </a:pPr>
            <a:endParaRPr lang="en-US" dirty="0"/>
          </a:p>
        </p:txBody>
      </p:sp>
    </p:spTree>
    <p:extLst>
      <p:ext uri="{BB962C8B-B14F-4D97-AF65-F5344CB8AC3E}">
        <p14:creationId xmlns:p14="http://schemas.microsoft.com/office/powerpoint/2010/main" val="6696422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AF365-B955-31EC-4759-C2F01051418E}"/>
              </a:ext>
            </a:extLst>
          </p:cNvPr>
          <p:cNvSpPr>
            <a:spLocks noGrp="1"/>
          </p:cNvSpPr>
          <p:nvPr>
            <p:ph type="title"/>
          </p:nvPr>
        </p:nvSpPr>
        <p:spPr/>
        <p:txBody>
          <a:bodyPr/>
          <a:lstStyle/>
          <a:p>
            <a:r>
              <a:rPr lang="en-US" dirty="0"/>
              <a:t>Notice of Intent</a:t>
            </a:r>
          </a:p>
        </p:txBody>
      </p:sp>
      <p:pic>
        <p:nvPicPr>
          <p:cNvPr id="5" name="Content Placeholder 4">
            <a:extLst>
              <a:ext uri="{FF2B5EF4-FFF2-40B4-BE49-F238E27FC236}">
                <a16:creationId xmlns:a16="http://schemas.microsoft.com/office/drawing/2014/main" id="{DFE5E279-BC45-DE34-75EE-E0524BC82BD0}"/>
              </a:ext>
            </a:extLst>
          </p:cNvPr>
          <p:cNvPicPr>
            <a:picLocks noGrp="1" noChangeAspect="1"/>
          </p:cNvPicPr>
          <p:nvPr>
            <p:ph idx="1"/>
          </p:nvPr>
        </p:nvPicPr>
        <p:blipFill>
          <a:blip r:embed="rId2"/>
          <a:stretch>
            <a:fillRect/>
          </a:stretch>
        </p:blipFill>
        <p:spPr>
          <a:xfrm>
            <a:off x="1281922" y="1697981"/>
            <a:ext cx="9628156" cy="4332116"/>
          </a:xfrm>
        </p:spPr>
      </p:pic>
    </p:spTree>
    <p:extLst>
      <p:ext uri="{BB962C8B-B14F-4D97-AF65-F5344CB8AC3E}">
        <p14:creationId xmlns:p14="http://schemas.microsoft.com/office/powerpoint/2010/main" val="211571802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A4CF4-9E39-27E3-D3BB-2CF675783C80}"/>
              </a:ext>
            </a:extLst>
          </p:cNvPr>
          <p:cNvSpPr>
            <a:spLocks noGrp="1"/>
          </p:cNvSpPr>
          <p:nvPr>
            <p:ph type="title"/>
          </p:nvPr>
        </p:nvSpPr>
        <p:spPr/>
        <p:txBody>
          <a:bodyPr/>
          <a:lstStyle/>
          <a:p>
            <a:r>
              <a:rPr lang="en-US" dirty="0"/>
              <a:t>Some things included in the general permit ...</a:t>
            </a:r>
          </a:p>
        </p:txBody>
      </p:sp>
      <p:pic>
        <p:nvPicPr>
          <p:cNvPr id="5" name="Content Placeholder 4">
            <a:extLst>
              <a:ext uri="{FF2B5EF4-FFF2-40B4-BE49-F238E27FC236}">
                <a16:creationId xmlns:a16="http://schemas.microsoft.com/office/drawing/2014/main" id="{2C5E3817-8079-0F1B-3A4D-ADDB75FA013A}"/>
              </a:ext>
            </a:extLst>
          </p:cNvPr>
          <p:cNvPicPr>
            <a:picLocks noGrp="1" noChangeAspect="1"/>
          </p:cNvPicPr>
          <p:nvPr>
            <p:ph idx="1"/>
          </p:nvPr>
        </p:nvPicPr>
        <p:blipFill>
          <a:blip r:embed="rId2"/>
          <a:stretch>
            <a:fillRect/>
          </a:stretch>
        </p:blipFill>
        <p:spPr>
          <a:xfrm>
            <a:off x="472029" y="2187147"/>
            <a:ext cx="11247937" cy="3150972"/>
          </a:xfrm>
        </p:spPr>
      </p:pic>
    </p:spTree>
    <p:extLst>
      <p:ext uri="{BB962C8B-B14F-4D97-AF65-F5344CB8AC3E}">
        <p14:creationId xmlns:p14="http://schemas.microsoft.com/office/powerpoint/2010/main" val="130969373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5BA9-3A1C-AD30-D97E-BA4BF987FB08}"/>
              </a:ext>
            </a:extLst>
          </p:cNvPr>
          <p:cNvSpPr>
            <a:spLocks noGrp="1"/>
          </p:cNvSpPr>
          <p:nvPr>
            <p:ph type="title"/>
          </p:nvPr>
        </p:nvSpPr>
        <p:spPr/>
        <p:txBody>
          <a:bodyPr>
            <a:normAutofit/>
          </a:bodyPr>
          <a:lstStyle/>
          <a:p>
            <a:r>
              <a:rPr lang="en-US" dirty="0"/>
              <a:t>Some things allowed by the general permit …</a:t>
            </a:r>
          </a:p>
        </p:txBody>
      </p:sp>
      <p:pic>
        <p:nvPicPr>
          <p:cNvPr id="5" name="Content Placeholder 4">
            <a:extLst>
              <a:ext uri="{FF2B5EF4-FFF2-40B4-BE49-F238E27FC236}">
                <a16:creationId xmlns:a16="http://schemas.microsoft.com/office/drawing/2014/main" id="{3573A31D-5371-3E45-E29A-AA5D1E5DEB1A}"/>
              </a:ext>
            </a:extLst>
          </p:cNvPr>
          <p:cNvPicPr>
            <a:picLocks noGrp="1" noChangeAspect="1"/>
          </p:cNvPicPr>
          <p:nvPr>
            <p:ph idx="1"/>
          </p:nvPr>
        </p:nvPicPr>
        <p:blipFill>
          <a:blip r:embed="rId2"/>
          <a:stretch>
            <a:fillRect/>
          </a:stretch>
        </p:blipFill>
        <p:spPr>
          <a:xfrm>
            <a:off x="1242252" y="1688865"/>
            <a:ext cx="9707496" cy="4967635"/>
          </a:xfrm>
        </p:spPr>
      </p:pic>
    </p:spTree>
    <p:extLst>
      <p:ext uri="{BB962C8B-B14F-4D97-AF65-F5344CB8AC3E}">
        <p14:creationId xmlns:p14="http://schemas.microsoft.com/office/powerpoint/2010/main" val="284166882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970C2-471A-51EB-2A93-5155206B2EFF}"/>
              </a:ext>
            </a:extLst>
          </p:cNvPr>
          <p:cNvSpPr>
            <a:spLocks noGrp="1"/>
          </p:cNvSpPr>
          <p:nvPr>
            <p:ph type="title"/>
          </p:nvPr>
        </p:nvSpPr>
        <p:spPr/>
        <p:txBody>
          <a:bodyPr>
            <a:normAutofit fontScale="90000"/>
          </a:bodyPr>
          <a:lstStyle/>
          <a:p>
            <a:r>
              <a:rPr lang="en-US" dirty="0"/>
              <a:t>Some things excluded (unless specifically authorized) from the general permit …</a:t>
            </a:r>
          </a:p>
        </p:txBody>
      </p:sp>
      <p:sp>
        <p:nvSpPr>
          <p:cNvPr id="3" name="Content Placeholder 2">
            <a:extLst>
              <a:ext uri="{FF2B5EF4-FFF2-40B4-BE49-F238E27FC236}">
                <a16:creationId xmlns:a16="http://schemas.microsoft.com/office/drawing/2014/main" id="{AE662A79-1D2F-297B-3C49-15C1CAE3D52B}"/>
              </a:ext>
            </a:extLst>
          </p:cNvPr>
          <p:cNvSpPr>
            <a:spLocks noGrp="1"/>
          </p:cNvSpPr>
          <p:nvPr>
            <p:ph idx="1"/>
          </p:nvPr>
        </p:nvSpPr>
        <p:spPr/>
        <p:txBody>
          <a:bodyPr/>
          <a:lstStyle/>
          <a:p>
            <a:endParaRPr lang="en-US" dirty="0"/>
          </a:p>
          <a:p>
            <a:r>
              <a:rPr lang="en-US" dirty="0"/>
              <a:t>Post construction discharge</a:t>
            </a:r>
          </a:p>
          <a:p>
            <a:r>
              <a:rPr lang="en-US" dirty="0"/>
              <a:t>Non-stormwater discharges (other than identified in the prior slide) mixed with stormwater</a:t>
            </a:r>
          </a:p>
          <a:p>
            <a:r>
              <a:rPr lang="en-US" dirty="0"/>
              <a:t>Discharges to streams with a TMDL</a:t>
            </a:r>
          </a:p>
          <a:p>
            <a:r>
              <a:rPr lang="en-US" dirty="0"/>
              <a:t>Discharges into “impaired” waterbody segments</a:t>
            </a:r>
          </a:p>
          <a:p>
            <a:r>
              <a:rPr lang="en-US" dirty="0"/>
              <a:t>Discharges to Extraordinary Resource Waters, Natural and Scenic Waterways, or Ecologically Sensitive Waterbodies</a:t>
            </a:r>
          </a:p>
          <a:p>
            <a:pPr marL="0" indent="0">
              <a:buNone/>
            </a:pPr>
            <a:endParaRPr lang="en-US" dirty="0"/>
          </a:p>
        </p:txBody>
      </p:sp>
    </p:spTree>
    <p:extLst>
      <p:ext uri="{BB962C8B-B14F-4D97-AF65-F5344CB8AC3E}">
        <p14:creationId xmlns:p14="http://schemas.microsoft.com/office/powerpoint/2010/main" val="313110612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83420-5C74-5ACD-90EF-C59BC2CB68A9}"/>
              </a:ext>
            </a:extLst>
          </p:cNvPr>
          <p:cNvSpPr>
            <a:spLocks noGrp="1"/>
          </p:cNvSpPr>
          <p:nvPr>
            <p:ph type="title"/>
          </p:nvPr>
        </p:nvSpPr>
        <p:spPr/>
        <p:txBody>
          <a:bodyPr/>
          <a:lstStyle/>
          <a:p>
            <a:r>
              <a:rPr lang="en-US" dirty="0"/>
              <a:t>Permit Compliance</a:t>
            </a:r>
          </a:p>
        </p:txBody>
      </p:sp>
      <p:sp>
        <p:nvSpPr>
          <p:cNvPr id="3" name="Content Placeholder 2">
            <a:extLst>
              <a:ext uri="{FF2B5EF4-FFF2-40B4-BE49-F238E27FC236}">
                <a16:creationId xmlns:a16="http://schemas.microsoft.com/office/drawing/2014/main" id="{5B11894F-AEF3-C01C-C8E8-AD37A8EE9851}"/>
              </a:ext>
            </a:extLst>
          </p:cNvPr>
          <p:cNvSpPr>
            <a:spLocks noGrp="1"/>
          </p:cNvSpPr>
          <p:nvPr>
            <p:ph idx="1"/>
          </p:nvPr>
        </p:nvSpPr>
        <p:spPr/>
        <p:txBody>
          <a:bodyPr>
            <a:normAutofit fontScale="92500" lnSpcReduction="20000"/>
          </a:bodyPr>
          <a:lstStyle/>
          <a:p>
            <a:pPr marL="0" indent="0">
              <a:buNone/>
            </a:pPr>
            <a:r>
              <a:rPr lang="en-US" i="1" u="sng" dirty="0"/>
              <a:t>Technical</a:t>
            </a:r>
            <a:r>
              <a:rPr lang="en-US" i="1" dirty="0"/>
              <a:t>:</a:t>
            </a:r>
          </a:p>
          <a:p>
            <a:r>
              <a:rPr lang="en-US" dirty="0"/>
              <a:t>Erosion and sediment controls</a:t>
            </a:r>
          </a:p>
          <a:p>
            <a:r>
              <a:rPr lang="en-US" dirty="0"/>
              <a:t>Soil stabilization</a:t>
            </a:r>
          </a:p>
          <a:p>
            <a:r>
              <a:rPr lang="en-US" dirty="0"/>
              <a:t>Pollution Prevention Measures (</a:t>
            </a:r>
            <a:r>
              <a:rPr lang="en-US" i="1" dirty="0"/>
              <a:t>e.g.</a:t>
            </a:r>
            <a:r>
              <a:rPr lang="en-US" dirty="0"/>
              <a:t>, minimize exposure, minimize spills and leaks, implement BMPs)</a:t>
            </a:r>
          </a:p>
          <a:p>
            <a:pPr marL="0" indent="0">
              <a:buNone/>
            </a:pPr>
            <a:r>
              <a:rPr lang="en-US" i="1" u="sng" dirty="0"/>
              <a:t>Administrative</a:t>
            </a:r>
            <a:r>
              <a:rPr lang="en-US" dirty="0"/>
              <a:t>:</a:t>
            </a:r>
          </a:p>
          <a:p>
            <a:r>
              <a:rPr lang="en-US" dirty="0"/>
              <a:t>SWPPP, SWPPP, SWPPP</a:t>
            </a:r>
          </a:p>
          <a:p>
            <a:r>
              <a:rPr lang="en-US" dirty="0"/>
              <a:t>Inspections</a:t>
            </a:r>
          </a:p>
          <a:p>
            <a:r>
              <a:rPr lang="en-US" dirty="0"/>
              <a:t>Retention of Records</a:t>
            </a:r>
          </a:p>
          <a:p>
            <a:r>
              <a:rPr lang="en-US" dirty="0"/>
              <a:t>Certifications</a:t>
            </a:r>
          </a:p>
        </p:txBody>
      </p:sp>
    </p:spTree>
    <p:extLst>
      <p:ext uri="{BB962C8B-B14F-4D97-AF65-F5344CB8AC3E}">
        <p14:creationId xmlns:p14="http://schemas.microsoft.com/office/powerpoint/2010/main" val="262322773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9EB32-17B1-FAEB-5B94-5FD56B6ECC2E}"/>
              </a:ext>
            </a:extLst>
          </p:cNvPr>
          <p:cNvSpPr>
            <a:spLocks noGrp="1"/>
          </p:cNvSpPr>
          <p:nvPr>
            <p:ph type="title"/>
          </p:nvPr>
        </p:nvSpPr>
        <p:spPr/>
        <p:txBody>
          <a:bodyPr/>
          <a:lstStyle/>
          <a:p>
            <a:pPr algn="ctr"/>
            <a:r>
              <a:rPr lang="en-US" dirty="0"/>
              <a:t>SWPPP or SW3</a:t>
            </a:r>
          </a:p>
        </p:txBody>
      </p:sp>
      <p:pic>
        <p:nvPicPr>
          <p:cNvPr id="5" name="Content Placeholder 4">
            <a:extLst>
              <a:ext uri="{FF2B5EF4-FFF2-40B4-BE49-F238E27FC236}">
                <a16:creationId xmlns:a16="http://schemas.microsoft.com/office/drawing/2014/main" id="{C7CD8CE8-0CA7-E2CC-6126-8617878DBF0E}"/>
              </a:ext>
            </a:extLst>
          </p:cNvPr>
          <p:cNvPicPr>
            <a:picLocks noGrp="1" noChangeAspect="1"/>
          </p:cNvPicPr>
          <p:nvPr>
            <p:ph idx="1"/>
          </p:nvPr>
        </p:nvPicPr>
        <p:blipFill>
          <a:blip r:embed="rId2"/>
          <a:stretch>
            <a:fillRect/>
          </a:stretch>
        </p:blipFill>
        <p:spPr>
          <a:xfrm>
            <a:off x="3835729" y="1472540"/>
            <a:ext cx="4530240" cy="5183959"/>
          </a:xfrm>
        </p:spPr>
      </p:pic>
    </p:spTree>
    <p:extLst>
      <p:ext uri="{BB962C8B-B14F-4D97-AF65-F5344CB8AC3E}">
        <p14:creationId xmlns:p14="http://schemas.microsoft.com/office/powerpoint/2010/main" val="219462417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9CB3A-4010-FBD6-82E3-433D7CF50BEB}"/>
              </a:ext>
            </a:extLst>
          </p:cNvPr>
          <p:cNvSpPr>
            <a:spLocks noGrp="1"/>
          </p:cNvSpPr>
          <p:nvPr>
            <p:ph type="title"/>
          </p:nvPr>
        </p:nvSpPr>
        <p:spPr/>
        <p:txBody>
          <a:bodyPr/>
          <a:lstStyle/>
          <a:p>
            <a:r>
              <a:rPr lang="en-US" dirty="0"/>
              <a:t>BMP Examples</a:t>
            </a:r>
          </a:p>
        </p:txBody>
      </p:sp>
      <p:pic>
        <p:nvPicPr>
          <p:cNvPr id="1026" name="Picture 2" descr="stabilized construction exit shows rocks and gravel road instead of dirt">
            <a:extLst>
              <a:ext uri="{FF2B5EF4-FFF2-40B4-BE49-F238E27FC236}">
                <a16:creationId xmlns:a16="http://schemas.microsoft.com/office/drawing/2014/main" id="{92E10030-F6BF-FAAE-45CF-583F938AD51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88152" y="1588135"/>
            <a:ext cx="4248150" cy="42481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condary containment">
            <a:extLst>
              <a:ext uri="{FF2B5EF4-FFF2-40B4-BE49-F238E27FC236}">
                <a16:creationId xmlns:a16="http://schemas.microsoft.com/office/drawing/2014/main" id="{02BB57BF-D110-78C7-C75F-FAAACC0303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5699" y="1584325"/>
            <a:ext cx="4251960" cy="4251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914084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3AB41-1368-8B2E-B5D3-1E31F9BCD55B}"/>
              </a:ext>
            </a:extLst>
          </p:cNvPr>
          <p:cNvSpPr>
            <a:spLocks noGrp="1"/>
          </p:cNvSpPr>
          <p:nvPr>
            <p:ph type="title"/>
          </p:nvPr>
        </p:nvSpPr>
        <p:spPr/>
        <p:txBody>
          <a:bodyPr/>
          <a:lstStyle/>
          <a:p>
            <a:r>
              <a:rPr lang="en-US" dirty="0"/>
              <a:t>More BMPs</a:t>
            </a:r>
          </a:p>
        </p:txBody>
      </p:sp>
      <p:pic>
        <p:nvPicPr>
          <p:cNvPr id="2050" name="Picture 2" descr="silt fence that is black plastic material with the bottom of the fence flush with the dirt to keep it from eroding">
            <a:extLst>
              <a:ext uri="{FF2B5EF4-FFF2-40B4-BE49-F238E27FC236}">
                <a16:creationId xmlns:a16="http://schemas.microsoft.com/office/drawing/2014/main" id="{09E3BD4B-A603-34A8-E98D-A30DF4CE871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4136" y="1584325"/>
            <a:ext cx="4248150" cy="42481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heck dam is man-made materials used to block the water and make it soak into the ground instead of running off site">
            <a:extLst>
              <a:ext uri="{FF2B5EF4-FFF2-40B4-BE49-F238E27FC236}">
                <a16:creationId xmlns:a16="http://schemas.microsoft.com/office/drawing/2014/main" id="{40761951-1D61-1EB0-6601-37AC3263A8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5904" y="1580515"/>
            <a:ext cx="4251960" cy="4251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81058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D456C-3589-A180-1895-C877363A129F}"/>
              </a:ext>
            </a:extLst>
          </p:cNvPr>
          <p:cNvSpPr>
            <a:spLocks noGrp="1"/>
          </p:cNvSpPr>
          <p:nvPr>
            <p:ph type="title"/>
          </p:nvPr>
        </p:nvSpPr>
        <p:spPr/>
        <p:txBody>
          <a:bodyPr/>
          <a:lstStyle/>
          <a:p>
            <a:r>
              <a:rPr lang="en-US" dirty="0"/>
              <a:t>Common Mistakes</a:t>
            </a:r>
          </a:p>
        </p:txBody>
      </p:sp>
      <p:sp>
        <p:nvSpPr>
          <p:cNvPr id="3" name="Content Placeholder 2">
            <a:extLst>
              <a:ext uri="{FF2B5EF4-FFF2-40B4-BE49-F238E27FC236}">
                <a16:creationId xmlns:a16="http://schemas.microsoft.com/office/drawing/2014/main" id="{A871E426-3B50-739E-2289-CA4419FFFBF3}"/>
              </a:ext>
            </a:extLst>
          </p:cNvPr>
          <p:cNvSpPr>
            <a:spLocks noGrp="1"/>
          </p:cNvSpPr>
          <p:nvPr>
            <p:ph idx="1"/>
          </p:nvPr>
        </p:nvSpPr>
        <p:spPr/>
        <p:txBody>
          <a:bodyPr/>
          <a:lstStyle/>
          <a:p>
            <a:endParaRPr lang="en-US" dirty="0"/>
          </a:p>
          <a:p>
            <a:r>
              <a:rPr lang="en-US" dirty="0"/>
              <a:t>Failure to obtain coverage</a:t>
            </a:r>
          </a:p>
          <a:p>
            <a:r>
              <a:rPr lang="en-US" dirty="0"/>
              <a:t>Failure to post the Notice of Coverage</a:t>
            </a:r>
          </a:p>
          <a:p>
            <a:r>
              <a:rPr lang="en-US" dirty="0"/>
              <a:t>Failure to update the SWPPP</a:t>
            </a:r>
          </a:p>
          <a:p>
            <a:r>
              <a:rPr lang="en-US" dirty="0"/>
              <a:t>Failure to conduct inspections</a:t>
            </a:r>
          </a:p>
          <a:p>
            <a:r>
              <a:rPr lang="en-US" dirty="0"/>
              <a:t>Failure to retain inspection reports</a:t>
            </a:r>
          </a:p>
          <a:p>
            <a:r>
              <a:rPr lang="en-US" dirty="0"/>
              <a:t>Failure to maintain BMPs</a:t>
            </a:r>
          </a:p>
          <a:p>
            <a:r>
              <a:rPr lang="en-US" dirty="0"/>
              <a:t>Sediment leaving the site</a:t>
            </a:r>
          </a:p>
        </p:txBody>
      </p:sp>
    </p:spTree>
    <p:extLst>
      <p:ext uri="{BB962C8B-B14F-4D97-AF65-F5344CB8AC3E}">
        <p14:creationId xmlns:p14="http://schemas.microsoft.com/office/powerpoint/2010/main" val="100091395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9525-0A0E-27D9-EA09-6E0C8D7BD8B3}"/>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8E10FD7F-DABE-8F38-1774-6788ABDC19D2}"/>
              </a:ext>
            </a:extLst>
          </p:cNvPr>
          <p:cNvSpPr>
            <a:spLocks noGrp="1"/>
          </p:cNvSpPr>
          <p:nvPr>
            <p:ph idx="1"/>
          </p:nvPr>
        </p:nvSpPr>
        <p:spPr/>
        <p:txBody>
          <a:bodyPr/>
          <a:lstStyle/>
          <a:p>
            <a:endParaRPr lang="en-US" dirty="0"/>
          </a:p>
          <a:p>
            <a:r>
              <a:rPr lang="en-US" dirty="0"/>
              <a:t>Overview</a:t>
            </a:r>
          </a:p>
          <a:p>
            <a:r>
              <a:rPr lang="en-US" dirty="0"/>
              <a:t>Applicability</a:t>
            </a:r>
          </a:p>
          <a:p>
            <a:r>
              <a:rPr lang="en-US" dirty="0"/>
              <a:t>Key terms and provisions</a:t>
            </a:r>
          </a:p>
          <a:p>
            <a:r>
              <a:rPr lang="en-US" dirty="0"/>
              <a:t>Seeking Coverage</a:t>
            </a:r>
          </a:p>
          <a:p>
            <a:r>
              <a:rPr lang="en-US" dirty="0"/>
              <a:t>Common mistakes (enforcement items)</a:t>
            </a:r>
          </a:p>
        </p:txBody>
      </p:sp>
    </p:spTree>
    <p:extLst>
      <p:ext uri="{BB962C8B-B14F-4D97-AF65-F5344CB8AC3E}">
        <p14:creationId xmlns:p14="http://schemas.microsoft.com/office/powerpoint/2010/main" val="424242170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95EED-6215-2BDC-C351-CD472881A21E}"/>
              </a:ext>
            </a:extLst>
          </p:cNvPr>
          <p:cNvSpPr>
            <a:spLocks noGrp="1"/>
          </p:cNvSpPr>
          <p:nvPr>
            <p:ph type="ctrTitle"/>
          </p:nvPr>
        </p:nvSpPr>
        <p:spPr>
          <a:xfrm>
            <a:off x="1119051" y="335076"/>
            <a:ext cx="9953897" cy="1576660"/>
          </a:xfrm>
        </p:spPr>
        <p:txBody>
          <a:bodyPr/>
          <a:lstStyle/>
          <a:p>
            <a:r>
              <a:rPr lang="en-US" dirty="0"/>
              <a:t>Questions?</a:t>
            </a:r>
          </a:p>
        </p:txBody>
      </p:sp>
      <p:sp>
        <p:nvSpPr>
          <p:cNvPr id="3" name="Subtitle 2">
            <a:extLst>
              <a:ext uri="{FF2B5EF4-FFF2-40B4-BE49-F238E27FC236}">
                <a16:creationId xmlns:a16="http://schemas.microsoft.com/office/drawing/2014/main" id="{CFFE01C3-6D0B-1243-0B80-4FF96FF2FB1C}"/>
              </a:ext>
            </a:extLst>
          </p:cNvPr>
          <p:cNvSpPr>
            <a:spLocks noGrp="1"/>
          </p:cNvSpPr>
          <p:nvPr>
            <p:ph type="subTitle" idx="1"/>
          </p:nvPr>
        </p:nvSpPr>
        <p:spPr>
          <a:xfrm>
            <a:off x="1535723" y="2297723"/>
            <a:ext cx="9144000" cy="1969477"/>
          </a:xfrm>
        </p:spPr>
        <p:txBody>
          <a:bodyPr>
            <a:normAutofit/>
          </a:bodyPr>
          <a:lstStyle/>
          <a:p>
            <a:r>
              <a:rPr lang="en-US" dirty="0"/>
              <a:t>Jordan Wimpy</a:t>
            </a:r>
          </a:p>
          <a:p>
            <a:r>
              <a:rPr lang="en-US" dirty="0"/>
              <a:t>Mitchell, Williams, Selig, Gates &amp; Woodyard, P.L.L.C</a:t>
            </a:r>
          </a:p>
          <a:p>
            <a:r>
              <a:rPr lang="en-US" i="1" dirty="0"/>
              <a:t>Phone</a:t>
            </a:r>
            <a:r>
              <a:rPr lang="en-US" dirty="0"/>
              <a:t>: (501) 688-8872</a:t>
            </a:r>
          </a:p>
          <a:p>
            <a:r>
              <a:rPr lang="en-US" i="1" dirty="0"/>
              <a:t>Email</a:t>
            </a:r>
            <a:r>
              <a:rPr lang="en-US" dirty="0"/>
              <a:t>: jwimpy@mwlaw.com</a:t>
            </a:r>
          </a:p>
          <a:p>
            <a:endParaRPr lang="en-US" i="1" dirty="0"/>
          </a:p>
          <a:p>
            <a:endParaRPr lang="en-US" i="1" dirty="0"/>
          </a:p>
        </p:txBody>
      </p:sp>
    </p:spTree>
    <p:extLst>
      <p:ext uri="{BB962C8B-B14F-4D97-AF65-F5344CB8AC3E}">
        <p14:creationId xmlns:p14="http://schemas.microsoft.com/office/powerpoint/2010/main" val="216075484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41848-8F18-2751-F57E-4A6AF07E926A}"/>
              </a:ext>
            </a:extLst>
          </p:cNvPr>
          <p:cNvSpPr>
            <a:spLocks noGrp="1"/>
          </p:cNvSpPr>
          <p:nvPr>
            <p:ph type="title"/>
          </p:nvPr>
        </p:nvSpPr>
        <p:spPr/>
        <p:txBody>
          <a:bodyPr/>
          <a:lstStyle/>
          <a:p>
            <a:r>
              <a:rPr lang="en-US" dirty="0"/>
              <a:t>Overview and Applicability</a:t>
            </a:r>
          </a:p>
        </p:txBody>
      </p:sp>
      <p:sp>
        <p:nvSpPr>
          <p:cNvPr id="3" name="Content Placeholder 2">
            <a:extLst>
              <a:ext uri="{FF2B5EF4-FFF2-40B4-BE49-F238E27FC236}">
                <a16:creationId xmlns:a16="http://schemas.microsoft.com/office/drawing/2014/main" id="{25082C21-202C-A9C9-5C10-39F1A6C02BF2}"/>
              </a:ext>
            </a:extLst>
          </p:cNvPr>
          <p:cNvSpPr>
            <a:spLocks noGrp="1"/>
          </p:cNvSpPr>
          <p:nvPr>
            <p:ph idx="1"/>
          </p:nvPr>
        </p:nvSpPr>
        <p:spPr/>
        <p:txBody>
          <a:bodyPr/>
          <a:lstStyle/>
          <a:p>
            <a:r>
              <a:rPr lang="en-US" dirty="0"/>
              <a:t>A DEQ issued “Construction General Permit” authorizes </a:t>
            </a:r>
            <a:r>
              <a:rPr lang="en-US" u="sng" dirty="0"/>
              <a:t>stormwater</a:t>
            </a:r>
            <a:r>
              <a:rPr lang="en-US" dirty="0"/>
              <a:t> </a:t>
            </a:r>
            <a:r>
              <a:rPr lang="en-US" u="sng" dirty="0"/>
              <a:t>discharges</a:t>
            </a:r>
            <a:r>
              <a:rPr lang="en-US" dirty="0"/>
              <a:t> from large or small </a:t>
            </a:r>
            <a:r>
              <a:rPr lang="en-US" u="sng" dirty="0"/>
              <a:t>construction activities</a:t>
            </a:r>
            <a:r>
              <a:rPr lang="en-US" dirty="0"/>
              <a:t> that result in a total </a:t>
            </a:r>
            <a:r>
              <a:rPr lang="en-US" u="sng" dirty="0"/>
              <a:t>land disturbance</a:t>
            </a:r>
            <a:r>
              <a:rPr lang="en-US" dirty="0"/>
              <a:t> of:</a:t>
            </a:r>
          </a:p>
          <a:p>
            <a:pPr marL="0" indent="0">
              <a:buNone/>
            </a:pPr>
            <a:endParaRPr lang="en-US" dirty="0"/>
          </a:p>
          <a:p>
            <a:pPr lvl="1"/>
            <a:r>
              <a:rPr lang="en-US" dirty="0"/>
              <a:t>equal to or greater than one acre, </a:t>
            </a:r>
            <a:r>
              <a:rPr lang="en-US" i="1" dirty="0"/>
              <a:t>or</a:t>
            </a:r>
            <a:r>
              <a:rPr lang="en-US" dirty="0"/>
              <a:t> </a:t>
            </a:r>
          </a:p>
          <a:p>
            <a:pPr lvl="1"/>
            <a:r>
              <a:rPr lang="en-US" dirty="0"/>
              <a:t>less than one acre of total land area that is part of a larger common plan of development or sale if the larger common plan will ultimately disturb equal to or greater than one acre. </a:t>
            </a:r>
          </a:p>
        </p:txBody>
      </p:sp>
    </p:spTree>
    <p:extLst>
      <p:ext uri="{BB962C8B-B14F-4D97-AF65-F5344CB8AC3E}">
        <p14:creationId xmlns:p14="http://schemas.microsoft.com/office/powerpoint/2010/main" val="223547757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DC92-0C89-4DA7-23D6-54B09F49DA71}"/>
              </a:ext>
            </a:extLst>
          </p:cNvPr>
          <p:cNvSpPr>
            <a:spLocks noGrp="1"/>
          </p:cNvSpPr>
          <p:nvPr>
            <p:ph type="title"/>
          </p:nvPr>
        </p:nvSpPr>
        <p:spPr/>
        <p:txBody>
          <a:bodyPr/>
          <a:lstStyle/>
          <a:p>
            <a:r>
              <a:rPr lang="en-US" dirty="0"/>
              <a:t>Cont’d. – “Small Construction Sites”</a:t>
            </a:r>
          </a:p>
        </p:txBody>
      </p:sp>
      <p:sp>
        <p:nvSpPr>
          <p:cNvPr id="3" name="Content Placeholder 2">
            <a:extLst>
              <a:ext uri="{FF2B5EF4-FFF2-40B4-BE49-F238E27FC236}">
                <a16:creationId xmlns:a16="http://schemas.microsoft.com/office/drawing/2014/main" id="{A2C2EEF4-CC98-6D9D-94F6-251B7E3D9B09}"/>
              </a:ext>
            </a:extLst>
          </p:cNvPr>
          <p:cNvSpPr>
            <a:spLocks noGrp="1"/>
          </p:cNvSpPr>
          <p:nvPr>
            <p:ph idx="1"/>
          </p:nvPr>
        </p:nvSpPr>
        <p:spPr/>
        <p:txBody>
          <a:bodyPr/>
          <a:lstStyle/>
          <a:p>
            <a:endParaRPr lang="en-US" dirty="0"/>
          </a:p>
          <a:p>
            <a:r>
              <a:rPr lang="en-US" dirty="0"/>
              <a:t>Construction site in which construction activities including clearing, grading, and excavating result in a land disturbance of greater that one acre and less than five acres.</a:t>
            </a:r>
          </a:p>
          <a:p>
            <a:r>
              <a:rPr lang="en-US" dirty="0"/>
              <a:t>Includes the disturbance of less than one acre of total land area that is part of a larger common plan of development or sale if the larger common plan will ultimately disturb equal to or greater than one and less than five acres.</a:t>
            </a:r>
          </a:p>
          <a:p>
            <a:pPr marL="0" indent="0">
              <a:buNone/>
            </a:pPr>
            <a:endParaRPr lang="en-US" dirty="0"/>
          </a:p>
        </p:txBody>
      </p:sp>
    </p:spTree>
    <p:extLst>
      <p:ext uri="{BB962C8B-B14F-4D97-AF65-F5344CB8AC3E}">
        <p14:creationId xmlns:p14="http://schemas.microsoft.com/office/powerpoint/2010/main" val="370142864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19C78-9A8C-994A-821E-1291E39283B9}"/>
              </a:ext>
            </a:extLst>
          </p:cNvPr>
          <p:cNvSpPr>
            <a:spLocks noGrp="1"/>
          </p:cNvSpPr>
          <p:nvPr>
            <p:ph type="title"/>
          </p:nvPr>
        </p:nvSpPr>
        <p:spPr/>
        <p:txBody>
          <a:bodyPr/>
          <a:lstStyle/>
          <a:p>
            <a:r>
              <a:rPr lang="en-US" dirty="0"/>
              <a:t>Cont’d. – “Large Construction Sites”</a:t>
            </a:r>
          </a:p>
        </p:txBody>
      </p:sp>
      <p:sp>
        <p:nvSpPr>
          <p:cNvPr id="3" name="Content Placeholder 2">
            <a:extLst>
              <a:ext uri="{FF2B5EF4-FFF2-40B4-BE49-F238E27FC236}">
                <a16:creationId xmlns:a16="http://schemas.microsoft.com/office/drawing/2014/main" id="{5901A6CF-5FC3-FA5B-79A5-6BAE6F70D822}"/>
              </a:ext>
            </a:extLst>
          </p:cNvPr>
          <p:cNvSpPr>
            <a:spLocks noGrp="1"/>
          </p:cNvSpPr>
          <p:nvPr>
            <p:ph idx="1"/>
          </p:nvPr>
        </p:nvSpPr>
        <p:spPr/>
        <p:txBody>
          <a:bodyPr/>
          <a:lstStyle/>
          <a:p>
            <a:endParaRPr lang="en-US" dirty="0"/>
          </a:p>
          <a:p>
            <a:r>
              <a:rPr lang="en-US" dirty="0"/>
              <a:t>Construction site in which construction activity including clearing, grading, and excavating result in disturbance of greater than five acres.</a:t>
            </a:r>
          </a:p>
          <a:p>
            <a:r>
              <a:rPr lang="en-US" dirty="0"/>
              <a:t>Includes the disturbance of less than five acres of total land area that is part of a larger common plan of development or sale if the larger common plan will ultimately disturb five acres or greater.</a:t>
            </a:r>
          </a:p>
        </p:txBody>
      </p:sp>
    </p:spTree>
    <p:extLst>
      <p:ext uri="{BB962C8B-B14F-4D97-AF65-F5344CB8AC3E}">
        <p14:creationId xmlns:p14="http://schemas.microsoft.com/office/powerpoint/2010/main" val="21329882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7C6B7-1B58-ACCD-82C2-6912A593DAD0}"/>
              </a:ext>
            </a:extLst>
          </p:cNvPr>
          <p:cNvSpPr>
            <a:spLocks noGrp="1"/>
          </p:cNvSpPr>
          <p:nvPr>
            <p:ph type="title"/>
          </p:nvPr>
        </p:nvSpPr>
        <p:spPr/>
        <p:txBody>
          <a:bodyPr>
            <a:normAutofit fontScale="90000"/>
          </a:bodyPr>
          <a:lstStyle/>
          <a:p>
            <a:r>
              <a:rPr lang="en-US" dirty="0"/>
              <a:t>Why do I need authorization to discharge construction stormwater?</a:t>
            </a:r>
          </a:p>
        </p:txBody>
      </p:sp>
      <p:sp>
        <p:nvSpPr>
          <p:cNvPr id="3" name="Content Placeholder 2">
            <a:extLst>
              <a:ext uri="{FF2B5EF4-FFF2-40B4-BE49-F238E27FC236}">
                <a16:creationId xmlns:a16="http://schemas.microsoft.com/office/drawing/2014/main" id="{BEE86581-FACB-D375-E7FB-EB12FF3E167C}"/>
              </a:ext>
            </a:extLst>
          </p:cNvPr>
          <p:cNvSpPr>
            <a:spLocks noGrp="1"/>
          </p:cNvSpPr>
          <p:nvPr>
            <p:ph idx="1"/>
          </p:nvPr>
        </p:nvSpPr>
        <p:spPr/>
        <p:txBody>
          <a:bodyPr/>
          <a:lstStyle/>
          <a:p>
            <a:r>
              <a:rPr lang="en-US" dirty="0"/>
              <a:t>One, the federal Clean Water Act (section 301) prohibits the “discharge of any pollutant” by any person except by permit.</a:t>
            </a:r>
          </a:p>
          <a:p>
            <a:r>
              <a:rPr lang="en-US" dirty="0"/>
              <a:t>Two, federal regulations at 40 CFR 122.26 require authorization to discharge construction stormwater through coverage under National Pollutant Discharge Elimination System permit.</a:t>
            </a:r>
          </a:p>
          <a:p>
            <a:r>
              <a:rPr lang="en-US" dirty="0"/>
              <a:t>Three, Arkansas rules implementing the federal Clean Water Act adopt and incorporate these federal regulations “verbatim.”</a:t>
            </a:r>
          </a:p>
        </p:txBody>
      </p:sp>
    </p:spTree>
    <p:extLst>
      <p:ext uri="{BB962C8B-B14F-4D97-AF65-F5344CB8AC3E}">
        <p14:creationId xmlns:p14="http://schemas.microsoft.com/office/powerpoint/2010/main" val="355107367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2D926-93E6-6183-95E5-8CA368BBB87B}"/>
              </a:ext>
            </a:extLst>
          </p:cNvPr>
          <p:cNvSpPr>
            <a:spLocks noGrp="1"/>
          </p:cNvSpPr>
          <p:nvPr>
            <p:ph type="title"/>
          </p:nvPr>
        </p:nvSpPr>
        <p:spPr/>
        <p:txBody>
          <a:bodyPr/>
          <a:lstStyle/>
          <a:p>
            <a:r>
              <a:rPr lang="en-US" dirty="0"/>
              <a:t>Key Terms to Consider</a:t>
            </a:r>
          </a:p>
        </p:txBody>
      </p:sp>
      <p:sp>
        <p:nvSpPr>
          <p:cNvPr id="3" name="Content Placeholder 2">
            <a:extLst>
              <a:ext uri="{FF2B5EF4-FFF2-40B4-BE49-F238E27FC236}">
                <a16:creationId xmlns:a16="http://schemas.microsoft.com/office/drawing/2014/main" id="{54B65CBB-16BA-1AD4-3AE2-CF765E1EDE37}"/>
              </a:ext>
            </a:extLst>
          </p:cNvPr>
          <p:cNvSpPr>
            <a:spLocks noGrp="1"/>
          </p:cNvSpPr>
          <p:nvPr>
            <p:ph idx="1"/>
          </p:nvPr>
        </p:nvSpPr>
        <p:spPr/>
        <p:txBody>
          <a:bodyPr>
            <a:normAutofit fontScale="92500" lnSpcReduction="10000"/>
          </a:bodyPr>
          <a:lstStyle/>
          <a:p>
            <a:pPr marL="0" indent="0">
              <a:buNone/>
            </a:pPr>
            <a:endParaRPr lang="en-US" dirty="0"/>
          </a:p>
          <a:p>
            <a:pPr marL="0" indent="0">
              <a:buNone/>
            </a:pPr>
            <a:r>
              <a:rPr lang="en-US" dirty="0"/>
              <a:t>"</a:t>
            </a:r>
            <a:r>
              <a:rPr lang="en-US" u="sng" dirty="0"/>
              <a:t>Commencement of Construction</a:t>
            </a:r>
            <a:r>
              <a:rPr lang="en-US" dirty="0"/>
              <a:t>" is the initial disturbance of soils (or breaking ground) associated with clearing, grading, or excavating activities or other construction-related activities (e.g., stockpiling of fill material; placement of raw materials at the site).</a:t>
            </a:r>
          </a:p>
          <a:p>
            <a:pPr marL="0" indent="0">
              <a:buNone/>
            </a:pPr>
            <a:endParaRPr lang="en-US" dirty="0"/>
          </a:p>
          <a:p>
            <a:pPr marL="0" indent="0">
              <a:buNone/>
            </a:pPr>
            <a:r>
              <a:rPr lang="en-US" dirty="0"/>
              <a:t>"</a:t>
            </a:r>
            <a:r>
              <a:rPr lang="en-US" u="sng" dirty="0"/>
              <a:t>Construction Activity</a:t>
            </a:r>
            <a:r>
              <a:rPr lang="en-US" dirty="0"/>
              <a:t>" earth-disturbing activities, such as the clearing, grading, and excavation of land, and other construction–related activities (e.g., stockpiling of fill material; placement of raw materials at the site) that could lead to the generation of pollutants.</a:t>
            </a:r>
          </a:p>
        </p:txBody>
      </p:sp>
    </p:spTree>
    <p:extLst>
      <p:ext uri="{BB962C8B-B14F-4D97-AF65-F5344CB8AC3E}">
        <p14:creationId xmlns:p14="http://schemas.microsoft.com/office/powerpoint/2010/main" val="217950142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6A845-0940-FA48-7539-2040241F7043}"/>
              </a:ext>
            </a:extLst>
          </p:cNvPr>
          <p:cNvSpPr>
            <a:spLocks noGrp="1"/>
          </p:cNvSpPr>
          <p:nvPr>
            <p:ph type="title"/>
          </p:nvPr>
        </p:nvSpPr>
        <p:spPr/>
        <p:txBody>
          <a:bodyPr/>
          <a:lstStyle/>
          <a:p>
            <a:r>
              <a:rPr lang="en-US" dirty="0"/>
              <a:t>Key Terms to Consider</a:t>
            </a:r>
          </a:p>
        </p:txBody>
      </p:sp>
      <p:sp>
        <p:nvSpPr>
          <p:cNvPr id="3" name="Content Placeholder 2">
            <a:extLst>
              <a:ext uri="{FF2B5EF4-FFF2-40B4-BE49-F238E27FC236}">
                <a16:creationId xmlns:a16="http://schemas.microsoft.com/office/drawing/2014/main" id="{F91A325D-2D64-C1A8-CC3E-D7D06B9D7611}"/>
              </a:ext>
            </a:extLst>
          </p:cNvPr>
          <p:cNvSpPr>
            <a:spLocks noGrp="1"/>
          </p:cNvSpPr>
          <p:nvPr>
            <p:ph idx="1"/>
          </p:nvPr>
        </p:nvSpPr>
        <p:spPr/>
        <p:txBody>
          <a:bodyPr/>
          <a:lstStyle/>
          <a:p>
            <a:pPr marL="0" indent="0">
              <a:buNone/>
            </a:pPr>
            <a:endParaRPr lang="en-US" dirty="0"/>
          </a:p>
          <a:p>
            <a:pPr marL="0" indent="0">
              <a:buNone/>
            </a:pPr>
            <a:r>
              <a:rPr lang="en-US" dirty="0"/>
              <a:t>"</a:t>
            </a:r>
            <a:r>
              <a:rPr lang="en-US" u="sng" dirty="0"/>
              <a:t>Construction Support Activity</a:t>
            </a:r>
            <a:r>
              <a:rPr lang="en-US" dirty="0"/>
              <a:t>" a construction-related activity that specifically supports the construction activity and involves earth disturbance of pollutant-generating activities of its own, and can include, but not limited to, activities associated with concrete or asphalt batch plants, equipment staging yards, materials storage areas, excavated material disposal areas, and burrow areas.</a:t>
            </a:r>
          </a:p>
        </p:txBody>
      </p:sp>
    </p:spTree>
    <p:extLst>
      <p:ext uri="{BB962C8B-B14F-4D97-AF65-F5344CB8AC3E}">
        <p14:creationId xmlns:p14="http://schemas.microsoft.com/office/powerpoint/2010/main" val="302925604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8EA41-F5A3-86D4-EAC6-D67A49812EA6}"/>
              </a:ext>
            </a:extLst>
          </p:cNvPr>
          <p:cNvSpPr>
            <a:spLocks noGrp="1"/>
          </p:cNvSpPr>
          <p:nvPr>
            <p:ph type="title"/>
          </p:nvPr>
        </p:nvSpPr>
        <p:spPr/>
        <p:txBody>
          <a:bodyPr/>
          <a:lstStyle/>
          <a:p>
            <a:r>
              <a:rPr lang="en-US" dirty="0"/>
              <a:t>Key Terms to Consider</a:t>
            </a:r>
          </a:p>
        </p:txBody>
      </p:sp>
      <p:sp>
        <p:nvSpPr>
          <p:cNvPr id="3" name="Content Placeholder 2">
            <a:extLst>
              <a:ext uri="{FF2B5EF4-FFF2-40B4-BE49-F238E27FC236}">
                <a16:creationId xmlns:a16="http://schemas.microsoft.com/office/drawing/2014/main" id="{3D2EB5E9-8008-DC71-0F87-A9EAB600DC0C}"/>
              </a:ext>
            </a:extLst>
          </p:cNvPr>
          <p:cNvSpPr>
            <a:spLocks noGrp="1"/>
          </p:cNvSpPr>
          <p:nvPr>
            <p:ph idx="1"/>
          </p:nvPr>
        </p:nvSpPr>
        <p:spPr>
          <a:xfrm>
            <a:off x="682189" y="1584992"/>
            <a:ext cx="10981076" cy="4507897"/>
          </a:xfrm>
        </p:spPr>
        <p:txBody>
          <a:bodyPr>
            <a:normAutofit fontScale="77500" lnSpcReduction="20000"/>
          </a:bodyPr>
          <a:lstStyle/>
          <a:p>
            <a:pPr marL="0" indent="0">
              <a:buNone/>
            </a:pPr>
            <a:endParaRPr lang="en-US" dirty="0"/>
          </a:p>
          <a:p>
            <a:pPr marL="0" indent="0">
              <a:buNone/>
            </a:pPr>
            <a:r>
              <a:rPr lang="en-US" dirty="0"/>
              <a:t>"</a:t>
            </a:r>
            <a:r>
              <a:rPr lang="en-US" u="sng" dirty="0"/>
              <a:t>Larger Common Plan of Development or Sale</a:t>
            </a:r>
            <a:r>
              <a:rPr lang="en-US" dirty="0"/>
              <a:t>" is a contiguous (sharing a boundary or edge; adjacent; touching) area where multiple and distinct construction activities may be taking place at different times on different schedules under one plan. Such a plan might consist of many small projects (e.g. a common plan of development for a residential subdivision might lay out the streets, house lots, and areas for parks, schools and commercial development that the developer plans to build or sell to others for development). All these areas would remain part of the common plan of development or sale. The following items can be used as guidance for deciding what might or might not be considered a “Common Plan of Development or Sale.” The ‘‘plan’’ in a common plan of development or sale is broadly defined as any announcement or piece of documentation (including a sign, public notice or hearing, sales pitch, advertisement, drawing, permit application, zoning request, computer design, etc.) or physical demarcation (including boundary signs, lot stakes, surveyor markings, etc.) indicating construction activities may occur on a specific plot. The applicant shall still meet the definition of operator in order to be required to get permit coverage, regardless of the acreage that is personally disturbed.</a:t>
            </a:r>
          </a:p>
        </p:txBody>
      </p:sp>
    </p:spTree>
    <p:extLst>
      <p:ext uri="{BB962C8B-B14F-4D97-AF65-F5344CB8AC3E}">
        <p14:creationId xmlns:p14="http://schemas.microsoft.com/office/powerpoint/2010/main" val="364089480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5.0"/>
  <p:tag name="AS_RELEASE_DATE" val="2021.03.14"/>
  <p:tag name="AS_TITLE" val="Aspose.Slides for .NET 4.0 Client Profile"/>
  <p:tag name="AS_VERSION" val="21.3"/>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mes New Roman-Arial">
      <a:majorFont>
        <a:latin typeface="Times New Roman" panose="02020603050405020304"/>
        <a:ea typeface="Arial"/>
        <a:cs typeface="Arial"/>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tchellWilliams" id="{0E1E58E6-124A-194A-B345-F8B12297C37B}" vid="{CE214589-DB0B-BF40-B16F-5CEDC1AC81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ocumentType xmlns="3251328e-96d8-48ba-a533-4aadbac86474">Template</DocumentType>
    <Video xmlns="3251328e-96d8-48ba-a533-4aadbac86474">false</Video>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FC637D773FE604FAB2082A97EB624F1" ma:contentTypeVersion="10" ma:contentTypeDescription="Create a new document." ma:contentTypeScope="" ma:versionID="b502ab35d5ac6e2587502fac8ba38bde">
  <xsd:schema xmlns:xsd="http://www.w3.org/2001/XMLSchema" xmlns:xs="http://www.w3.org/2001/XMLSchema" xmlns:p="http://schemas.microsoft.com/office/2006/metadata/properties" xmlns:ns2="3251328e-96d8-48ba-a533-4aadbac86474" targetNamespace="http://schemas.microsoft.com/office/2006/metadata/properties" ma:root="true" ma:fieldsID="b13dafed7ca91452ed45eac2cd3b8588" ns2:_="">
    <xsd:import namespace="3251328e-96d8-48ba-a533-4aadbac86474"/>
    <xsd:element name="properties">
      <xsd:complexType>
        <xsd:sequence>
          <xsd:element name="documentManagement">
            <xsd:complexType>
              <xsd:all>
                <xsd:element ref="ns2:Video" minOccurs="0"/>
                <xsd:element ref="ns2:DocumentType" minOccurs="0"/>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51328e-96d8-48ba-a533-4aadbac86474" elementFormDefault="qualified">
    <xsd:import namespace="http://schemas.microsoft.com/office/2006/documentManagement/types"/>
    <xsd:import namespace="http://schemas.microsoft.com/office/infopath/2007/PartnerControls"/>
    <xsd:element name="Video" ma:index="8" nillable="true" ma:displayName="Video" ma:default="0" ma:format="Dropdown" ma:internalName="Video">
      <xsd:simpleType>
        <xsd:restriction base="dms:Boolean"/>
      </xsd:simpleType>
    </xsd:element>
    <xsd:element name="DocumentType" ma:index="9" nillable="true" ma:displayName="Document Type" ma:format="Dropdown" ma:internalName="DocumentType">
      <xsd:simpleType>
        <xsd:restriction base="dms:Choice">
          <xsd:enumeration value="Template"/>
          <xsd:enumeration value="Form"/>
          <xsd:enumeration value="Graphic"/>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81E369-C3D1-4307-87B6-A66AD04200F3}">
  <ds:schemaRefs>
    <ds:schemaRef ds:uri="http://schemas.microsoft.com/sharepoint/v3/contenttype/forms"/>
  </ds:schemaRefs>
</ds:datastoreItem>
</file>

<file path=customXml/itemProps2.xml><?xml version="1.0" encoding="utf-8"?>
<ds:datastoreItem xmlns:ds="http://schemas.openxmlformats.org/officeDocument/2006/customXml" ds:itemID="{33EB12B1-D28E-4730-9F31-85E10C303D2F}">
  <ds:schemaRefs>
    <ds:schemaRef ds:uri="3251328e-96d8-48ba-a533-4aadbac86474"/>
    <ds:schemaRef ds:uri="http://schemas.openxmlformats.org/package/2006/metadata/core-properties"/>
    <ds:schemaRef ds:uri="http://www.w3.org/XML/1998/namespace"/>
    <ds:schemaRef ds:uri="http://purl.org/dc/term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D38AAABC-DC28-468B-A1FF-2CC860E2BF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51328e-96d8-48ba-a533-4aadbac864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1_Office Theme</Template>
  <TotalTime>0</TotalTime>
  <Words>1012</Words>
  <Application>Microsoft Office PowerPoint</Application>
  <PresentationFormat>Widescreen</PresentationFormat>
  <Paragraphs>82</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1_Office Theme</vt:lpstr>
      <vt:lpstr>Stormwater Construction Permit(s): An Overview</vt:lpstr>
      <vt:lpstr>Outline</vt:lpstr>
      <vt:lpstr>Overview and Applicability</vt:lpstr>
      <vt:lpstr>Cont’d. – “Small Construction Sites”</vt:lpstr>
      <vt:lpstr>Cont’d. – “Large Construction Sites”</vt:lpstr>
      <vt:lpstr>Why do I need authorization to discharge construction stormwater?</vt:lpstr>
      <vt:lpstr>Key Terms to Consider</vt:lpstr>
      <vt:lpstr>Key Terms to Consider</vt:lpstr>
      <vt:lpstr>Key Terms to Consider</vt:lpstr>
      <vt:lpstr>Getting your Construction General Permit</vt:lpstr>
      <vt:lpstr>Notice of Intent</vt:lpstr>
      <vt:lpstr>Some things included in the general permit ...</vt:lpstr>
      <vt:lpstr>Some things allowed by the general permit …</vt:lpstr>
      <vt:lpstr>Some things excluded (unless specifically authorized) from the general permit …</vt:lpstr>
      <vt:lpstr>Permit Compliance</vt:lpstr>
      <vt:lpstr>SWPPP or SW3</vt:lpstr>
      <vt:lpstr>BMP Examples</vt:lpstr>
      <vt:lpstr>More BMPs</vt:lpstr>
      <vt:lpstr>Common Mistakes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4</cp:revision>
  <dcterms:created xsi:type="dcterms:W3CDTF">1601-01-01T00:00:00Z</dcterms:created>
  <dcterms:modified xsi:type="dcterms:W3CDTF">2025-02-03T22:17:26Z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0x010100CFC637D773FE604FAB2082A97EB624F1</vt:lpwstr>
  </property>
</Properties>
</file>