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 id="2147483672"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888" r:id="rId19"/>
    <p:sldMasterId id="2147483900" r:id="rId20"/>
    <p:sldMasterId id="2147483912" r:id="rId21"/>
    <p:sldMasterId id="2147483924" r:id="rId22"/>
    <p:sldMasterId id="2147483960" r:id="rId23"/>
    <p:sldMasterId id="2147483972" r:id="rId24"/>
    <p:sldMasterId id="2147483984" r:id="rId25"/>
    <p:sldMasterId id="2147483996" r:id="rId26"/>
    <p:sldMasterId id="2147484008" r:id="rId27"/>
    <p:sldMasterId id="2147484020" r:id="rId28"/>
    <p:sldMasterId id="2147484032" r:id="rId29"/>
    <p:sldMasterId id="2147484044" r:id="rId30"/>
  </p:sldMasterIdLst>
  <p:notesMasterIdLst>
    <p:notesMasterId r:id="rId108"/>
  </p:notesMasterIdLst>
  <p:sldIdLst>
    <p:sldId id="265" r:id="rId31"/>
    <p:sldId id="344" r:id="rId32"/>
    <p:sldId id="281" r:id="rId33"/>
    <p:sldId id="345" r:id="rId34"/>
    <p:sldId id="392" r:id="rId35"/>
    <p:sldId id="393" r:id="rId36"/>
    <p:sldId id="346" r:id="rId37"/>
    <p:sldId id="391" r:id="rId38"/>
    <p:sldId id="352" r:id="rId39"/>
    <p:sldId id="347" r:id="rId40"/>
    <p:sldId id="348" r:id="rId41"/>
    <p:sldId id="389" r:id="rId42"/>
    <p:sldId id="354" r:id="rId43"/>
    <p:sldId id="355" r:id="rId44"/>
    <p:sldId id="356" r:id="rId45"/>
    <p:sldId id="358" r:id="rId46"/>
    <p:sldId id="357" r:id="rId47"/>
    <p:sldId id="359" r:id="rId48"/>
    <p:sldId id="360" r:id="rId49"/>
    <p:sldId id="362" r:id="rId50"/>
    <p:sldId id="363" r:id="rId51"/>
    <p:sldId id="365" r:id="rId52"/>
    <p:sldId id="366" r:id="rId53"/>
    <p:sldId id="368" r:id="rId54"/>
    <p:sldId id="394" r:id="rId55"/>
    <p:sldId id="395" r:id="rId56"/>
    <p:sldId id="369" r:id="rId57"/>
    <p:sldId id="268" r:id="rId58"/>
    <p:sldId id="282" r:id="rId59"/>
    <p:sldId id="343" r:id="rId60"/>
    <p:sldId id="342" r:id="rId61"/>
    <p:sldId id="341" r:id="rId62"/>
    <p:sldId id="283" r:id="rId63"/>
    <p:sldId id="370" r:id="rId64"/>
    <p:sldId id="372" r:id="rId65"/>
    <p:sldId id="373" r:id="rId66"/>
    <p:sldId id="374" r:id="rId67"/>
    <p:sldId id="285" r:id="rId68"/>
    <p:sldId id="287" r:id="rId69"/>
    <p:sldId id="286" r:id="rId70"/>
    <p:sldId id="375" r:id="rId71"/>
    <p:sldId id="376" r:id="rId72"/>
    <p:sldId id="377" r:id="rId73"/>
    <p:sldId id="378" r:id="rId74"/>
    <p:sldId id="379" r:id="rId75"/>
    <p:sldId id="380" r:id="rId76"/>
    <p:sldId id="381" r:id="rId77"/>
    <p:sldId id="382" r:id="rId78"/>
    <p:sldId id="383" r:id="rId79"/>
    <p:sldId id="384" r:id="rId80"/>
    <p:sldId id="385" r:id="rId81"/>
    <p:sldId id="386" r:id="rId82"/>
    <p:sldId id="289" r:id="rId83"/>
    <p:sldId id="290" r:id="rId84"/>
    <p:sldId id="291" r:id="rId85"/>
    <p:sldId id="295" r:id="rId86"/>
    <p:sldId id="296" r:id="rId87"/>
    <p:sldId id="319" r:id="rId88"/>
    <p:sldId id="320" r:id="rId89"/>
    <p:sldId id="321" r:id="rId90"/>
    <p:sldId id="322" r:id="rId91"/>
    <p:sldId id="323" r:id="rId92"/>
    <p:sldId id="324" r:id="rId93"/>
    <p:sldId id="325" r:id="rId94"/>
    <p:sldId id="326" r:id="rId95"/>
    <p:sldId id="327" r:id="rId96"/>
    <p:sldId id="328" r:id="rId97"/>
    <p:sldId id="387" r:id="rId98"/>
    <p:sldId id="329" r:id="rId99"/>
    <p:sldId id="330" r:id="rId100"/>
    <p:sldId id="331" r:id="rId101"/>
    <p:sldId id="332" r:id="rId102"/>
    <p:sldId id="333" r:id="rId103"/>
    <p:sldId id="334" r:id="rId104"/>
    <p:sldId id="335" r:id="rId105"/>
    <p:sldId id="388" r:id="rId106"/>
    <p:sldId id="336" r:id="rId10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1"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1"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1"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F"/>
    <a:srgbClr val="B9B323"/>
    <a:srgbClr val="408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86999" autoAdjust="0"/>
  </p:normalViewPr>
  <p:slideViewPr>
    <p:cSldViewPr>
      <p:cViewPr>
        <p:scale>
          <a:sx n="100" d="100"/>
          <a:sy n="100" d="100"/>
        </p:scale>
        <p:origin x="-1056"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2028" y="-9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21" Type="http://schemas.openxmlformats.org/officeDocument/2006/relationships/slideMaster" Target="slideMasters/slideMaster18.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slide" Target="slides/slide59.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07" Type="http://schemas.openxmlformats.org/officeDocument/2006/relationships/slide" Target="slides/slide77.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slide" Target="slides/slide49.xml"/><Relationship Id="rId87" Type="http://schemas.openxmlformats.org/officeDocument/2006/relationships/slide" Target="slides/slide57.xml"/><Relationship Id="rId102" Type="http://schemas.openxmlformats.org/officeDocument/2006/relationships/slide" Target="slides/slide72.xml"/><Relationship Id="rId110"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31.xml"/><Relationship Id="rId82" Type="http://schemas.openxmlformats.org/officeDocument/2006/relationships/slide" Target="slides/slide52.xml"/><Relationship Id="rId90" Type="http://schemas.openxmlformats.org/officeDocument/2006/relationships/slide" Target="slides/slide60.xml"/><Relationship Id="rId95" Type="http://schemas.openxmlformats.org/officeDocument/2006/relationships/slide" Target="slides/slide65.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slide" Target="slides/slide47.xml"/><Relationship Id="rId100" Type="http://schemas.openxmlformats.org/officeDocument/2006/relationships/slide" Target="slides/slide70.xml"/><Relationship Id="rId105" Type="http://schemas.openxmlformats.org/officeDocument/2006/relationships/slide" Target="slides/slide75.xml"/><Relationship Id="rId8" Type="http://schemas.openxmlformats.org/officeDocument/2006/relationships/slideMaster" Target="slideMasters/slideMaster5.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slide" Target="slides/slide63.xml"/><Relationship Id="rId98"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103" Type="http://schemas.openxmlformats.org/officeDocument/2006/relationships/slide" Target="slides/slide73.xml"/><Relationship Id="rId108"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slide" Target="slides/slide58.xml"/><Relationship Id="rId91" Type="http://schemas.openxmlformats.org/officeDocument/2006/relationships/slide" Target="slides/slide61.xml"/><Relationship Id="rId96" Type="http://schemas.openxmlformats.org/officeDocument/2006/relationships/slide" Target="slides/slide66.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6" Type="http://schemas.openxmlformats.org/officeDocument/2006/relationships/slide" Target="slides/slide76.xml"/><Relationship Id="rId10" Type="http://schemas.openxmlformats.org/officeDocument/2006/relationships/slideMaster" Target="slideMasters/slideMaster7.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slide" Target="slides/slide64.xml"/><Relationship Id="rId99" Type="http://schemas.openxmlformats.org/officeDocument/2006/relationships/slide" Target="slides/slide69.xml"/><Relationship Id="rId101" Type="http://schemas.openxmlformats.org/officeDocument/2006/relationships/slide" Target="slides/slide7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9.xml"/><Relationship Id="rId109" Type="http://schemas.openxmlformats.org/officeDocument/2006/relationships/presProps" Target="presProps.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97" Type="http://schemas.openxmlformats.org/officeDocument/2006/relationships/slide" Target="slides/slide67.xml"/><Relationship Id="rId104" Type="http://schemas.openxmlformats.org/officeDocument/2006/relationships/slide" Target="slides/slide74.xml"/><Relationship Id="rId7" Type="http://schemas.openxmlformats.org/officeDocument/2006/relationships/slideMaster" Target="slideMasters/slideMaster4.xml"/><Relationship Id="rId71" Type="http://schemas.openxmlformats.org/officeDocument/2006/relationships/slide" Target="slides/slide41.xml"/><Relationship Id="rId92"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2561" y="0"/>
            <a:ext cx="3037840" cy="46482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p:spPr>
        <p:txBody>
          <a:bodyPr vert="horz" wrap="square" lIns="93154" tIns="46578" rIns="93154"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54" tIns="46578" rIns="93154" bIns="46578"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p:spPr>
        <p:txBody>
          <a:bodyPr vert="horz" wrap="square" lIns="93154" tIns="46578" rIns="93154" bIns="46578" numCol="1" anchor="b" anchorCtr="0" compatLnSpc="1">
            <a:prstTxWarp prst="textNoShape">
              <a:avLst/>
            </a:prstTxWarp>
          </a:bodyPr>
          <a:lstStyle>
            <a:lvl1pPr algn="r">
              <a:defRPr sz="1300" smtClean="0">
                <a:latin typeface="Arial" charset="0"/>
              </a:defRPr>
            </a:lvl1pPr>
          </a:lstStyle>
          <a:p>
            <a:pPr>
              <a:defRPr/>
            </a:pPr>
            <a:fld id="{1BEC3076-5B25-41AB-9D49-2FB11D91ED2A}" type="slidenum">
              <a:rPr lang="en-US"/>
              <a:pPr>
                <a:defRPr/>
              </a:pPr>
              <a:t>‹#›</a:t>
            </a:fld>
            <a:endParaRPr lang="en-US" dirty="0"/>
          </a:p>
        </p:txBody>
      </p:sp>
    </p:spTree>
    <p:extLst>
      <p:ext uri="{BB962C8B-B14F-4D97-AF65-F5344CB8AC3E}">
        <p14:creationId xmlns:p14="http://schemas.microsoft.com/office/powerpoint/2010/main" val="13661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A884CECD-803C-46BB-8B77-DEED5035803C}" type="slidenum">
              <a:rPr lang="en-US">
                <a:latin typeface="Arial" pitchFamily="34" charset="0"/>
              </a:rPr>
              <a:pPr/>
              <a:t>1</a:t>
            </a:fld>
            <a:endParaRPr lang="en-US" dirty="0">
              <a:latin typeface="Arial"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F882B16-96DF-4F74-AD88-4DC08C2ACCB7}" type="slidenum">
              <a:rPr lang="en-US">
                <a:latin typeface="Arial" pitchFamily="34" charset="0"/>
              </a:rPr>
              <a:pPr/>
              <a:t>3</a:t>
            </a:fld>
            <a:endParaRPr lang="en-US" dirty="0">
              <a:latin typeface="Arial"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34</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37</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41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42</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43</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44</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46</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47</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48</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49</a:t>
            </a:fld>
            <a:endParaRPr lang="en-US" dirty="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50</a:t>
            </a:fld>
            <a:endParaRPr lang="en-US"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51</a:t>
            </a:fld>
            <a:endParaRPr lang="en-US" dirty="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52</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53</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54</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55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56</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57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58</a:t>
            </a:fld>
            <a:endParaRPr lang="en-US" dirty="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59</a:t>
            </a:fld>
            <a:endParaRPr lang="en-US"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60</a:t>
            </a:fld>
            <a:endParaRPr lang="en-US"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61</a:t>
            </a:fld>
            <a:endParaRPr lang="en-US" dirty="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62</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63</a:t>
            </a:fld>
            <a:endParaRPr lang="en-US" dirty="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64</a:t>
            </a:fld>
            <a:endParaRPr lang="en-US" dirty="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65</a:t>
            </a:fld>
            <a:endParaRPr lang="en-US" dirty="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66</a:t>
            </a:fld>
            <a:endParaRPr lang="en-US"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67</a:t>
            </a:fld>
            <a:endParaRPr lang="en-US" dirty="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68</a:t>
            </a:fld>
            <a:endParaRPr lang="en-US" dirty="0">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69</a:t>
            </a:fld>
            <a:endParaRPr lang="en-US" dirty="0">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70</a:t>
            </a:fld>
            <a:endParaRPr lang="en-US" dirty="0">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71</a:t>
            </a:fld>
            <a:endParaRPr lang="en-US" dirty="0">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72</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73</a:t>
            </a:fld>
            <a:endParaRPr lang="en-US" dirty="0">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74</a:t>
            </a:fld>
            <a:endParaRPr lang="en-US" dirty="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75</a:t>
            </a:fld>
            <a:endParaRPr lang="en-US" dirty="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76</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49"/>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77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indent="-494070"/>
            <a:endParaRPr lang="en-US" dirty="0"/>
          </a:p>
        </p:txBody>
      </p:sp>
      <p:sp>
        <p:nvSpPr>
          <p:cNvPr id="4" name="Slide Number Placeholder 3"/>
          <p:cNvSpPr>
            <a:spLocks noGrp="1"/>
          </p:cNvSpPr>
          <p:nvPr>
            <p:ph type="sldNum" sz="quarter" idx="10"/>
          </p:nvPr>
        </p:nvSpPr>
        <p:spPr/>
        <p:txBody>
          <a:bodyPr/>
          <a:lstStyle/>
          <a:p>
            <a:pPr>
              <a:defRPr/>
            </a:pPr>
            <a:fld id="{1BEC3076-5B25-41AB-9D49-2FB11D91ED2A}"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69938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70058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65704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999164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85304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41739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96340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66692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03884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8795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0974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96265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22619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04874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59375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97926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686505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04217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44625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2525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50849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93380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01147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01652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13265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43047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95765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75645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9664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2851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41739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2946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61346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92719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78271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66495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28444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44557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49478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045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33508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59411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98602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11541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98087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76086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88737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48917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20205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3974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98357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23155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43504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88103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28734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015447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92435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77827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40818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7608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86310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64936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77116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71941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51015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4310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328579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19325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1145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9829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9651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85145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91466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90261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676409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11245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420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92599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134131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6676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103193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04728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43086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977263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91534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79115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00013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53228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55568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3637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26167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86665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140639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82398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155184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04192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10057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7518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04760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455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89031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8140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2035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29009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42501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13558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697620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66685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14518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1472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20902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29386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870531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23468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60718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054233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66672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817825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940187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8851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E9FCBA-FC71-4E48-A380-EFD9BB2C4DDF}" type="slidenum">
              <a:rPr lang="en-US" smtClean="0"/>
              <a:pPr/>
              <a:t>‹#›</a:t>
            </a:fld>
            <a:endParaRPr lang="en-US"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94046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61106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99017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6151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13517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605535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51729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626695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017656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3234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631038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237421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924661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981018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78605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07331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501619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05494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19145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25678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807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9173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7400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02434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3392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061578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380519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870462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022468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657742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464155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938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357050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810097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286796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48741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652940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818420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81256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044643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536214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892765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4111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265841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87347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3553979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223155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758725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190205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291115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40564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360749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601154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680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078422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50019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684622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55031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535859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475720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54887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078451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052034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266244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2518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677053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636609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80542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156817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705979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028338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31851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67478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53815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3685047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1977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73530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471347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571148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893677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127529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011730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39821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38389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0783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4252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7770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6092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9969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0230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05273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2571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715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37253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818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9010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6114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6675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2018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88885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9480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0871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75991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3139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28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8825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0072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1766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6585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0518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7211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7185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5824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9741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203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11164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7284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70212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0819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216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87228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46350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1397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20563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181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64011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4844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74469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65573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3274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55999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57886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9620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23114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938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20518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80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6836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697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73592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83260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92533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51929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5927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7E7CF-E1C7-4EFD-B6F4-83A3CE2078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136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28622A-868B-4626-B788-F10EB9D3EE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87902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0FDDDF-F98D-420A-81A2-8B3C1AB069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72559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FF7268-2665-4943-B8CE-EB751F103B7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973040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502DC0-D13A-4205-BCE5-6A6AA8D6BF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99545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D8D5D-689F-4034-8C4B-55586FEE0A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99223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813BFB7-B055-4F63-A8AD-BBE338EEABC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B5DCA6-A020-4D4C-8C9D-ADF32EE07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34387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43D0CC-A0E5-4010-ACD6-36E6FB96DF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7722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BD588-EE94-4865-806B-7E088582BA9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99474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D66D22-8E2E-428B-9A04-6E465AEF66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8777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1511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36062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0895803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086733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892066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678705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307365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537694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042865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591402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6923917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044018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645029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4812960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833063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158103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0748483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210421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4271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59259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64521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65871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721395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1042577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1D4EB3C1-8F9D-42EF-9E85-3A89EB64C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914940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2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3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3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3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3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3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3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3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3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3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1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3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4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4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4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4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4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4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4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55.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55.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1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66.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1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7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1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88.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88.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88.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1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90.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101.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123.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134.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134.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11.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156.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167.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178.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178.xml"/></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178.xml"/></Relationships>
</file>

<file path=ppt/slides/_rels/slide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189.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189.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20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ws_background"/>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pic>
        <p:nvPicPr>
          <p:cNvPr id="3075" name="Picture 7" descr="MW_stripe"/>
          <p:cNvPicPr>
            <a:picLocks noChangeAspect="1" noChangeArrowheads="1"/>
          </p:cNvPicPr>
          <p:nvPr/>
        </p:nvPicPr>
        <p:blipFill>
          <a:blip r:embed="rId4" cstate="print"/>
          <a:srcRect l="5173"/>
          <a:stretch>
            <a:fillRect/>
          </a:stretch>
        </p:blipFill>
        <p:spPr bwMode="auto">
          <a:xfrm>
            <a:off x="0" y="3886200"/>
            <a:ext cx="8382000" cy="1304925"/>
          </a:xfrm>
          <a:prstGeom prst="rect">
            <a:avLst/>
          </a:prstGeom>
          <a:noFill/>
          <a:ln w="9525">
            <a:noFill/>
            <a:miter lim="800000"/>
            <a:headEnd/>
            <a:tailEnd/>
          </a:ln>
        </p:spPr>
      </p:pic>
      <p:pic>
        <p:nvPicPr>
          <p:cNvPr id="3076" name="Picture 4" descr="MitchellWilliamslogo4c"/>
          <p:cNvPicPr>
            <a:picLocks noChangeAspect="1" noChangeArrowheads="1"/>
          </p:cNvPicPr>
          <p:nvPr/>
        </p:nvPicPr>
        <p:blipFill>
          <a:blip r:embed="rId5" cstate="print"/>
          <a:srcRect/>
          <a:stretch>
            <a:fillRect/>
          </a:stretch>
        </p:blipFill>
        <p:spPr bwMode="auto">
          <a:xfrm>
            <a:off x="3810000" y="3886200"/>
            <a:ext cx="4495800" cy="1284288"/>
          </a:xfrm>
          <a:prstGeom prst="rect">
            <a:avLst/>
          </a:prstGeom>
          <a:noFill/>
          <a:ln w="9525">
            <a:noFill/>
            <a:miter lim="800000"/>
            <a:headEnd/>
            <a:tailEnd/>
          </a:ln>
        </p:spPr>
      </p:pic>
      <p:pic>
        <p:nvPicPr>
          <p:cNvPr id="3077" name="Picture 5" descr="MWSG&amp;W_names"/>
          <p:cNvPicPr>
            <a:picLocks noChangeAspect="1" noChangeArrowheads="1"/>
          </p:cNvPicPr>
          <p:nvPr/>
        </p:nvPicPr>
        <p:blipFill>
          <a:blip r:embed="rId6" cstate="print"/>
          <a:srcRect/>
          <a:stretch>
            <a:fillRect/>
          </a:stretch>
        </p:blipFill>
        <p:spPr bwMode="auto">
          <a:xfrm>
            <a:off x="1296988" y="5334000"/>
            <a:ext cx="6604000" cy="492125"/>
          </a:xfrm>
          <a:prstGeom prst="rect">
            <a:avLst/>
          </a:prstGeom>
          <a:noFill/>
          <a:ln w="9525">
            <a:noFill/>
            <a:miter lim="800000"/>
            <a:headEnd/>
            <a:tailEnd/>
          </a:ln>
        </p:spPr>
      </p:pic>
      <p:sp>
        <p:nvSpPr>
          <p:cNvPr id="3078" name="Rectangle 6"/>
          <p:cNvSpPr>
            <a:spLocks noGrp="1" noChangeArrowheads="1"/>
          </p:cNvSpPr>
          <p:nvPr>
            <p:ph type="subTitle" idx="1"/>
          </p:nvPr>
        </p:nvSpPr>
        <p:spPr>
          <a:xfrm>
            <a:off x="685800" y="1905000"/>
            <a:ext cx="7772400" cy="3048000"/>
          </a:xfrm>
          <a:noFill/>
        </p:spPr>
        <p:txBody>
          <a:bodyPr/>
          <a:lstStyle/>
          <a:p>
            <a:pPr eaLnBrk="1" hangingPunct="1"/>
            <a:r>
              <a:rPr lang="en-US" sz="2400" b="1" dirty="0" smtClean="0">
                <a:solidFill>
                  <a:schemeClr val="bg1"/>
                </a:solidFill>
                <a:latin typeface="Arial" panose="020B0604020202020204" pitchFamily="34" charset="0"/>
                <a:cs typeface="Arial" panose="020B0604020202020204" pitchFamily="34" charset="0"/>
              </a:rPr>
              <a:t>Environmental Issues Impacting Utilities</a:t>
            </a:r>
          </a:p>
          <a:p>
            <a:pPr eaLnBrk="1" hangingPunct="1"/>
            <a:r>
              <a:rPr lang="en-US" sz="1800" b="1" dirty="0" err="1" smtClean="0">
                <a:solidFill>
                  <a:schemeClr val="bg1"/>
                </a:solidFill>
                <a:latin typeface="Arial" panose="020B0604020202020204" pitchFamily="34" charset="0"/>
                <a:cs typeface="Arial" panose="020B0604020202020204" pitchFamily="34" charset="0"/>
              </a:rPr>
              <a:t>SEMO-NEARK</a:t>
            </a:r>
            <a:r>
              <a:rPr lang="en-US" sz="1800" b="1" dirty="0" smtClean="0">
                <a:solidFill>
                  <a:schemeClr val="bg1"/>
                </a:solidFill>
                <a:latin typeface="Arial" panose="020B0604020202020204" pitchFamily="34" charset="0"/>
                <a:cs typeface="Arial" panose="020B0604020202020204" pitchFamily="34" charset="0"/>
              </a:rPr>
              <a:t> </a:t>
            </a:r>
            <a:r>
              <a:rPr lang="en-US" sz="1800" b="1" smtClean="0">
                <a:solidFill>
                  <a:schemeClr val="bg1"/>
                </a:solidFill>
                <a:latin typeface="Arial" panose="020B0604020202020204" pitchFamily="34" charset="0"/>
                <a:cs typeface="Arial" panose="020B0604020202020204" pitchFamily="34" charset="0"/>
              </a:rPr>
              <a:t>Annual Meeting</a:t>
            </a:r>
          </a:p>
          <a:p>
            <a:pPr eaLnBrk="1" hangingPunct="1"/>
            <a:endParaRPr lang="en-US" sz="1800" b="1" dirty="0" smtClean="0">
              <a:solidFill>
                <a:schemeClr val="bg1"/>
              </a:solidFill>
              <a:latin typeface="Arial" panose="020B0604020202020204" pitchFamily="34" charset="0"/>
              <a:cs typeface="Arial" panose="020B0604020202020204" pitchFamily="34" charset="0"/>
            </a:endParaRPr>
          </a:p>
          <a:p>
            <a:pPr eaLnBrk="1" hangingPunct="1"/>
            <a:r>
              <a:rPr lang="en-US" sz="1800" b="1" dirty="0" smtClean="0">
                <a:solidFill>
                  <a:schemeClr val="bg1"/>
                </a:solidFill>
                <a:latin typeface="Arial" panose="020B0604020202020204" pitchFamily="34" charset="0"/>
                <a:cs typeface="Arial" panose="020B0604020202020204" pitchFamily="34" charset="0"/>
              </a:rPr>
              <a:t>Walter G Wright</a:t>
            </a:r>
          </a:p>
          <a:p>
            <a:pPr eaLnBrk="1" hangingPunct="1"/>
            <a:r>
              <a:rPr lang="en-US" sz="1800" b="1" dirty="0" smtClean="0">
                <a:solidFill>
                  <a:schemeClr val="bg1"/>
                </a:solidFill>
                <a:latin typeface="Arial" panose="020B0604020202020204" pitchFamily="34" charset="0"/>
                <a:cs typeface="Arial" panose="020B0604020202020204" pitchFamily="34" charset="0"/>
              </a:rPr>
              <a:t>wwright@mwlaw.com</a:t>
            </a:r>
          </a:p>
        </p:txBody>
      </p:sp>
      <p:sp>
        <p:nvSpPr>
          <p:cNvPr id="2" name="Slide Number Placeholder 1"/>
          <p:cNvSpPr>
            <a:spLocks noGrp="1"/>
          </p:cNvSpPr>
          <p:nvPr>
            <p:ph type="sldNum" sz="quarter" idx="12"/>
          </p:nvPr>
        </p:nvSpPr>
        <p:spPr/>
        <p:txBody>
          <a:bodyPr/>
          <a:lstStyle/>
          <a:p>
            <a:pPr>
              <a:defRPr/>
            </a:pPr>
            <a:fld id="{9567E7CF-E1C7-4EFD-B6F4-83A3CE20783A}"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WOTUS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lgn="ctr" eaLnBrk="1" hangingPunct="1">
              <a:spcBef>
                <a:spcPct val="20000"/>
              </a:spcBef>
              <a:defRPr/>
            </a:pPr>
            <a:r>
              <a:rPr lang="en-US" sz="2000" kern="0" dirty="0" smtClean="0">
                <a:solidFill>
                  <a:srgbClr val="00529F"/>
                </a:solidFill>
                <a:latin typeface="Calibri" panose="020F0502020204030204" pitchFamily="34" charset="0"/>
              </a:rPr>
              <a:t>Key Definition - Waters of the United States</a:t>
            </a:r>
            <a:endParaRPr lang="en-US" sz="2000" kern="0" dirty="0">
              <a:solidFill>
                <a:srgbClr val="00529F"/>
              </a:solidFill>
              <a:latin typeface="Calibri" panose="020F0502020204030204" pitchFamily="34" charset="0"/>
            </a:endParaRPr>
          </a:p>
          <a:p>
            <a:pPr lvl="1" algn="ctr" eaLnBrk="1" hangingPunct="1">
              <a:spcBef>
                <a:spcPct val="20000"/>
              </a:spcBef>
              <a:defRPr/>
            </a:pPr>
            <a:r>
              <a:rPr lang="en-US" sz="2000" kern="0" dirty="0" smtClean="0">
                <a:solidFill>
                  <a:srgbClr val="00529F"/>
                </a:solidFill>
                <a:latin typeface="Calibri" panose="020F0502020204030204" pitchFamily="34" charset="0"/>
              </a:rPr>
              <a:t>Continuing debate over appropriate scope</a:t>
            </a:r>
          </a:p>
          <a:p>
            <a:pPr lvl="1" eaLnBrk="1" hangingPunct="1">
              <a:spcBef>
                <a:spcPct val="20000"/>
              </a:spcBef>
              <a:defRPr/>
            </a:pPr>
            <a:endParaRPr lang="en-US" sz="2000" kern="0" dirty="0">
              <a:solidFill>
                <a:srgbClr val="00529F"/>
              </a:solidFill>
              <a:latin typeface="Calibri" panose="020F0502020204030204" pitchFamily="34" charset="0"/>
            </a:endParaRPr>
          </a:p>
          <a:p>
            <a:pPr marL="800100" lvl="1" indent="-342900" eaLnBrk="1" hangingPunct="1">
              <a:spcBef>
                <a:spcPct val="20000"/>
              </a:spcBef>
              <a:buFont typeface="+mj-lt"/>
              <a:buAutoNum type="arabicPeriod"/>
              <a:defRPr/>
            </a:pPr>
            <a:r>
              <a:rPr lang="en-US" sz="2000" kern="0" dirty="0" smtClean="0">
                <a:solidFill>
                  <a:srgbClr val="00529F"/>
                </a:solidFill>
                <a:latin typeface="Calibri" panose="020F0502020204030204" pitchFamily="34" charset="0"/>
              </a:rPr>
              <a:t>Obama Definition Rule Revoked</a:t>
            </a:r>
          </a:p>
          <a:p>
            <a:pPr marL="800100" lvl="1" indent="-342900" eaLnBrk="1" hangingPunct="1">
              <a:spcBef>
                <a:spcPct val="20000"/>
              </a:spcBef>
              <a:buFont typeface="+mj-lt"/>
              <a:buAutoNum type="arabicPeriod"/>
              <a:defRPr/>
            </a:pPr>
            <a:r>
              <a:rPr lang="en-US" sz="2000" kern="0" dirty="0" smtClean="0">
                <a:solidFill>
                  <a:srgbClr val="00529F"/>
                </a:solidFill>
                <a:latin typeface="Calibri" panose="020F0502020204030204" pitchFamily="34" charset="0"/>
              </a:rPr>
              <a:t>Trump Rule Proposed</a:t>
            </a:r>
          </a:p>
          <a:p>
            <a:pPr marL="800100" lvl="1" indent="-342900" eaLnBrk="1" hangingPunct="1">
              <a:spcBef>
                <a:spcPct val="20000"/>
              </a:spcBef>
              <a:buFont typeface="+mj-lt"/>
              <a:buAutoNum type="arabicPeriod"/>
              <a:defRPr/>
            </a:pPr>
            <a:endParaRPr lang="en-US" sz="2000" kern="0" dirty="0">
              <a:solidFill>
                <a:srgbClr val="00529F"/>
              </a:solidFill>
              <a:latin typeface="Calibri" panose="020F0502020204030204" pitchFamily="34" charset="0"/>
            </a:endParaRPr>
          </a:p>
          <a:p>
            <a:pPr lvl="1" eaLnBrk="1" hangingPunct="1">
              <a:spcBef>
                <a:spcPct val="20000"/>
              </a:spcBef>
              <a:defRPr/>
            </a:pPr>
            <a:r>
              <a:rPr lang="en-US" sz="2000" kern="0" dirty="0" smtClean="0">
                <a:solidFill>
                  <a:srgbClr val="00529F"/>
                </a:solidFill>
                <a:latin typeface="Calibri" panose="020F0502020204030204" pitchFamily="34" charset="0"/>
              </a:rPr>
              <a:t>Will be decided by the U.S. Supreme Court	</a:t>
            </a:r>
          </a:p>
          <a:p>
            <a:pPr lvl="1" eaLnBrk="1" hangingPunct="1">
              <a:spcBef>
                <a:spcPct val="20000"/>
              </a:spcBef>
              <a:defRPr/>
            </a:pPr>
            <a:endParaRPr lang="en-US" sz="2000" kern="0" dirty="0">
              <a:solidFill>
                <a:srgbClr val="00529F"/>
              </a:solidFill>
              <a:latin typeface="Calibri" panose="020F0502020204030204" pitchFamily="34" charset="0"/>
            </a:endParaRPr>
          </a:p>
          <a:p>
            <a:pPr lvl="1" eaLnBrk="1" hangingPunct="1">
              <a:spcBef>
                <a:spcPct val="20000"/>
              </a:spcBef>
              <a:defRPr/>
            </a:pPr>
            <a:r>
              <a:rPr lang="en-US" sz="2000" kern="0" dirty="0" smtClean="0">
                <a:solidFill>
                  <a:srgbClr val="00529F"/>
                </a:solidFill>
                <a:latin typeface="Calibri" panose="020F0502020204030204" pitchFamily="34" charset="0"/>
              </a:rPr>
              <a:t>	</a:t>
            </a: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823399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600" b="1" kern="0" dirty="0">
                <a:solidFill>
                  <a:srgbClr val="FFFFFF"/>
                </a:solidFill>
                <a:latin typeface="Calibri" panose="020F0502020204030204" pitchFamily="34" charset="0"/>
                <a:ea typeface="ＭＳ Ｐゴシック"/>
              </a:rPr>
              <a:t>Does a </a:t>
            </a:r>
            <a:r>
              <a:rPr lang="en-US" sz="4400" b="1" kern="0" dirty="0">
                <a:solidFill>
                  <a:srgbClr val="FFFFFF"/>
                </a:solidFill>
                <a:latin typeface="Calibri" panose="020F0502020204030204" pitchFamily="34" charset="0"/>
                <a:ea typeface="ＭＳ Ｐゴシック"/>
              </a:rPr>
              <a:t>Discharge</a:t>
            </a:r>
            <a:r>
              <a:rPr lang="en-US" sz="3600" b="1" kern="0" dirty="0">
                <a:solidFill>
                  <a:srgbClr val="FFFFFF"/>
                </a:solidFill>
                <a:latin typeface="Calibri" panose="020F0502020204030204" pitchFamily="34" charset="0"/>
                <a:ea typeface="ＭＳ Ｐゴシック"/>
              </a:rPr>
              <a:t> to Groundwater Require an NPDES Permit?</a:t>
            </a:r>
            <a:endParaRPr lang="en-US" sz="36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A </a:t>
            </a:r>
            <a:r>
              <a:rPr lang="en-US" kern="0" dirty="0">
                <a:solidFill>
                  <a:srgbClr val="00529F"/>
                </a:solidFill>
                <a:latin typeface="Calibri" panose="020F0502020204030204" pitchFamily="34" charset="0"/>
                <a:ea typeface="ＭＳ Ｐゴシック"/>
              </a:rPr>
              <a:t>current important Clean Water Act jurisdictional issue is whether, and to what extent, a discharge of pollutants into groundwater can potentially trigger National Pollution Discharge Elimination (“NPDES”) permitting requirements</a:t>
            </a:r>
            <a:r>
              <a:rPr lang="en-US" kern="0" dirty="0" smtClean="0">
                <a:solidFill>
                  <a:srgbClr val="00529F"/>
                </a:solidFill>
                <a:latin typeface="Calibri" panose="020F0502020204030204" pitchFamily="34" charset="0"/>
                <a:ea typeface="ＭＳ Ｐゴシック"/>
              </a:rPr>
              <a:t>.</a:t>
            </a:r>
          </a:p>
          <a:p>
            <a:pPr marL="342900" indent="-342900" eaLnBrk="1" hangingPunct="1">
              <a:spcBef>
                <a:spcPct val="20000"/>
              </a:spcBef>
              <a:buFontTx/>
              <a:buChar char="•"/>
              <a:defRPr/>
            </a:pPr>
            <a:endParaRPr lang="en-US"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Is groundwater potentially a water of the United States?</a:t>
            </a:r>
          </a:p>
          <a:p>
            <a:pPr marL="342900" indent="-342900" eaLnBrk="1" hangingPunct="1">
              <a:spcBef>
                <a:spcPct val="20000"/>
              </a:spcBef>
              <a:buFontTx/>
              <a:buChar char="•"/>
              <a:defRPr/>
            </a:pPr>
            <a:endParaRPr lang="en-US"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kern="0" dirty="0" smtClean="0">
                <a:solidFill>
                  <a:srgbClr val="00529F"/>
                </a:solidFill>
                <a:latin typeface="Calibri" panose="020F0502020204030204" pitchFamily="34" charset="0"/>
                <a:ea typeface="ＭＳ Ｐゴシック"/>
              </a:rPr>
              <a:t>With limited exceptions groundwater has not been identified as a water of the United States.</a:t>
            </a: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822335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3200" b="1" kern="0" dirty="0" smtClean="0">
                <a:solidFill>
                  <a:srgbClr val="FFFFFF"/>
                </a:solidFill>
                <a:latin typeface="HelveticaNeueLT Com 25 UltLt" pitchFamily="34" charset="0"/>
                <a:ea typeface="ＭＳ Ｐゴシック"/>
              </a:rPr>
              <a:t>Groundwater Issue (cont.)</a:t>
            </a:r>
            <a:endParaRPr lang="en-US" sz="3200" b="1" kern="0" dirty="0">
              <a:solidFill>
                <a:srgbClr val="FFFFFF"/>
              </a:solidFill>
              <a:latin typeface="HelveticaNeueLT Com 25 UltLt" pitchFamily="34" charset="0"/>
              <a:ea typeface="ＭＳ Ｐゴシック"/>
            </a:endParaRPr>
          </a:p>
        </p:txBody>
      </p:sp>
      <p:sp>
        <p:nvSpPr>
          <p:cNvPr id="6" name="Rectangle 16"/>
          <p:cNvSpPr txBox="1">
            <a:spLocks noChangeArrowheads="1"/>
          </p:cNvSpPr>
          <p:nvPr/>
        </p:nvSpPr>
        <p:spPr bwMode="auto">
          <a:xfrm>
            <a:off x="93726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2000" kern="0" dirty="0" smtClean="0">
              <a:solidFill>
                <a:srgbClr val="00529F"/>
              </a:solidFill>
              <a:latin typeface="Arial"/>
              <a:ea typeface="ＭＳ Ｐゴシック"/>
            </a:endParaRPr>
          </a:p>
          <a:p>
            <a:pPr marL="342900" indent="-342900">
              <a:spcBef>
                <a:spcPct val="20000"/>
              </a:spcBef>
              <a:buSzPct val="100000"/>
              <a:buFont typeface="Wingdings" pitchFamily="2" charset="2"/>
              <a:buChar char="§"/>
            </a:pPr>
            <a:r>
              <a:rPr lang="en-US" altLang="en-US" kern="0" dirty="0">
                <a:solidFill>
                  <a:srgbClr val="333399"/>
                </a:solidFill>
                <a:latin typeface="Calibri" panose="020F0502020204030204" pitchFamily="34" charset="0"/>
                <a:ea typeface="ＭＳ Ｐゴシック"/>
                <a:cs typeface="Arial"/>
              </a:rPr>
              <a:t>Recent Federal Appellate Court Decisions</a:t>
            </a:r>
          </a:p>
          <a:p>
            <a:pPr marL="342900" indent="-342900">
              <a:spcBef>
                <a:spcPct val="20000"/>
              </a:spcBef>
              <a:buSzPct val="100000"/>
              <a:buFont typeface="Wingdings" pitchFamily="2" charset="2"/>
              <a:buChar char="§"/>
            </a:pPr>
            <a:r>
              <a:rPr lang="en-US" altLang="en-US" kern="0" dirty="0">
                <a:solidFill>
                  <a:srgbClr val="333399"/>
                </a:solidFill>
                <a:latin typeface="Calibri" panose="020F0502020204030204" pitchFamily="34" charset="0"/>
                <a:ea typeface="ＭＳ Ｐゴシック"/>
                <a:cs typeface="Arial"/>
              </a:rPr>
              <a:t>U.S. Supreme Court Review</a:t>
            </a:r>
          </a:p>
          <a:p>
            <a:pPr marL="342900" indent="-342900">
              <a:spcBef>
                <a:spcPct val="20000"/>
              </a:spcBef>
              <a:buSzPct val="100000"/>
              <a:buFont typeface="Wingdings" pitchFamily="2" charset="2"/>
              <a:buChar char="§"/>
            </a:pPr>
            <a:r>
              <a:rPr lang="en-US" altLang="en-US" kern="0" dirty="0">
                <a:solidFill>
                  <a:srgbClr val="333399"/>
                </a:solidFill>
                <a:latin typeface="Calibri" panose="020F0502020204030204" pitchFamily="34" charset="0"/>
                <a:ea typeface="ＭＳ Ｐゴシック"/>
                <a:cs typeface="Arial"/>
              </a:rPr>
              <a:t>U.S. EPA Activity</a:t>
            </a:r>
          </a:p>
          <a:p>
            <a:pPr marL="742950" lvl="1" indent="-285750">
              <a:spcBef>
                <a:spcPct val="20000"/>
              </a:spcBef>
              <a:buSzPct val="100000"/>
              <a:buFont typeface="Courier New" pitchFamily="49" charset="0"/>
              <a:buChar char="o"/>
            </a:pPr>
            <a:r>
              <a:rPr lang="en-US" altLang="en-US" kern="0" dirty="0">
                <a:solidFill>
                  <a:srgbClr val="333399"/>
                </a:solidFill>
                <a:latin typeface="Calibri" panose="020F0502020204030204" pitchFamily="34" charset="0"/>
                <a:cs typeface="Arial"/>
              </a:rPr>
              <a:t>Solicitation of view on the issue</a:t>
            </a:r>
          </a:p>
          <a:p>
            <a:pPr marL="742950" lvl="1" indent="-285750">
              <a:spcBef>
                <a:spcPct val="20000"/>
              </a:spcBef>
              <a:buSzPct val="100000"/>
              <a:buFont typeface="Courier New" pitchFamily="49" charset="0"/>
              <a:buChar char="o"/>
            </a:pPr>
            <a:r>
              <a:rPr lang="en-US" altLang="en-US" kern="0" dirty="0">
                <a:solidFill>
                  <a:srgbClr val="333399"/>
                </a:solidFill>
                <a:latin typeface="Calibri" panose="020F0502020204030204" pitchFamily="34" charset="0"/>
                <a:cs typeface="Arial"/>
              </a:rPr>
              <a:t>Interpretive statement issued on April 15</a:t>
            </a:r>
            <a:r>
              <a:rPr lang="en-US" altLang="en-US" kern="0" baseline="30000" dirty="0">
                <a:solidFill>
                  <a:srgbClr val="333399"/>
                </a:solidFill>
                <a:latin typeface="Calibri" panose="020F0502020204030204" pitchFamily="34" charset="0"/>
                <a:cs typeface="Arial"/>
              </a:rPr>
              <a:t>th</a:t>
            </a:r>
            <a:endParaRPr lang="en-US" altLang="en-US" kern="0" dirty="0">
              <a:solidFill>
                <a:srgbClr val="333399"/>
              </a:solidFill>
              <a:latin typeface="Calibri" panose="020F0502020204030204" pitchFamily="34" charset="0"/>
              <a:cs typeface="Arial"/>
            </a:endParaRPr>
          </a:p>
          <a:p>
            <a:pPr marL="742950" lvl="1" indent="-285750">
              <a:spcBef>
                <a:spcPct val="20000"/>
              </a:spcBef>
              <a:buSzPct val="100000"/>
              <a:buFont typeface="Courier New" pitchFamily="49" charset="0"/>
              <a:buChar char="o"/>
            </a:pPr>
            <a:endParaRPr lang="en-US" altLang="en-US" kern="0" dirty="0">
              <a:solidFill>
                <a:srgbClr val="333399"/>
              </a:solidFill>
              <a:latin typeface="Calibri" panose="020F0502020204030204" pitchFamily="34" charset="0"/>
              <a:cs typeface="Arial"/>
            </a:endParaRPr>
          </a:p>
          <a:p>
            <a:pPr marL="342900" indent="-342900">
              <a:spcBef>
                <a:spcPct val="20000"/>
              </a:spcBef>
              <a:buSzPct val="100000"/>
              <a:buFontTx/>
              <a:buChar char="•"/>
            </a:pPr>
            <a:r>
              <a:rPr lang="en-US" altLang="en-US" kern="0" dirty="0">
                <a:solidFill>
                  <a:srgbClr val="333399"/>
                </a:solidFill>
                <a:latin typeface="Calibri" panose="020F0502020204030204" pitchFamily="34" charset="0"/>
                <a:ea typeface="ＭＳ Ｐゴシック"/>
                <a:cs typeface="Arial"/>
              </a:rPr>
              <a:t>Reminder about broader state jurisdiction (including Arkansas)</a:t>
            </a: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4125346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a:solidFill>
                  <a:srgbClr val="FFFFFF"/>
                </a:solidFill>
                <a:latin typeface="Calibri" panose="020F0502020204030204" pitchFamily="34" charset="0"/>
                <a:ea typeface="ＭＳ Ｐゴシック"/>
              </a:rPr>
              <a:t>Possible Impacts?</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1" hangingPunct="1">
              <a:spcBef>
                <a:spcPct val="20000"/>
              </a:spcBef>
              <a:defRPr/>
            </a:pPr>
            <a:r>
              <a:rPr lang="en-US" sz="2000" kern="0" dirty="0" smtClean="0">
                <a:solidFill>
                  <a:srgbClr val="00529F"/>
                </a:solidFill>
                <a:latin typeface="Calibri" panose="020F0502020204030204" pitchFamily="34" charset="0"/>
                <a:ea typeface="ＭＳ Ｐゴシック"/>
              </a:rPr>
              <a:t>Why Important</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Areas where close connection between groundwater and surface water</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Aquifer close to ground surface and some can be highly transmissive</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Some activities can lead to seepage into offsite surface </a:t>
            </a:r>
            <a:r>
              <a:rPr lang="en-US" sz="2000" kern="0" dirty="0" smtClean="0">
                <a:solidFill>
                  <a:srgbClr val="00529F"/>
                </a:solidFill>
                <a:latin typeface="Calibri" panose="020F0502020204030204" pitchFamily="34" charset="0"/>
                <a:ea typeface="ＭＳ Ｐゴシック"/>
              </a:rPr>
              <a:t>waters (pipeline ruptures)</a:t>
            </a: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ＭＳ Ｐゴシック"/>
              </a:rPr>
              <a:t>Effect </a:t>
            </a:r>
            <a:r>
              <a:rPr lang="en-US" sz="2000" kern="0" dirty="0">
                <a:solidFill>
                  <a:srgbClr val="00529F"/>
                </a:solidFill>
                <a:latin typeface="Calibri" panose="020F0502020204030204" pitchFamily="34" charset="0"/>
                <a:ea typeface="ＭＳ Ｐゴシック"/>
              </a:rPr>
              <a:t>on improvements, ponds, etc</a:t>
            </a:r>
            <a:r>
              <a:rPr lang="en-US" sz="2000" kern="0" dirty="0" smtClean="0">
                <a:solidFill>
                  <a:srgbClr val="00529F"/>
                </a:solidFill>
                <a:latin typeface="Calibri" panose="020F0502020204030204" pitchFamily="34" charset="0"/>
                <a:ea typeface="ＭＳ Ｐゴシック"/>
              </a:rPr>
              <a:t>. (fly ash ponds)</a:t>
            </a: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endParaRPr lang="en-US" sz="2000" kern="0" dirty="0" smtClean="0">
              <a:solidFill>
                <a:srgbClr val="00529F"/>
              </a:solidFill>
              <a:latin typeface="Calibri" panose="020F0502020204030204" pitchFamily="34" charset="0"/>
              <a:ea typeface="ＭＳ Ｐゴシック"/>
            </a:endParaRPr>
          </a:p>
          <a:p>
            <a:pPr eaLnBrk="1" hangingPunct="1">
              <a:spcBef>
                <a:spcPct val="20000"/>
              </a:spcBef>
              <a:defRPr/>
            </a:pPr>
            <a:r>
              <a:rPr lang="en-US" sz="2000" kern="0" dirty="0" smtClean="0">
                <a:solidFill>
                  <a:srgbClr val="00529F"/>
                </a:solidFill>
                <a:latin typeface="Calibri" panose="020F0502020204030204" pitchFamily="34" charset="0"/>
                <a:ea typeface="ＭＳ Ｐゴシック"/>
              </a:rPr>
              <a:t>Regardless </a:t>
            </a:r>
            <a:r>
              <a:rPr lang="en-US" sz="2000" kern="0" dirty="0">
                <a:solidFill>
                  <a:srgbClr val="00529F"/>
                </a:solidFill>
                <a:latin typeface="Calibri" panose="020F0502020204030204" pitchFamily="34" charset="0"/>
                <a:ea typeface="ＭＳ Ｐゴシック"/>
              </a:rPr>
              <a:t>of EPA/states’ positions citizen suits by groups are a </a:t>
            </a:r>
            <a:r>
              <a:rPr lang="en-US" sz="2000" kern="0" dirty="0" smtClean="0">
                <a:solidFill>
                  <a:srgbClr val="00529F"/>
                </a:solidFill>
                <a:latin typeface="Calibri" panose="020F0502020204030204" pitchFamily="34" charset="0"/>
                <a:ea typeface="ＭＳ Ｐゴシック"/>
              </a:rPr>
              <a:t>certainty until issue resolved by the U.S. Supreme Court</a:t>
            </a: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131388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000" b="1" kern="0" dirty="0">
                <a:solidFill>
                  <a:srgbClr val="FFFFFF"/>
                </a:solidFill>
                <a:latin typeface="Calibri" panose="020F0502020204030204" pitchFamily="34" charset="0"/>
                <a:ea typeface="ＭＳ Ｐゴシック"/>
              </a:rPr>
              <a:t>Why has this </a:t>
            </a:r>
            <a:r>
              <a:rPr lang="en-US" sz="4400" b="1" kern="0" dirty="0">
                <a:solidFill>
                  <a:srgbClr val="FFFFFF"/>
                </a:solidFill>
                <a:latin typeface="Calibri" panose="020F0502020204030204" pitchFamily="34" charset="0"/>
                <a:ea typeface="ＭＳ Ｐゴシック"/>
              </a:rPr>
              <a:t>become</a:t>
            </a:r>
            <a:r>
              <a:rPr lang="en-US" sz="4000" b="1" kern="0" dirty="0">
                <a:solidFill>
                  <a:srgbClr val="FFFFFF"/>
                </a:solidFill>
                <a:latin typeface="Calibri" panose="020F0502020204030204" pitchFamily="34" charset="0"/>
                <a:ea typeface="ＭＳ Ｐゴシック"/>
              </a:rPr>
              <a:t> a hot issue?</a:t>
            </a:r>
            <a:endParaRPr lang="en-US" sz="40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1400" kern="0" dirty="0" smtClean="0">
              <a:solidFill>
                <a:srgbClr val="00529F"/>
              </a:solidFill>
              <a:latin typeface="Arial"/>
              <a:ea typeface="ＭＳ Ｐゴシック"/>
            </a:endParaRPr>
          </a:p>
          <a:p>
            <a:pPr eaLnBrk="1" hangingPunct="1">
              <a:spcBef>
                <a:spcPct val="20000"/>
              </a:spcBef>
              <a:defRPr/>
            </a:pPr>
            <a:endParaRPr lang="en-US" kern="0" dirty="0" smtClean="0">
              <a:solidFill>
                <a:srgbClr val="00529F"/>
              </a:solidFill>
              <a:latin typeface="Arial"/>
              <a:ea typeface="ＭＳ Ｐゴシック"/>
            </a:endParaRPr>
          </a:p>
          <a:p>
            <a:pPr eaLnBrk="1" hangingPunct="1">
              <a:spcBef>
                <a:spcPct val="20000"/>
              </a:spcBef>
              <a:defRPr/>
            </a:pPr>
            <a:endParaRPr lang="en-US" kern="0" dirty="0">
              <a:solidFill>
                <a:srgbClr val="00529F"/>
              </a:solidFill>
              <a:latin typeface="Arial"/>
              <a:ea typeface="ＭＳ Ｐゴシック"/>
            </a:endParaRPr>
          </a:p>
          <a:p>
            <a:pPr eaLnBrk="1" hangingPunct="1">
              <a:spcBef>
                <a:spcPct val="20000"/>
              </a:spcBef>
              <a:defRPr/>
            </a:pPr>
            <a:r>
              <a:rPr lang="en-US" sz="2800" kern="0" dirty="0" smtClean="0">
                <a:solidFill>
                  <a:srgbClr val="00529F"/>
                </a:solidFill>
                <a:latin typeface="Calibri" panose="020F0502020204030204" pitchFamily="34" charset="0"/>
                <a:ea typeface="ＭＳ Ｐゴシック"/>
              </a:rPr>
              <a:t>The </a:t>
            </a:r>
            <a:r>
              <a:rPr lang="en-US" sz="2800" kern="0" dirty="0">
                <a:solidFill>
                  <a:srgbClr val="00529F"/>
                </a:solidFill>
                <a:latin typeface="Calibri" panose="020F0502020204030204" pitchFamily="34" charset="0"/>
                <a:ea typeface="ＭＳ Ｐゴシック"/>
              </a:rPr>
              <a:t>9th Circuit Court of Appeals in </a:t>
            </a:r>
            <a:r>
              <a:rPr lang="en-US" sz="2800" i="1" kern="0" dirty="0">
                <a:solidFill>
                  <a:srgbClr val="00529F"/>
                </a:solidFill>
                <a:latin typeface="Calibri" panose="020F0502020204030204" pitchFamily="34" charset="0"/>
                <a:ea typeface="ＭＳ Ｐゴシック"/>
              </a:rPr>
              <a:t>Maui</a:t>
            </a:r>
            <a:r>
              <a:rPr lang="en-US" sz="2800" kern="0" dirty="0">
                <a:solidFill>
                  <a:srgbClr val="00529F"/>
                </a:solidFill>
                <a:latin typeface="Calibri" panose="020F0502020204030204" pitchFamily="34" charset="0"/>
                <a:ea typeface="ＭＳ Ｐゴシック"/>
              </a:rPr>
              <a:t> ruled that discharges from a point source to groundwater can in certain circumstances be subject to the Clean Water Act.</a:t>
            </a:r>
            <a:endParaRPr lang="en-US" sz="2800" kern="0" dirty="0" smtClean="0">
              <a:solidFill>
                <a:srgbClr val="00529F"/>
              </a:solidFill>
              <a:latin typeface="Calibri" panose="020F0502020204030204" pitchFamily="34" charset="0"/>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61576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4400" b="1" kern="0" dirty="0" smtClean="0">
              <a:solidFill>
                <a:srgbClr val="FFFFFF"/>
              </a:solidFill>
              <a:latin typeface="HelveticaNeueLT Com 25 UltLt"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defRPr/>
            </a:pPr>
            <a:r>
              <a:rPr lang="en-US" kern="0" dirty="0">
                <a:solidFill>
                  <a:srgbClr val="00529F"/>
                </a:solidFill>
                <a:latin typeface="Calibri" panose="020F0502020204030204" pitchFamily="34" charset="0"/>
                <a:ea typeface="ＭＳ Ｐゴシック"/>
              </a:rPr>
              <a:t>The basis for environmental groups arguing in </a:t>
            </a:r>
            <a:r>
              <a:rPr lang="en-US" i="1" kern="0" dirty="0">
                <a:solidFill>
                  <a:srgbClr val="00529F"/>
                </a:solidFill>
                <a:latin typeface="Calibri" panose="020F0502020204030204" pitchFamily="34" charset="0"/>
                <a:ea typeface="ＭＳ Ｐゴシック"/>
              </a:rPr>
              <a:t>Maui</a:t>
            </a:r>
            <a:r>
              <a:rPr lang="en-US" kern="0" dirty="0">
                <a:solidFill>
                  <a:srgbClr val="00529F"/>
                </a:solidFill>
                <a:latin typeface="Calibri" panose="020F0502020204030204" pitchFamily="34" charset="0"/>
                <a:ea typeface="ＭＳ Ｐゴシック"/>
              </a:rPr>
              <a:t> for triggering jurisdiction was the migration of the pollutants released into the groundwater to hydrologically connect to surface water (i.e., the Pacific Ocean).</a:t>
            </a:r>
            <a:br>
              <a:rPr lang="en-US" kern="0" dirty="0">
                <a:solidFill>
                  <a:srgbClr val="00529F"/>
                </a:solidFill>
                <a:latin typeface="Calibri" panose="020F0502020204030204" pitchFamily="34" charset="0"/>
                <a:ea typeface="ＭＳ Ｐゴシック"/>
              </a:rPr>
            </a:br>
            <a:r>
              <a:rPr lang="en-US" kern="0" dirty="0">
                <a:solidFill>
                  <a:srgbClr val="00529F"/>
                </a:solidFill>
                <a:latin typeface="Calibri" panose="020F0502020204030204" pitchFamily="34" charset="0"/>
                <a:ea typeface="ＭＳ Ｐゴシック"/>
              </a:rPr>
              <a:t/>
            </a:r>
            <a:br>
              <a:rPr lang="en-US" kern="0" dirty="0">
                <a:solidFill>
                  <a:srgbClr val="00529F"/>
                </a:solidFill>
                <a:latin typeface="Calibri" panose="020F0502020204030204" pitchFamily="34" charset="0"/>
                <a:ea typeface="ＭＳ Ｐゴシック"/>
              </a:rPr>
            </a:br>
            <a:r>
              <a:rPr lang="en-US" kern="0" dirty="0">
                <a:solidFill>
                  <a:srgbClr val="00529F"/>
                </a:solidFill>
                <a:latin typeface="Calibri" panose="020F0502020204030204" pitchFamily="34" charset="0"/>
                <a:ea typeface="ＭＳ Ｐゴシック"/>
              </a:rPr>
              <a:t>The Court in </a:t>
            </a:r>
            <a:r>
              <a:rPr lang="en-US" i="1" kern="0" dirty="0">
                <a:solidFill>
                  <a:srgbClr val="00529F"/>
                </a:solidFill>
                <a:latin typeface="Calibri" panose="020F0502020204030204" pitchFamily="34" charset="0"/>
                <a:ea typeface="ＭＳ Ｐゴシック"/>
              </a:rPr>
              <a:t>Maui</a:t>
            </a:r>
            <a:r>
              <a:rPr lang="en-US" kern="0" dirty="0">
                <a:solidFill>
                  <a:srgbClr val="00529F"/>
                </a:solidFill>
                <a:latin typeface="Calibri" panose="020F0502020204030204" pitchFamily="34" charset="0"/>
                <a:ea typeface="ＭＳ Ｐゴシック"/>
              </a:rPr>
              <a:t> held that the Clean Water Act does not require that the point source convey the pollutants directly to the navigable waters (waters of the United States).</a:t>
            </a:r>
            <a:endParaRPr lang="en-US" kern="0" dirty="0" smtClean="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894629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a:solidFill>
                  <a:srgbClr val="FFFFFF"/>
                </a:solidFill>
                <a:latin typeface="Calibri" panose="020F0502020204030204" pitchFamily="34" charset="0"/>
                <a:ea typeface="ＭＳ Ｐゴシック"/>
              </a:rPr>
              <a:t>Groundwater Injection</a:t>
            </a:r>
            <a:br>
              <a:rPr lang="en-US" sz="4400" b="1" kern="0" dirty="0">
                <a:solidFill>
                  <a:srgbClr val="FFFFFF"/>
                </a:solidFill>
                <a:latin typeface="Calibri" panose="020F0502020204030204" pitchFamily="34" charset="0"/>
                <a:ea typeface="ＭＳ Ｐゴシック"/>
              </a:rPr>
            </a:br>
            <a:r>
              <a:rPr lang="en-US" sz="4400" b="1" kern="0" dirty="0">
                <a:solidFill>
                  <a:srgbClr val="FFFFFF"/>
                </a:solidFill>
                <a:latin typeface="Calibri" panose="020F0502020204030204" pitchFamily="34" charset="0"/>
                <a:ea typeface="ＭＳ Ｐゴシック"/>
              </a:rPr>
              <a:t>(County of Maui) </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1400" kern="0" dirty="0" smtClean="0">
              <a:solidFill>
                <a:srgbClr val="00529F"/>
              </a:solidFill>
              <a:latin typeface="Arial"/>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1371600"/>
            <a:ext cx="8407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33360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a:solidFill>
                  <a:srgbClr val="FFFFFF"/>
                </a:solidFill>
                <a:latin typeface="Calibri" panose="020F0502020204030204" pitchFamily="34" charset="0"/>
                <a:ea typeface="ＭＳ Ｐゴシック"/>
              </a:rPr>
              <a:t>Underground Injection Well?</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defRPr/>
            </a:pPr>
            <a:r>
              <a:rPr lang="en-US" sz="2000" i="1" kern="0" dirty="0">
                <a:solidFill>
                  <a:srgbClr val="00529F"/>
                </a:solidFill>
                <a:latin typeface="Calibri" panose="020F0502020204030204" pitchFamily="34" charset="0"/>
                <a:ea typeface="ＭＳ Ｐゴシック"/>
              </a:rPr>
              <a:t>Hawai’i Wildlife Fund v. Cnty. of Maui</a:t>
            </a:r>
            <a:r>
              <a:rPr lang="en-US" sz="2000" kern="0" dirty="0">
                <a:solidFill>
                  <a:srgbClr val="00529F"/>
                </a:solidFill>
                <a:latin typeface="Calibri" panose="020F0502020204030204" pitchFamily="34" charset="0"/>
                <a:ea typeface="ＭＳ Ｐゴシック"/>
              </a:rPr>
              <a:t>, 886 F.3d 737 (9th Cir., Feb. 1, 2018 ), petition for cert. filed, No. _____ (U.S. Aug. 27, 2018)</a:t>
            </a:r>
          </a:p>
          <a:p>
            <a:pPr marL="342900" indent="-342900" eaLnBrk="1" hangingPunct="1">
              <a:spcBef>
                <a:spcPct val="20000"/>
              </a:spcBef>
              <a:buFontTx/>
              <a:buChar char="•"/>
              <a:defRPr/>
            </a:pP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r>
              <a:rPr lang="en-US" sz="2000" u="sng" kern="0" dirty="0">
                <a:solidFill>
                  <a:srgbClr val="00529F"/>
                </a:solidFill>
                <a:latin typeface="Calibri" panose="020F0502020204030204" pitchFamily="34" charset="0"/>
                <a:ea typeface="ＭＳ Ｐゴシック"/>
              </a:rPr>
              <a:t>Issue</a:t>
            </a:r>
            <a:r>
              <a:rPr lang="en-US" sz="2000" kern="0" dirty="0">
                <a:solidFill>
                  <a:srgbClr val="00529F"/>
                </a:solidFill>
                <a:latin typeface="Calibri" panose="020F0502020204030204" pitchFamily="34" charset="0"/>
                <a:ea typeface="ＭＳ Ｐゴシック"/>
              </a:rPr>
              <a:t> – Does discharge of municipal wastewater via injection well to groundwater </a:t>
            </a:r>
            <a:r>
              <a:rPr lang="en-US" sz="2000" kern="0" dirty="0" smtClean="0">
                <a:solidFill>
                  <a:srgbClr val="00529F"/>
                </a:solidFill>
                <a:latin typeface="Calibri" panose="020F0502020204030204" pitchFamily="34" charset="0"/>
                <a:ea typeface="ＭＳ Ｐゴシック"/>
              </a:rPr>
              <a:t> that </a:t>
            </a:r>
            <a:r>
              <a:rPr lang="en-US" sz="2000" kern="0" dirty="0">
                <a:solidFill>
                  <a:srgbClr val="00529F"/>
                </a:solidFill>
                <a:latin typeface="Calibri" panose="020F0502020204030204" pitchFamily="34" charset="0"/>
                <a:ea typeface="ＭＳ Ｐゴシック"/>
              </a:rPr>
              <a:t>ultimately affects navigable surface waters require an NPDES permit.</a:t>
            </a:r>
          </a:p>
          <a:p>
            <a:pPr marL="342900" indent="-342900" eaLnBrk="1" hangingPunct="1">
              <a:spcBef>
                <a:spcPct val="20000"/>
              </a:spcBef>
              <a:buFontTx/>
              <a:buChar char="•"/>
              <a:defRPr/>
            </a:pP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r>
              <a:rPr lang="en-US" sz="2000" u="sng" kern="0" dirty="0">
                <a:solidFill>
                  <a:srgbClr val="00529F"/>
                </a:solidFill>
                <a:latin typeface="Calibri" panose="020F0502020204030204" pitchFamily="34" charset="0"/>
                <a:ea typeface="ＭＳ Ｐゴシック"/>
              </a:rPr>
              <a:t>Applicatio</a:t>
            </a:r>
            <a:r>
              <a:rPr lang="en-US" sz="2000" kern="0" dirty="0">
                <a:solidFill>
                  <a:srgbClr val="00529F"/>
                </a:solidFill>
                <a:latin typeface="Calibri" panose="020F0502020204030204" pitchFamily="34" charset="0"/>
                <a:ea typeface="ＭＳ Ｐゴシック"/>
              </a:rPr>
              <a:t>n – NPDES permitting includes circumstances where pollutants reach navigable waters by means other than a point source, such as groundwater.</a:t>
            </a:r>
          </a:p>
          <a:p>
            <a:pPr marL="342900" indent="-342900" eaLnBrk="1" hangingPunct="1">
              <a:spcBef>
                <a:spcPct val="20000"/>
              </a:spcBef>
              <a:buFontTx/>
              <a:buChar char="•"/>
              <a:defRPr/>
            </a:pP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r>
              <a:rPr lang="en-US" sz="2000" u="sng" kern="0" dirty="0">
                <a:solidFill>
                  <a:srgbClr val="00529F"/>
                </a:solidFill>
                <a:latin typeface="Calibri" panose="020F0502020204030204" pitchFamily="34" charset="0"/>
                <a:ea typeface="ＭＳ Ｐゴシック"/>
              </a:rPr>
              <a:t>Test</a:t>
            </a:r>
            <a:r>
              <a:rPr lang="en-US" sz="2000" kern="0" dirty="0">
                <a:solidFill>
                  <a:srgbClr val="00529F"/>
                </a:solidFill>
                <a:latin typeface="Calibri" panose="020F0502020204030204" pitchFamily="34" charset="0"/>
                <a:ea typeface="ＭＳ Ｐゴシック"/>
              </a:rPr>
              <a:t> – (1) Discharge from a point source; (2) pollutants “fairly traceable” to a navigable water; (3) pollutants reach navigable water at “more than de minimis” levels</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2495606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b="1" kern="0" dirty="0">
                <a:solidFill>
                  <a:srgbClr val="FFFFFF"/>
                </a:solidFill>
                <a:latin typeface="Calibri" panose="020F0502020204030204" pitchFamily="34" charset="0"/>
                <a:ea typeface="ＭＳ Ｐゴシック"/>
              </a:rPr>
              <a:t>Does a Discharge to Groundwater Require a Clean Water Act NPDES Permit?: U.S. Environmental Protection Agency Issues April 15th Interpretive Statement</a:t>
            </a:r>
            <a:endParaRPr lang="en-US"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1400" kern="0" dirty="0" smtClean="0">
              <a:solidFill>
                <a:srgbClr val="00529F"/>
              </a:solidFill>
              <a:latin typeface="Arial"/>
              <a:ea typeface="ＭＳ Ｐゴシック"/>
            </a:endParaRPr>
          </a:p>
          <a:p>
            <a:pPr eaLnBrk="1" hangingPunct="1">
              <a:spcBef>
                <a:spcPct val="20000"/>
              </a:spcBef>
              <a:defRPr/>
            </a:pPr>
            <a:r>
              <a:rPr lang="en-US" sz="2000" kern="0" dirty="0">
                <a:solidFill>
                  <a:srgbClr val="00529F"/>
                </a:solidFill>
                <a:latin typeface="Calibri" panose="020F0502020204030204" pitchFamily="34" charset="0"/>
                <a:ea typeface="ＭＳ Ｐゴシック"/>
              </a:rPr>
              <a:t>EPA issued on </a:t>
            </a:r>
            <a:r>
              <a:rPr lang="en-US" sz="2000" kern="0" dirty="0" smtClean="0">
                <a:solidFill>
                  <a:srgbClr val="00529F"/>
                </a:solidFill>
                <a:latin typeface="Calibri" panose="020F0502020204030204" pitchFamily="34" charset="0"/>
                <a:ea typeface="ＭＳ Ｐゴシック"/>
              </a:rPr>
              <a:t>April 15th </a:t>
            </a:r>
            <a:r>
              <a:rPr lang="en-US" sz="2000" kern="0" dirty="0">
                <a:solidFill>
                  <a:srgbClr val="00529F"/>
                </a:solidFill>
                <a:latin typeface="Calibri" panose="020F0502020204030204" pitchFamily="34" charset="0"/>
                <a:ea typeface="ＭＳ Ｐゴシック"/>
              </a:rPr>
              <a:t>what it describes as an “Interpretive Statement” addressing the application of the Clean Water Act permitting requirements to discharges to groundwater. </a:t>
            </a:r>
          </a:p>
          <a:p>
            <a:pPr marL="342900" indent="-342900" eaLnBrk="1" hangingPunct="1">
              <a:spcBef>
                <a:spcPct val="20000"/>
              </a:spcBef>
              <a:buFontTx/>
              <a:buChar char="•"/>
              <a:defRPr/>
            </a:pP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r>
              <a:rPr lang="en-US" sz="2000" kern="0" dirty="0">
                <a:solidFill>
                  <a:srgbClr val="00529F"/>
                </a:solidFill>
                <a:latin typeface="Calibri" panose="020F0502020204030204" pitchFamily="34" charset="0"/>
                <a:ea typeface="ＭＳ Ｐゴシック"/>
              </a:rPr>
              <a:t>EPA stated it issued its April 15th Statement due to the uncertainty generated by conflicting federal court decisions and the “prior lack of clear agency guidance” regarding whether NPDES permits are required for releases of pollutants to groundwater. </a:t>
            </a: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379471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b="1" kern="0" dirty="0">
                <a:solidFill>
                  <a:srgbClr val="FFFFFF"/>
                </a:solidFill>
                <a:latin typeface="Calibri" panose="020F0502020204030204" pitchFamily="34" charset="0"/>
                <a:ea typeface="ＭＳ Ｐゴシック"/>
              </a:rPr>
              <a:t>Does a Discharge to Groundwater Require a Clean Water Act NPDES Permit?: U.S. Environmental Protection Agency Issues April 15th Interpretive </a:t>
            </a:r>
            <a:r>
              <a:rPr lang="en-US" b="1" kern="0" dirty="0" smtClean="0">
                <a:solidFill>
                  <a:srgbClr val="FFFFFF"/>
                </a:solidFill>
                <a:latin typeface="Calibri" panose="020F0502020204030204" pitchFamily="34" charset="0"/>
                <a:ea typeface="ＭＳ Ｐゴシック"/>
              </a:rPr>
              <a:t>Statement (cont.)</a:t>
            </a:r>
            <a:endParaRPr lang="en-US" b="1" kern="0" dirty="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1" hangingPunct="1">
              <a:spcBef>
                <a:spcPct val="20000"/>
              </a:spcBef>
              <a:buFontTx/>
              <a:buChar char="•"/>
              <a:defRPr/>
            </a:pPr>
            <a:endParaRPr lang="en-US" sz="1400" kern="0" dirty="0" smtClean="0">
              <a:solidFill>
                <a:srgbClr val="00529F"/>
              </a:solidFill>
              <a:latin typeface="Arial"/>
              <a:ea typeface="ＭＳ Ｐゴシック"/>
            </a:endParaRPr>
          </a:p>
          <a:p>
            <a:pPr marL="342900" indent="-342900" eaLnBrk="1" hangingPunct="1">
              <a:spcBef>
                <a:spcPct val="20000"/>
              </a:spcBef>
              <a:buFontTx/>
              <a:buChar char="•"/>
              <a:defRPr/>
            </a:pPr>
            <a:r>
              <a:rPr lang="en-US" sz="1800" kern="0" dirty="0">
                <a:solidFill>
                  <a:srgbClr val="00529F"/>
                </a:solidFill>
                <a:latin typeface="Calibri" panose="020F0502020204030204" pitchFamily="34" charset="0"/>
                <a:ea typeface="ＭＳ Ｐゴシック"/>
              </a:rPr>
              <a:t>EPA concluded in the Statement that the Clean Water Act is: </a:t>
            </a:r>
          </a:p>
          <a:p>
            <a:pPr eaLnBrk="1" hangingPunct="1">
              <a:spcBef>
                <a:spcPct val="20000"/>
              </a:spcBef>
              <a:defRPr/>
            </a:pPr>
            <a:r>
              <a:rPr lang="en-US" sz="1800" kern="0" dirty="0">
                <a:solidFill>
                  <a:srgbClr val="00529F"/>
                </a:solidFill>
                <a:latin typeface="Calibri" panose="020F0502020204030204" pitchFamily="34" charset="0"/>
                <a:ea typeface="ＭＳ Ｐゴシック"/>
              </a:rPr>
              <a:t> </a:t>
            </a:r>
          </a:p>
          <a:p>
            <a:pPr marL="457200" eaLnBrk="1" hangingPunct="1">
              <a:spcBef>
                <a:spcPct val="20000"/>
              </a:spcBef>
              <a:defRPr/>
            </a:pPr>
            <a:r>
              <a:rPr lang="en-US" sz="1800" kern="0" dirty="0">
                <a:solidFill>
                  <a:srgbClr val="00529F"/>
                </a:solidFill>
                <a:latin typeface="Calibri" panose="020F0502020204030204" pitchFamily="34" charset="0"/>
                <a:ea typeface="ＭＳ Ｐゴシック"/>
              </a:rPr>
              <a:t>. . .best read as excluding all releases of pollutants from a point source to groundwater from NPDES program coverage and liability under section 301 of the Clean Water Act, regardless of a hydrologic connection between the groundwater and a jurisdictional surface water.  </a:t>
            </a:r>
            <a:endParaRPr lang="en-US" sz="1800" kern="0" dirty="0" smtClean="0">
              <a:solidFill>
                <a:srgbClr val="00529F"/>
              </a:solidFill>
              <a:latin typeface="Calibri" panose="020F0502020204030204" pitchFamily="34" charset="0"/>
              <a:ea typeface="ＭＳ Ｐゴシック"/>
            </a:endParaRPr>
          </a:p>
          <a:p>
            <a:pPr marL="457200" eaLnBrk="1" hangingPunct="1">
              <a:spcBef>
                <a:spcPct val="20000"/>
              </a:spcBef>
              <a:defRPr/>
            </a:pPr>
            <a:endParaRPr lang="en-US" sz="1800" kern="0" dirty="0">
              <a:solidFill>
                <a:srgbClr val="00529F"/>
              </a:solidFill>
              <a:latin typeface="Calibri" panose="020F0502020204030204" pitchFamily="34" charset="0"/>
              <a:ea typeface="ＭＳ Ｐゴシック"/>
            </a:endParaRPr>
          </a:p>
          <a:p>
            <a:pPr eaLnBrk="1" hangingPunct="1">
              <a:spcBef>
                <a:spcPct val="20000"/>
              </a:spcBef>
              <a:defRPr/>
            </a:pPr>
            <a:r>
              <a:rPr lang="en-US" sz="1800" kern="0" dirty="0">
                <a:solidFill>
                  <a:srgbClr val="00529F"/>
                </a:solidFill>
                <a:latin typeface="Calibri" panose="020F0502020204030204" pitchFamily="34" charset="0"/>
                <a:ea typeface="ＭＳ Ｐゴシック"/>
              </a:rPr>
              <a:t>Note:  EPA’S view will be subject to a Supreme Court decision.</a:t>
            </a:r>
          </a:p>
          <a:p>
            <a:pPr marL="457200" eaLnBrk="1" hangingPunct="1">
              <a:spcBef>
                <a:spcPct val="20000"/>
              </a:spcBef>
              <a:defRPr/>
            </a:pPr>
            <a:endParaRPr lang="en-US" sz="1800" kern="0" dirty="0">
              <a:solidFill>
                <a:srgbClr val="00529F"/>
              </a:solidFill>
              <a:latin typeface="Calibri" panose="020F0502020204030204" pitchFamily="34" charset="0"/>
              <a:ea typeface="ＭＳ Ｐゴシック"/>
            </a:endParaRPr>
          </a:p>
          <a:p>
            <a:pPr marL="457200" eaLnBrk="1" hangingPunct="1">
              <a:spcBef>
                <a:spcPct val="20000"/>
              </a:spcBef>
              <a:defRPr/>
            </a:pPr>
            <a:r>
              <a:rPr lang="en-US" sz="1800" kern="0" dirty="0">
                <a:solidFill>
                  <a:srgbClr val="00529F"/>
                </a:solidFill>
                <a:latin typeface="Calibri" panose="020F0502020204030204" pitchFamily="34" charset="0"/>
                <a:ea typeface="ＭＳ Ｐゴシック"/>
              </a:rPr>
              <a:t>Interim – Environmental organizations and others will file actions based on their view of the issue.</a:t>
            </a:r>
          </a:p>
          <a:p>
            <a:pPr marL="457200" eaLnBrk="1" hangingPunct="1">
              <a:spcBef>
                <a:spcPct val="20000"/>
              </a:spcBef>
              <a:defRPr/>
            </a:pPr>
            <a:endParaRPr lang="en-US" sz="2000" kern="0" dirty="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2182012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3810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3600" b="1" kern="0" dirty="0" smtClean="0">
              <a:solidFill>
                <a:srgbClr val="FFFFFF"/>
              </a:solidFill>
              <a:ea typeface="ＭＳ Ｐゴシック"/>
              <a:cs typeface="Arial" panose="020B0604020202020204" pitchFamily="34" charset="0"/>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algn="just" eaLnBrk="1" hangingPunct="1">
              <a:spcBef>
                <a:spcPct val="20000"/>
              </a:spcBef>
              <a:tabLst>
                <a:tab pos="457200" algn="l"/>
              </a:tabLst>
              <a:defRPr/>
            </a:pPr>
            <a:endParaRPr lang="en-US" sz="2800" kern="0" dirty="0" smtClean="0">
              <a:solidFill>
                <a:srgbClr val="00529F"/>
              </a:solidFill>
              <a:latin typeface="Arial"/>
              <a:ea typeface="ＭＳ Ｐゴシック"/>
            </a:endParaRPr>
          </a:p>
          <a:p>
            <a:pPr marL="457200" algn="just" eaLnBrk="1" hangingPunct="1">
              <a:spcBef>
                <a:spcPct val="20000"/>
              </a:spcBef>
              <a:tabLst>
                <a:tab pos="457200" algn="l"/>
              </a:tabLst>
              <a:defRPr/>
            </a:pPr>
            <a:endParaRPr lang="en-US" sz="2800" kern="0" dirty="0">
              <a:solidFill>
                <a:srgbClr val="00529F"/>
              </a:solidFill>
              <a:latin typeface="Arial"/>
              <a:ea typeface="ＭＳ Ｐゴシック"/>
            </a:endParaRPr>
          </a:p>
          <a:p>
            <a:pPr marL="457200" algn="just" eaLnBrk="1" hangingPunct="1">
              <a:spcBef>
                <a:spcPct val="20000"/>
              </a:spcBef>
              <a:tabLst>
                <a:tab pos="457200" algn="l"/>
              </a:tabLst>
              <a:defRPr/>
            </a:pPr>
            <a:r>
              <a:rPr lang="en-US" sz="2800" kern="0" dirty="0" smtClean="0">
                <a:solidFill>
                  <a:srgbClr val="00529F"/>
                </a:solidFill>
                <a:latin typeface="Arial"/>
                <a:ea typeface="ＭＳ Ｐゴシック"/>
              </a:rPr>
              <a:t>We will </a:t>
            </a:r>
            <a:r>
              <a:rPr lang="en-US" sz="2800" u="sng" kern="0" dirty="0" smtClean="0">
                <a:solidFill>
                  <a:srgbClr val="00529F"/>
                </a:solidFill>
                <a:latin typeface="Arial"/>
                <a:ea typeface="ＭＳ Ｐゴシック"/>
              </a:rPr>
              <a:t>briefly</a:t>
            </a:r>
            <a:r>
              <a:rPr lang="en-US" sz="2800" kern="0" dirty="0" smtClean="0">
                <a:solidFill>
                  <a:srgbClr val="00529F"/>
                </a:solidFill>
                <a:latin typeface="Arial"/>
                <a:ea typeface="ＭＳ Ｐゴシック"/>
              </a:rPr>
              <a:t> identify and update a number of Arkansas/Missouri and federal environmental issues that may be of interest to municipal utilities operating power, wastewater, and water facilities.</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335222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a:solidFill>
                  <a:srgbClr val="FFFFFF"/>
                </a:solidFill>
                <a:latin typeface="Calibri" panose="020F0502020204030204" pitchFamily="34" charset="0"/>
                <a:ea typeface="ＭＳ Ｐゴシック"/>
              </a:rPr>
              <a:t>The</a:t>
            </a:r>
            <a:r>
              <a:rPr lang="en-US" sz="3600" b="1" kern="0" dirty="0">
                <a:solidFill>
                  <a:srgbClr val="FFFFFF"/>
                </a:solidFill>
                <a:latin typeface="Calibri" panose="020F0502020204030204" pitchFamily="34" charset="0"/>
                <a:ea typeface="ＭＳ Ｐゴシック"/>
              </a:rPr>
              <a:t> State Issue (including Arkansas)</a:t>
            </a:r>
            <a:endParaRPr lang="en-US" sz="36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spcBef>
                <a:spcPct val="20000"/>
              </a:spcBef>
              <a:buFont typeface="Wingdings" panose="05000000000000000000" pitchFamily="2" charset="2"/>
              <a:buChar char="§"/>
              <a:defRPr/>
            </a:pPr>
            <a:r>
              <a:rPr lang="en-US" sz="2000" kern="0" dirty="0">
                <a:solidFill>
                  <a:srgbClr val="00529F"/>
                </a:solidFill>
                <a:latin typeface="Calibri" panose="020F0502020204030204" pitchFamily="34" charset="0"/>
                <a:ea typeface="ＭＳ Ｐゴシック"/>
              </a:rPr>
              <a:t>Arkansas Delegated NPDES </a:t>
            </a:r>
            <a:r>
              <a:rPr lang="en-US" sz="2000" kern="0" dirty="0" smtClean="0">
                <a:solidFill>
                  <a:srgbClr val="00529F"/>
                </a:solidFill>
                <a:latin typeface="Calibri" panose="020F0502020204030204" pitchFamily="34" charset="0"/>
                <a:ea typeface="ＭＳ Ｐゴシック"/>
              </a:rPr>
              <a:t>Program</a:t>
            </a:r>
          </a:p>
          <a:p>
            <a:pPr marL="285750" indent="-285750" eaLnBrk="1" hangingPunct="1">
              <a:spcBef>
                <a:spcPct val="20000"/>
              </a:spcBef>
              <a:buFont typeface="Wingdings" panose="05000000000000000000" pitchFamily="2" charset="2"/>
              <a:buChar char="§"/>
              <a:defRPr/>
            </a:pPr>
            <a:r>
              <a:rPr lang="en-US" sz="2000" kern="0" dirty="0">
                <a:solidFill>
                  <a:srgbClr val="00529F"/>
                </a:solidFill>
                <a:latin typeface="Calibri" panose="020F0502020204030204" pitchFamily="34" charset="0"/>
                <a:ea typeface="ＭＳ Ｐゴシック"/>
              </a:rPr>
              <a:t>Assume Arkansas Will Follow EPA Interpretation </a:t>
            </a:r>
            <a:r>
              <a:rPr lang="en-US" sz="2000" kern="0" dirty="0" smtClean="0">
                <a:solidFill>
                  <a:srgbClr val="00529F"/>
                </a:solidFill>
                <a:latin typeface="Calibri" panose="020F0502020204030204" pitchFamily="34" charset="0"/>
                <a:ea typeface="ＭＳ Ｐゴシック"/>
              </a:rPr>
              <a:t>Regarding Effect on </a:t>
            </a:r>
            <a:r>
              <a:rPr lang="en-US" sz="2000" kern="0" dirty="0" err="1" smtClean="0">
                <a:solidFill>
                  <a:srgbClr val="00529F"/>
                </a:solidFill>
                <a:latin typeface="Calibri" panose="020F0502020204030204" pitchFamily="34" charset="0"/>
                <a:ea typeface="ＭＳ Ｐゴシック"/>
              </a:rPr>
              <a:t>NPDES</a:t>
            </a:r>
            <a:r>
              <a:rPr lang="en-US" sz="2000" kern="0" dirty="0" smtClean="0">
                <a:solidFill>
                  <a:srgbClr val="00529F"/>
                </a:solidFill>
                <a:latin typeface="Calibri" panose="020F0502020204030204" pitchFamily="34" charset="0"/>
                <a:ea typeface="ＭＳ Ｐゴシック"/>
              </a:rPr>
              <a:t> Permitting Until </a:t>
            </a:r>
            <a:r>
              <a:rPr lang="en-US" sz="2000" kern="0" dirty="0">
                <a:solidFill>
                  <a:srgbClr val="00529F"/>
                </a:solidFill>
                <a:latin typeface="Calibri" panose="020F0502020204030204" pitchFamily="34" charset="0"/>
                <a:ea typeface="ＭＳ Ｐゴシック"/>
              </a:rPr>
              <a:t>Definitive U.S. Supreme Court Ruling?</a:t>
            </a:r>
          </a:p>
          <a:p>
            <a:pPr marL="285750" indent="-285750" eaLnBrk="1" hangingPunct="1">
              <a:spcBef>
                <a:spcPct val="20000"/>
              </a:spcBef>
              <a:buFont typeface="Wingdings" panose="05000000000000000000" pitchFamily="2" charset="2"/>
              <a:buChar char="§"/>
              <a:defRPr/>
            </a:pPr>
            <a:r>
              <a:rPr lang="en-US" sz="2000" kern="0" dirty="0" smtClean="0">
                <a:solidFill>
                  <a:srgbClr val="00529F"/>
                </a:solidFill>
                <a:latin typeface="Calibri" panose="020F0502020204030204" pitchFamily="34" charset="0"/>
                <a:ea typeface="ＭＳ Ｐゴシック"/>
              </a:rPr>
              <a:t> </a:t>
            </a:r>
            <a:r>
              <a:rPr lang="en-US" sz="2000" kern="0" dirty="0">
                <a:solidFill>
                  <a:srgbClr val="00529F"/>
                </a:solidFill>
                <a:latin typeface="Calibri" panose="020F0502020204030204" pitchFamily="34" charset="0"/>
                <a:ea typeface="ＭＳ Ｐゴシック"/>
              </a:rPr>
              <a:t>However!</a:t>
            </a:r>
          </a:p>
          <a:p>
            <a:pPr marL="285750" indent="-285750" eaLnBrk="1" hangingPunct="1">
              <a:spcBef>
                <a:spcPct val="20000"/>
              </a:spcBef>
              <a:buFont typeface="Wingdings" panose="05000000000000000000" pitchFamily="2" charset="2"/>
              <a:buChar char="§"/>
              <a:defRPr/>
            </a:pP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r>
              <a:rPr lang="en-US" sz="2000" kern="0" dirty="0" smtClean="0">
                <a:solidFill>
                  <a:srgbClr val="00529F"/>
                </a:solidFill>
                <a:latin typeface="Calibri" panose="020F0502020204030204" pitchFamily="34" charset="0"/>
                <a:ea typeface="ＭＳ Ｐゴシック"/>
              </a:rPr>
              <a:t>Arkansas </a:t>
            </a:r>
            <a:r>
              <a:rPr lang="en-US" sz="2000" kern="0" dirty="0">
                <a:solidFill>
                  <a:srgbClr val="00529F"/>
                </a:solidFill>
                <a:latin typeface="Calibri" panose="020F0502020204030204" pitchFamily="34" charset="0"/>
                <a:ea typeface="ＭＳ Ｐゴシック"/>
              </a:rPr>
              <a:t>has much broader state statutory jurisdiction under Arkansas Water and Air Pollution Act </a:t>
            </a:r>
            <a:r>
              <a:rPr lang="en-US" sz="2000" kern="0" dirty="0" smtClean="0">
                <a:solidFill>
                  <a:srgbClr val="00529F"/>
                </a:solidFill>
                <a:latin typeface="Calibri" panose="020F0502020204030204" pitchFamily="34" charset="0"/>
                <a:ea typeface="ＭＳ Ｐゴシック"/>
              </a:rPr>
              <a:t>–</a:t>
            </a:r>
          </a:p>
          <a:p>
            <a:pPr eaLnBrk="1" hangingPunct="1">
              <a:spcBef>
                <a:spcPct val="20000"/>
              </a:spcBef>
              <a:defRPr/>
            </a:pPr>
            <a:endParaRPr lang="en-US" sz="2000" kern="0" dirty="0">
              <a:solidFill>
                <a:srgbClr val="00529F"/>
              </a:solidFill>
              <a:latin typeface="Calibri" panose="020F0502020204030204" pitchFamily="34" charset="0"/>
              <a:ea typeface="ＭＳ Ｐゴシック"/>
            </a:endParaRPr>
          </a:p>
          <a:p>
            <a:pPr marL="742950" lvl="1" indent="-285750" eaLnBrk="1" hangingPunct="1">
              <a:spcBef>
                <a:spcPct val="20000"/>
              </a:spcBef>
              <a:buFont typeface="Wingdings" panose="05000000000000000000" pitchFamily="2" charset="2"/>
              <a:buChar char="Ø"/>
              <a:defRPr/>
            </a:pPr>
            <a:r>
              <a:rPr lang="en-US" sz="2000" kern="0" dirty="0">
                <a:solidFill>
                  <a:srgbClr val="00529F"/>
                </a:solidFill>
                <a:latin typeface="Calibri" panose="020F0502020204030204" pitchFamily="34" charset="0"/>
                <a:ea typeface="ＭＳ Ｐゴシック"/>
              </a:rPr>
              <a:t>“Waters of the State” much broader reach</a:t>
            </a:r>
          </a:p>
          <a:p>
            <a:pPr marL="742950" lvl="1" indent="-285750" eaLnBrk="1" hangingPunct="1">
              <a:spcBef>
                <a:spcPct val="20000"/>
              </a:spcBef>
              <a:buFont typeface="Wingdings" panose="05000000000000000000" pitchFamily="2" charset="2"/>
              <a:buChar char="Ø"/>
              <a:defRPr/>
            </a:pPr>
            <a:r>
              <a:rPr lang="en-US" sz="2000" kern="0" dirty="0">
                <a:solidFill>
                  <a:srgbClr val="00529F"/>
                </a:solidFill>
                <a:latin typeface="Calibri" panose="020F0502020204030204" pitchFamily="34" charset="0"/>
                <a:ea typeface="ＭＳ Ｐゴシック"/>
              </a:rPr>
              <a:t>Used to authorize ADEQ regulation of various “no discharge” </a:t>
            </a:r>
            <a:r>
              <a:rPr lang="en-US" sz="2000" kern="0" dirty="0" smtClean="0">
                <a:solidFill>
                  <a:srgbClr val="00529F"/>
                </a:solidFill>
                <a:latin typeface="Calibri" panose="020F0502020204030204" pitchFamily="34" charset="0"/>
                <a:ea typeface="ＭＳ Ｐゴシック"/>
              </a:rPr>
              <a:t>programs</a:t>
            </a:r>
          </a:p>
          <a:p>
            <a:pPr marL="0" lvl="1" eaLnBrk="1" hangingPunct="1">
              <a:spcBef>
                <a:spcPct val="20000"/>
              </a:spcBef>
              <a:defRPr/>
            </a:pPr>
            <a:r>
              <a:rPr lang="en-US" sz="2000" kern="0" dirty="0" smtClean="0">
                <a:solidFill>
                  <a:srgbClr val="00529F"/>
                </a:solidFill>
                <a:latin typeface="Calibri" panose="020F0502020204030204" pitchFamily="34" charset="0"/>
                <a:ea typeface="ＭＳ Ｐゴシック"/>
              </a:rPr>
              <a:t>Assume same for Missouri</a:t>
            </a: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endParaRPr lang="en-US" sz="1400" kern="0" dirty="0" smtClean="0">
              <a:solidFill>
                <a:srgbClr val="00529F"/>
              </a:solidFill>
              <a:latin typeface="Arial"/>
              <a:ea typeface="ＭＳ Ｐゴシック"/>
            </a:endParaRP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610917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858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Other Clean Water Act Issues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342900" eaLnBrk="1" hangingPunct="1">
              <a:spcBef>
                <a:spcPct val="20000"/>
              </a:spcBef>
              <a:buFont typeface="+mj-lt"/>
              <a:buAutoNum type="arabicPeriod"/>
              <a:tabLst>
                <a:tab pos="1203325" algn="l"/>
              </a:tabLst>
              <a:defRPr/>
            </a:pPr>
            <a:endParaRPr lang="en-US" sz="1800" kern="0" dirty="0" smtClean="0">
              <a:solidFill>
                <a:srgbClr val="00529F"/>
              </a:solidFill>
            </a:endParaRP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a:t>
            </a:r>
            <a:r>
              <a:rPr lang="en-US" sz="2000" kern="0" dirty="0">
                <a:solidFill>
                  <a:srgbClr val="00529F"/>
                </a:solidFill>
                <a:latin typeface="Calibri" panose="020F0502020204030204" pitchFamily="34" charset="0"/>
              </a:rPr>
              <a:t>Water Quality </a:t>
            </a:r>
            <a:r>
              <a:rPr lang="en-US" sz="2000" kern="0" dirty="0" smtClean="0">
                <a:solidFill>
                  <a:srgbClr val="00529F"/>
                </a:solidFill>
                <a:latin typeface="Calibri" panose="020F0502020204030204" pitchFamily="34" charset="0"/>
              </a:rPr>
              <a:t>Trading</a:t>
            </a: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a:t>
            </a:r>
            <a:r>
              <a:rPr lang="en-US" sz="2000" kern="0" dirty="0">
                <a:solidFill>
                  <a:srgbClr val="00529F"/>
                </a:solidFill>
                <a:latin typeface="Calibri" panose="020F0502020204030204" pitchFamily="34" charset="0"/>
              </a:rPr>
              <a:t>Antidegradation</a:t>
            </a:r>
          </a:p>
          <a:p>
            <a:pPr marL="342900" lvl="1" indent="-342900" eaLnBrk="1" hangingPunct="1">
              <a:spcBef>
                <a:spcPct val="20000"/>
              </a:spcBef>
              <a:buFont typeface="+mj-lt"/>
              <a:buAutoNum type="arabicPeriod"/>
              <a:tabLst>
                <a:tab pos="1203325" algn="l"/>
              </a:tabLst>
              <a:defRPr/>
            </a:pPr>
            <a:r>
              <a:rPr lang="en-US" sz="2000" kern="0" dirty="0">
                <a:solidFill>
                  <a:srgbClr val="00529F"/>
                </a:solidFill>
                <a:latin typeface="Calibri" panose="020F0502020204030204" pitchFamily="34" charset="0"/>
              </a:rPr>
              <a:t>Arkansas </a:t>
            </a:r>
            <a:r>
              <a:rPr lang="en-US" sz="2000" kern="0" dirty="0" smtClean="0">
                <a:solidFill>
                  <a:srgbClr val="00529F"/>
                </a:solidFill>
                <a:latin typeface="Calibri" panose="020F0502020204030204" pitchFamily="34" charset="0"/>
              </a:rPr>
              <a:t>Water </a:t>
            </a:r>
            <a:r>
              <a:rPr lang="en-US" sz="2000" kern="0" dirty="0">
                <a:solidFill>
                  <a:srgbClr val="00529F"/>
                </a:solidFill>
                <a:latin typeface="Calibri" panose="020F0502020204030204" pitchFamily="34" charset="0"/>
              </a:rPr>
              <a:t>Quality </a:t>
            </a:r>
            <a:r>
              <a:rPr lang="en-US" sz="2000" kern="0" dirty="0" smtClean="0">
                <a:solidFill>
                  <a:srgbClr val="00529F"/>
                </a:solidFill>
                <a:latin typeface="Calibri" panose="020F0502020204030204" pitchFamily="34" charset="0"/>
              </a:rPr>
              <a:t>Standards/Minerals</a:t>
            </a:r>
            <a:endParaRPr lang="en-US" sz="2000" kern="0" dirty="0">
              <a:solidFill>
                <a:srgbClr val="00529F"/>
              </a:solidFill>
              <a:latin typeface="Calibri" panose="020F0502020204030204" pitchFamily="34" charset="0"/>
            </a:endParaRP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Arkansas Water Quality Standards/Nutrients</a:t>
            </a:r>
          </a:p>
          <a:p>
            <a:pPr marL="342900" lvl="1" indent="-342900" eaLnBrk="1" hangingPunct="1">
              <a:spcBef>
                <a:spcPct val="20000"/>
              </a:spcBef>
              <a:buFont typeface="+mj-lt"/>
              <a:buAutoNum type="arabicPeriod"/>
              <a:tabLst>
                <a:tab pos="1203325" algn="l"/>
              </a:tabLst>
              <a:defRPr/>
            </a:pPr>
            <a:r>
              <a:rPr lang="en-US" sz="2000" kern="0" dirty="0" smtClean="0">
                <a:solidFill>
                  <a:srgbClr val="00529F"/>
                </a:solidFill>
                <a:latin typeface="Calibri" panose="020F0502020204030204" pitchFamily="34" charset="0"/>
              </a:rPr>
              <a:t>Missouri Nutrients</a:t>
            </a:r>
            <a:endParaRPr lang="en-US" sz="2000" kern="0" dirty="0">
              <a:solidFill>
                <a:srgbClr val="00529F"/>
              </a:solidFill>
              <a:latin typeface="Calibri" panose="020F0502020204030204" pitchFamily="34" charset="0"/>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endParaRPr lang="en-US" sz="1800" kern="0" dirty="0">
              <a:solidFill>
                <a:srgbClr val="00529F"/>
              </a:solidFill>
            </a:endParaRPr>
          </a:p>
          <a:p>
            <a:pPr marL="914400" lvl="1" eaLnBrk="1" hangingPunct="1">
              <a:spcBef>
                <a:spcPct val="20000"/>
              </a:spcBef>
              <a:tabLst>
                <a:tab pos="1203325" algn="l"/>
              </a:tabLst>
              <a:defRPr/>
            </a:pPr>
            <a:r>
              <a:rPr lang="en-US" sz="1800" kern="0" dirty="0" smtClean="0">
                <a:solidFill>
                  <a:srgbClr val="00529F"/>
                </a:solidFill>
              </a:rPr>
              <a:t>.</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512308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Antidegradation</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ctr" eaLnBrk="1" hangingPunct="1">
              <a:spcBef>
                <a:spcPct val="20000"/>
              </a:spcBef>
              <a:defRPr/>
            </a:pPr>
            <a:r>
              <a:rPr lang="en-US" sz="1600" kern="0" dirty="0" smtClean="0">
                <a:solidFill>
                  <a:srgbClr val="00529F"/>
                </a:solidFill>
                <a:latin typeface="Calibri" panose="020F0502020204030204" pitchFamily="34" charset="0"/>
              </a:rPr>
              <a:t>Arkansas</a:t>
            </a:r>
            <a:endParaRPr lang="en-US" sz="1600" kern="0" dirty="0">
              <a:solidFill>
                <a:srgbClr val="00529F"/>
              </a:solidFill>
              <a:latin typeface="Calibri" panose="020F0502020204030204" pitchFamily="34" charset="0"/>
            </a:endParaRPr>
          </a:p>
          <a:p>
            <a:pPr marL="454025" lvl="1" indent="-454025" eaLnBrk="1" hangingPunct="1">
              <a:spcBef>
                <a:spcPct val="20000"/>
              </a:spcBef>
              <a:buFont typeface="Wingdings" panose="05000000000000000000" pitchFamily="2" charset="2"/>
              <a:buChar char="Ø"/>
              <a:defRPr/>
            </a:pPr>
            <a:r>
              <a:rPr lang="en-US" sz="1600" kern="0" dirty="0" smtClean="0">
                <a:solidFill>
                  <a:srgbClr val="00529F"/>
                </a:solidFill>
                <a:latin typeface="Calibri" panose="020F0502020204030204" pitchFamily="34" charset="0"/>
              </a:rPr>
              <a:t>Waters exceeding Water Quality Standards – can they be degraded as long as they still meet </a:t>
            </a:r>
            <a:r>
              <a:rPr lang="en-US" sz="1600" kern="0" dirty="0" err="1" smtClean="0">
                <a:solidFill>
                  <a:srgbClr val="00529F"/>
                </a:solidFill>
                <a:latin typeface="Calibri" panose="020F0502020204030204" pitchFamily="34" charset="0"/>
              </a:rPr>
              <a:t>WQS</a:t>
            </a:r>
            <a:r>
              <a:rPr lang="en-US" sz="1600" kern="0" dirty="0" smtClean="0">
                <a:solidFill>
                  <a:srgbClr val="00529F"/>
                </a:solidFill>
                <a:latin typeface="Calibri" panose="020F0502020204030204" pitchFamily="34" charset="0"/>
              </a:rPr>
              <a:t>?</a:t>
            </a:r>
          </a:p>
          <a:p>
            <a:pPr marL="454025" lvl="1" indent="-454025" eaLnBrk="1" hangingPunct="1">
              <a:spcBef>
                <a:spcPct val="20000"/>
              </a:spcBef>
              <a:buFont typeface="Wingdings" panose="05000000000000000000" pitchFamily="2" charset="2"/>
              <a:buChar char="Ø"/>
              <a:defRPr/>
            </a:pPr>
            <a:r>
              <a:rPr lang="en-US" sz="1600" kern="0" dirty="0" err="1" smtClean="0">
                <a:solidFill>
                  <a:srgbClr val="00529F"/>
                </a:solidFill>
                <a:latin typeface="Calibri" panose="020F0502020204030204" pitchFamily="34" charset="0"/>
              </a:rPr>
              <a:t>Antidegradation</a:t>
            </a:r>
            <a:r>
              <a:rPr lang="en-US" sz="1600" kern="0" dirty="0" smtClean="0">
                <a:solidFill>
                  <a:srgbClr val="00529F"/>
                </a:solidFill>
                <a:latin typeface="Calibri" panose="020F0502020204030204" pitchFamily="34" charset="0"/>
              </a:rPr>
              <a:t> </a:t>
            </a:r>
            <a:r>
              <a:rPr lang="en-US" sz="1600" kern="0" dirty="0">
                <a:solidFill>
                  <a:srgbClr val="00529F"/>
                </a:solidFill>
                <a:latin typeface="Calibri" panose="020F0502020204030204" pitchFamily="34" charset="0"/>
              </a:rPr>
              <a:t>demonstrations may </a:t>
            </a:r>
            <a:r>
              <a:rPr lang="en-US" sz="1600" kern="0" dirty="0" smtClean="0">
                <a:solidFill>
                  <a:srgbClr val="00529F"/>
                </a:solidFill>
                <a:latin typeface="Calibri" panose="020F0502020204030204" pitchFamily="34" charset="0"/>
              </a:rPr>
              <a:t>require permit modifications, 401 </a:t>
            </a:r>
            <a:r>
              <a:rPr lang="en-US" sz="1600" kern="0" dirty="0" err="1" smtClean="0">
                <a:solidFill>
                  <a:srgbClr val="00529F"/>
                </a:solidFill>
                <a:latin typeface="Calibri" panose="020F0502020204030204" pitchFamily="34" charset="0"/>
              </a:rPr>
              <a:t>certifications,etc</a:t>
            </a:r>
            <a:r>
              <a:rPr lang="en-US" sz="1600" kern="0" dirty="0" smtClean="0">
                <a:solidFill>
                  <a:srgbClr val="00529F"/>
                </a:solidFill>
                <a:latin typeface="Calibri" panose="020F0502020204030204" pitchFamily="34" charset="0"/>
              </a:rPr>
              <a:t>.</a:t>
            </a:r>
            <a:r>
              <a:rPr lang="en-US" sz="1600" kern="0" dirty="0">
                <a:solidFill>
                  <a:srgbClr val="00529F"/>
                </a:solidFill>
                <a:latin typeface="Calibri" panose="020F0502020204030204" pitchFamily="34" charset="0"/>
              </a:rPr>
              <a:t>	</a:t>
            </a:r>
            <a:r>
              <a:rPr lang="en-US" sz="1600" kern="0" dirty="0" smtClean="0">
                <a:solidFill>
                  <a:srgbClr val="00529F"/>
                </a:solidFill>
                <a:latin typeface="Calibri" panose="020F0502020204030204" pitchFamily="34" charset="0"/>
              </a:rPr>
              <a:t>	</a:t>
            </a:r>
          </a:p>
          <a:p>
            <a:pPr lvl="1" indent="-457200" eaLnBrk="1" hangingPunct="1">
              <a:spcBef>
                <a:spcPct val="20000"/>
              </a:spcBef>
              <a:buFont typeface="Wingdings" panose="05000000000000000000" pitchFamily="2" charset="2"/>
              <a:buChar char="Ø"/>
              <a:defRPr/>
            </a:pPr>
            <a:r>
              <a:rPr lang="en-US" sz="1600" kern="0" dirty="0" smtClean="0">
                <a:solidFill>
                  <a:srgbClr val="00529F"/>
                </a:solidFill>
                <a:latin typeface="Calibri" panose="020F0502020204030204" pitchFamily="34" charset="0"/>
              </a:rPr>
              <a:t>Congress affirmed the principle of “antidegredation” in the CWA amendments of 1987</a:t>
            </a:r>
          </a:p>
          <a:p>
            <a:pPr lvl="1" indent="-457200" eaLnBrk="1" hangingPunct="1">
              <a:spcBef>
                <a:spcPct val="20000"/>
              </a:spcBef>
              <a:buFont typeface="Wingdings" panose="05000000000000000000" pitchFamily="2" charset="2"/>
              <a:buChar char="Ø"/>
              <a:defRPr/>
            </a:pPr>
            <a:r>
              <a:rPr lang="en-US" sz="1600" kern="0" dirty="0" smtClean="0">
                <a:solidFill>
                  <a:srgbClr val="00529F"/>
                </a:solidFill>
                <a:latin typeface="Calibri" panose="020F0502020204030204" pitchFamily="34" charset="0"/>
              </a:rPr>
              <a:t>Arkansas Antidegredation Policy stated in Regulation No. 2, 2.201-2.204</a:t>
            </a:r>
          </a:p>
          <a:p>
            <a:pPr lvl="1" indent="-457200" eaLnBrk="1" hangingPunct="1">
              <a:spcBef>
                <a:spcPct val="20000"/>
              </a:spcBef>
              <a:buFont typeface="Wingdings" panose="05000000000000000000" pitchFamily="2" charset="2"/>
              <a:buChar char="Ø"/>
              <a:defRPr/>
            </a:pPr>
            <a:r>
              <a:rPr lang="en-US" sz="1600" kern="0" dirty="0" smtClean="0">
                <a:solidFill>
                  <a:srgbClr val="00529F"/>
                </a:solidFill>
                <a:latin typeface="Calibri" panose="020F0502020204030204" pitchFamily="34" charset="0"/>
              </a:rPr>
              <a:t>EPA revised federal WQS regulations in 2015, which included revisions to antidegredation requirements:</a:t>
            </a:r>
          </a:p>
          <a:p>
            <a:pPr marL="742950" lvl="2" indent="-285750" eaLnBrk="1" hangingPunct="1">
              <a:spcBef>
                <a:spcPct val="20000"/>
              </a:spcBef>
              <a:buFont typeface="Arial" panose="020B0604020202020204" pitchFamily="34" charset="0"/>
              <a:buChar char="•"/>
              <a:defRPr/>
            </a:pPr>
            <a:r>
              <a:rPr lang="en-US" sz="1600" kern="0" dirty="0" smtClean="0">
                <a:solidFill>
                  <a:srgbClr val="00529F"/>
                </a:solidFill>
                <a:latin typeface="Calibri" panose="020F0502020204030204" pitchFamily="34" charset="0"/>
              </a:rPr>
              <a:t>Identification of high quality waters;</a:t>
            </a:r>
          </a:p>
          <a:p>
            <a:pPr marL="742950" lvl="2" indent="-285750" eaLnBrk="1" hangingPunct="1">
              <a:spcBef>
                <a:spcPct val="20000"/>
              </a:spcBef>
              <a:buFont typeface="Arial" panose="020B0604020202020204" pitchFamily="34" charset="0"/>
              <a:buChar char="•"/>
              <a:defRPr/>
            </a:pPr>
            <a:r>
              <a:rPr lang="en-US" sz="1600" kern="0" dirty="0" smtClean="0">
                <a:solidFill>
                  <a:srgbClr val="00529F"/>
                </a:solidFill>
                <a:latin typeface="Calibri" panose="020F0502020204030204" pitchFamily="34" charset="0"/>
              </a:rPr>
              <a:t>Analysis of alternatives; and</a:t>
            </a:r>
          </a:p>
          <a:p>
            <a:pPr marL="742950" lvl="2" indent="-285750" eaLnBrk="1" hangingPunct="1">
              <a:spcBef>
                <a:spcPct val="20000"/>
              </a:spcBef>
              <a:buFont typeface="Arial" panose="020B0604020202020204" pitchFamily="34" charset="0"/>
              <a:buChar char="•"/>
              <a:defRPr/>
            </a:pPr>
            <a:r>
              <a:rPr lang="en-US" sz="1600" kern="0" dirty="0" smtClean="0">
                <a:solidFill>
                  <a:srgbClr val="00529F"/>
                </a:solidFill>
                <a:latin typeface="Calibri" panose="020F0502020204030204" pitchFamily="34" charset="0"/>
              </a:rPr>
              <a:t>Antidegredation implementation methods </a:t>
            </a:r>
          </a:p>
          <a:p>
            <a:pPr marL="457200" lvl="2" indent="-457200" eaLnBrk="1" hangingPunct="1">
              <a:spcBef>
                <a:spcPct val="20000"/>
              </a:spcBef>
              <a:buFont typeface="Wingdings" panose="05000000000000000000" pitchFamily="2" charset="2"/>
              <a:buChar char="Ø"/>
              <a:defRPr/>
            </a:pPr>
            <a:r>
              <a:rPr lang="en-US" sz="1600" kern="0" dirty="0" smtClean="0">
                <a:solidFill>
                  <a:srgbClr val="00529F"/>
                </a:solidFill>
                <a:latin typeface="Calibri" panose="020F0502020204030204" pitchFamily="34" charset="0"/>
              </a:rPr>
              <a:t>ADEQ Antidegredation Workgroup met in the Summer o 2018 to review ADEQ proposals for updating antidegredation policy</a:t>
            </a:r>
            <a:endParaRPr lang="en-US" sz="1600" kern="0" dirty="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165747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Minerals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lvl="1" algn="ctr" eaLnBrk="1" hangingPunct="1">
              <a:spcBef>
                <a:spcPct val="20000"/>
              </a:spcBef>
              <a:tabLst>
                <a:tab pos="1203325" algn="l"/>
              </a:tabLst>
              <a:defRPr/>
            </a:pPr>
            <a:r>
              <a:rPr lang="en-US" sz="1800" kern="0" dirty="0">
                <a:solidFill>
                  <a:srgbClr val="00529F"/>
                </a:solidFill>
                <a:latin typeface="Calibri" panose="020F0502020204030204" pitchFamily="34" charset="0"/>
              </a:rPr>
              <a:t>Arkansas</a:t>
            </a:r>
            <a:r>
              <a:rPr lang="en-US" sz="1800" kern="0" dirty="0">
                <a:solidFill>
                  <a:srgbClr val="00529F"/>
                </a:solidFill>
              </a:rPr>
              <a:t>	</a:t>
            </a:r>
            <a:r>
              <a:rPr lang="en-US" sz="1800" kern="0" dirty="0" smtClean="0">
                <a:solidFill>
                  <a:srgbClr val="00529F"/>
                </a:solidFill>
              </a:rPr>
              <a:t>	</a:t>
            </a:r>
          </a:p>
          <a:p>
            <a:pPr lvl="1" indent="-457200" eaLnBrk="1" hangingPunct="1">
              <a:spcBef>
                <a:spcPct val="20000"/>
              </a:spcBef>
              <a:buFont typeface="Wingdings" panose="05000000000000000000" pitchFamily="2" charset="2"/>
              <a:buChar char="Ø"/>
              <a:defRPr/>
            </a:pPr>
            <a:r>
              <a:rPr lang="en-US" sz="1800" kern="0" dirty="0" smtClean="0">
                <a:solidFill>
                  <a:srgbClr val="00529F"/>
                </a:solidFill>
                <a:latin typeface="Calibri" panose="020F0502020204030204" pitchFamily="34" charset="0"/>
              </a:rPr>
              <a:t>Not Much to Report:</a:t>
            </a:r>
          </a:p>
          <a:p>
            <a:pPr lvl="1" indent="-457200" eaLnBrk="1" hangingPunct="1">
              <a:spcBef>
                <a:spcPct val="20000"/>
              </a:spcBef>
              <a:buFont typeface="Wingdings" panose="05000000000000000000" pitchFamily="2" charset="2"/>
              <a:buChar char="Ø"/>
              <a:defRPr/>
            </a:pPr>
            <a:endParaRPr lang="en-US" sz="1800" kern="0" dirty="0">
              <a:solidFill>
                <a:srgbClr val="00529F"/>
              </a:solidFill>
              <a:latin typeface="Calibri" panose="020F0502020204030204" pitchFamily="34" charset="0"/>
            </a:endParaRPr>
          </a:p>
          <a:p>
            <a:pPr lvl="2" indent="-457200" eaLnBrk="1" hangingPunct="1">
              <a:spcBef>
                <a:spcPct val="20000"/>
              </a:spcBef>
              <a:buFont typeface="Arial" panose="020B0604020202020204" pitchFamily="34" charset="0"/>
              <a:buChar char="•"/>
              <a:defRPr/>
            </a:pPr>
            <a:r>
              <a:rPr lang="en-US" sz="1800" kern="0" dirty="0" smtClean="0">
                <a:solidFill>
                  <a:srgbClr val="00529F"/>
                </a:solidFill>
                <a:latin typeface="Calibri" panose="020F0502020204030204" pitchFamily="34" charset="0"/>
              </a:rPr>
              <a:t>Ecoregion Values for Minerals remain in place with continued disagreement over their use as “criteria”</a:t>
            </a:r>
          </a:p>
          <a:p>
            <a:pPr lvl="2" indent="-457200" eaLnBrk="1" hangingPunct="1">
              <a:spcBef>
                <a:spcPct val="20000"/>
              </a:spcBef>
              <a:buFont typeface="Arial" panose="020B0604020202020204" pitchFamily="34" charset="0"/>
              <a:buChar char="•"/>
              <a:defRPr/>
            </a:pPr>
            <a:r>
              <a:rPr lang="en-US" sz="1800" kern="0" dirty="0" smtClean="0">
                <a:solidFill>
                  <a:srgbClr val="00529F"/>
                </a:solidFill>
                <a:latin typeface="Calibri" panose="020F0502020204030204" pitchFamily="34" charset="0"/>
              </a:rPr>
              <a:t>Minerals issues continue to be addressed with establishment of site specific criteria, where appropriate</a:t>
            </a:r>
          </a:p>
          <a:p>
            <a:pPr lvl="2" indent="-457200" eaLnBrk="1" hangingPunct="1">
              <a:spcBef>
                <a:spcPct val="20000"/>
              </a:spcBef>
              <a:buFont typeface="Arial" panose="020B0604020202020204" pitchFamily="34" charset="0"/>
              <a:buChar char="•"/>
              <a:defRPr/>
            </a:pPr>
            <a:r>
              <a:rPr lang="en-US" sz="1800" kern="0" dirty="0" smtClean="0">
                <a:solidFill>
                  <a:srgbClr val="00529F"/>
                </a:solidFill>
                <a:latin typeface="Calibri" panose="020F0502020204030204" pitchFamily="34" charset="0"/>
              </a:rPr>
              <a:t>ADEQ said to be working on a long-term (10-year) strategy to develop mineral criteria</a:t>
            </a:r>
          </a:p>
          <a:p>
            <a:pPr lvl="2" indent="-457200" eaLnBrk="1" hangingPunct="1">
              <a:spcBef>
                <a:spcPct val="20000"/>
              </a:spcBef>
              <a:buFont typeface="Arial" panose="020B0604020202020204" pitchFamily="34" charset="0"/>
              <a:buChar char="•"/>
              <a:defRPr/>
            </a:pPr>
            <a:r>
              <a:rPr lang="en-US" sz="1800" kern="0" dirty="0" smtClean="0">
                <a:solidFill>
                  <a:srgbClr val="00529F"/>
                </a:solidFill>
                <a:latin typeface="Calibri" panose="020F0502020204030204" pitchFamily="34" charset="0"/>
              </a:rPr>
              <a:t>Significant cost issue for a number of </a:t>
            </a:r>
            <a:r>
              <a:rPr lang="en-US" sz="1800" kern="0" dirty="0" err="1" smtClean="0">
                <a:solidFill>
                  <a:srgbClr val="00529F"/>
                </a:solidFill>
                <a:latin typeface="Calibri" panose="020F0502020204030204" pitchFamily="34" charset="0"/>
              </a:rPr>
              <a:t>POTWS</a:t>
            </a: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810569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Nutrients (Phosphorous and Nitrogen)</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ctr" eaLnBrk="1" hangingPunct="1">
              <a:spcBef>
                <a:spcPct val="20000"/>
              </a:spcBef>
              <a:tabLst>
                <a:tab pos="1203325" algn="l"/>
              </a:tabLst>
              <a:defRPr/>
            </a:pPr>
            <a:r>
              <a:rPr lang="en-US" sz="1800" kern="0" dirty="0" smtClean="0">
                <a:solidFill>
                  <a:srgbClr val="00529F"/>
                </a:solidFill>
                <a:latin typeface="Calibri" panose="020F0502020204030204" pitchFamily="34" charset="0"/>
              </a:rPr>
              <a:t>Arkansas</a:t>
            </a:r>
          </a:p>
          <a:p>
            <a:pPr lvl="1" indent="-457200" eaLnBrk="1" hangingPunct="1">
              <a:spcBef>
                <a:spcPct val="20000"/>
              </a:spcBef>
              <a:buFont typeface="Wingdings" panose="05000000000000000000" pitchFamily="2" charset="2"/>
              <a:buChar char="Ø"/>
              <a:tabLst>
                <a:tab pos="1203325" algn="l"/>
              </a:tabLst>
              <a:defRPr/>
            </a:pPr>
            <a:r>
              <a:rPr lang="en-US" sz="1800" kern="0" dirty="0" smtClean="0">
                <a:solidFill>
                  <a:srgbClr val="00529F"/>
                </a:solidFill>
                <a:latin typeface="Calibri" panose="020F0502020204030204" pitchFamily="34" charset="0"/>
              </a:rPr>
              <a:t>Difficulty establishing standards/non-point sources significant contributors</a:t>
            </a:r>
          </a:p>
          <a:p>
            <a:pPr lvl="1" indent="-457200" eaLnBrk="1" hangingPunct="1">
              <a:spcBef>
                <a:spcPct val="20000"/>
              </a:spcBef>
              <a:buFont typeface="Wingdings" panose="05000000000000000000" pitchFamily="2" charset="2"/>
              <a:buChar char="Ø"/>
              <a:tabLst>
                <a:tab pos="1203325" algn="l"/>
              </a:tabLst>
              <a:defRPr/>
            </a:pPr>
            <a:r>
              <a:rPr lang="en-US" sz="1800" kern="0" dirty="0" smtClean="0">
                <a:solidFill>
                  <a:srgbClr val="00529F"/>
                </a:solidFill>
                <a:latin typeface="Calibri" panose="020F0502020204030204" pitchFamily="34" charset="0"/>
              </a:rPr>
              <a:t>2015: Act No. 335 authorized nutrient water quality trading programs (</a:t>
            </a:r>
            <a:r>
              <a:rPr lang="en-US" sz="1800" i="1" kern="0" dirty="0" smtClean="0">
                <a:solidFill>
                  <a:srgbClr val="00529F"/>
                </a:solidFill>
                <a:latin typeface="Calibri" panose="020F0502020204030204" pitchFamily="34" charset="0"/>
              </a:rPr>
              <a:t>i.e.</a:t>
            </a:r>
            <a:r>
              <a:rPr lang="en-US" sz="1800" kern="0" dirty="0" smtClean="0">
                <a:solidFill>
                  <a:srgbClr val="00529F"/>
                </a:solidFill>
                <a:latin typeface="Calibri" panose="020F0502020204030204" pitchFamily="34" charset="0"/>
              </a:rPr>
              <a:t> water quality credits and offsets) as a means of complying with nutrient effluent permit limits</a:t>
            </a:r>
          </a:p>
          <a:p>
            <a:pPr marL="0" lvl="1" eaLnBrk="1" hangingPunct="1">
              <a:spcBef>
                <a:spcPct val="20000"/>
              </a:spcBef>
              <a:tabLst>
                <a:tab pos="1203325" algn="l"/>
              </a:tabLst>
              <a:defRPr/>
            </a:pPr>
            <a:endParaRPr lang="en-US" sz="1800" kern="0" dirty="0" smtClean="0">
              <a:solidFill>
                <a:srgbClr val="00529F"/>
              </a:solidFill>
              <a:latin typeface="Calibri" panose="020F0502020204030204" pitchFamily="34" charset="0"/>
            </a:endParaRPr>
          </a:p>
          <a:p>
            <a:pPr lvl="1" indent="-457200" eaLnBrk="1" hangingPunct="1">
              <a:spcBef>
                <a:spcPct val="20000"/>
              </a:spcBef>
              <a:buFont typeface="Wingdings" panose="05000000000000000000" pitchFamily="2" charset="2"/>
              <a:buChar char="Ø"/>
              <a:tabLst>
                <a:tab pos="1203325" algn="l"/>
              </a:tabLst>
              <a:defRPr/>
            </a:pPr>
            <a:r>
              <a:rPr lang="en-US" sz="1800" kern="0" dirty="0" smtClean="0">
                <a:solidFill>
                  <a:srgbClr val="00529F"/>
                </a:solidFill>
                <a:latin typeface="Calibri" panose="020F0502020204030204" pitchFamily="34" charset="0"/>
              </a:rPr>
              <a:t>2018: Northwest Arkansas Nutrient Trading Research and Advisory Group (NANTRAG) petitioned the Commission to initiate rulemaking on proposed Reg. 37 – Arkansas Nutrient Water Quality Trading Regulation:</a:t>
            </a:r>
          </a:p>
          <a:p>
            <a:pPr marL="742950" lvl="2" indent="-285750" eaLnBrk="1" hangingPunct="1">
              <a:spcBef>
                <a:spcPct val="20000"/>
              </a:spcBef>
              <a:buFont typeface="Arial" panose="020B0604020202020204" pitchFamily="34" charset="0"/>
              <a:buChar char="•"/>
              <a:tabLst>
                <a:tab pos="1203325" algn="l"/>
              </a:tabLst>
              <a:defRPr/>
            </a:pPr>
            <a:r>
              <a:rPr lang="en-US" sz="1800" kern="0" dirty="0" smtClean="0">
                <a:solidFill>
                  <a:srgbClr val="00529F"/>
                </a:solidFill>
                <a:latin typeface="Calibri" panose="020F0502020204030204" pitchFamily="34" charset="0"/>
              </a:rPr>
              <a:t>Petition to Initiate granted in January 2018</a:t>
            </a:r>
          </a:p>
          <a:p>
            <a:pPr marL="742950" lvl="2" indent="-285750" eaLnBrk="1" hangingPunct="1">
              <a:spcBef>
                <a:spcPct val="20000"/>
              </a:spcBef>
              <a:buFont typeface="Arial" panose="020B0604020202020204" pitchFamily="34" charset="0"/>
              <a:buChar char="•"/>
              <a:tabLst>
                <a:tab pos="1203325" algn="l"/>
              </a:tabLst>
              <a:defRPr/>
            </a:pPr>
            <a:r>
              <a:rPr lang="en-US" sz="1800" kern="0" dirty="0" smtClean="0">
                <a:solidFill>
                  <a:srgbClr val="00529F"/>
                </a:solidFill>
                <a:latin typeface="Calibri" panose="020F0502020204030204" pitchFamily="34" charset="0"/>
              </a:rPr>
              <a:t>2 Public Hearings</a:t>
            </a:r>
          </a:p>
          <a:p>
            <a:pPr marL="742950" lvl="2" indent="-285750" eaLnBrk="1" hangingPunct="1">
              <a:spcBef>
                <a:spcPct val="20000"/>
              </a:spcBef>
              <a:buFont typeface="Arial" panose="020B0604020202020204" pitchFamily="34" charset="0"/>
              <a:buChar char="•"/>
              <a:tabLst>
                <a:tab pos="1203325" algn="l"/>
              </a:tabLst>
              <a:defRPr/>
            </a:pPr>
            <a:r>
              <a:rPr lang="en-US" sz="1800" kern="0" dirty="0" smtClean="0">
                <a:solidFill>
                  <a:srgbClr val="00529F"/>
                </a:solidFill>
                <a:latin typeface="Calibri" panose="020F0502020204030204" pitchFamily="34" charset="0"/>
              </a:rPr>
              <a:t>2 Rounds of Public Comment</a:t>
            </a:r>
          </a:p>
          <a:p>
            <a:pPr marL="742950" lvl="2" indent="-285750" eaLnBrk="1" hangingPunct="1">
              <a:spcBef>
                <a:spcPct val="20000"/>
              </a:spcBef>
              <a:buFont typeface="Arial" panose="020B0604020202020204" pitchFamily="34" charset="0"/>
              <a:buChar char="•"/>
              <a:tabLst>
                <a:tab pos="1203325" algn="l"/>
              </a:tabLst>
              <a:defRPr/>
            </a:pPr>
            <a:r>
              <a:rPr lang="en-US" sz="1800" kern="0" dirty="0" smtClean="0">
                <a:solidFill>
                  <a:srgbClr val="00529F"/>
                </a:solidFill>
                <a:latin typeface="Calibri" panose="020F0502020204030204" pitchFamily="34" charset="0"/>
              </a:rPr>
              <a:t>Should be back to the Commission for final review in 2019	</a:t>
            </a:r>
          </a:p>
          <a:p>
            <a:pPr marL="114300"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488711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Nutrients (cont.)</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ctr" eaLnBrk="1" hangingPunct="1">
              <a:spcBef>
                <a:spcPct val="20000"/>
              </a:spcBef>
              <a:tabLst>
                <a:tab pos="1203325" algn="l"/>
              </a:tabLst>
              <a:defRPr/>
            </a:pPr>
            <a:r>
              <a:rPr lang="en-US" sz="1800" kern="0" dirty="0" smtClean="0">
                <a:solidFill>
                  <a:srgbClr val="00529F"/>
                </a:solidFill>
                <a:latin typeface="Calibri" panose="020F0502020204030204" pitchFamily="34" charset="0"/>
              </a:rPr>
              <a:t>Missouri</a:t>
            </a:r>
          </a:p>
          <a:p>
            <a:pPr marL="0" lvl="1" algn="ctr" eaLnBrk="1" hangingPunct="1">
              <a:spcBef>
                <a:spcPct val="20000"/>
              </a:spcBef>
              <a:tabLst>
                <a:tab pos="1203325" algn="l"/>
              </a:tabLst>
              <a:defRPr/>
            </a:pPr>
            <a:r>
              <a:rPr lang="en-US" sz="1800" kern="0" dirty="0" smtClean="0">
                <a:solidFill>
                  <a:srgbClr val="00529F"/>
                </a:solidFill>
                <a:latin typeface="Calibri" panose="020F0502020204030204" pitchFamily="34" charset="0"/>
              </a:rPr>
              <a:t>Missouri </a:t>
            </a:r>
            <a:r>
              <a:rPr lang="en-US" sz="1800" kern="0" dirty="0">
                <a:solidFill>
                  <a:srgbClr val="00529F"/>
                </a:solidFill>
                <a:latin typeface="Calibri" panose="020F0502020204030204" pitchFamily="34" charset="0"/>
              </a:rPr>
              <a:t>Lakes Numeric Nutrient Criteria: </a:t>
            </a:r>
            <a:r>
              <a:rPr lang="en-US" sz="1800" kern="0" dirty="0" smtClean="0">
                <a:solidFill>
                  <a:srgbClr val="00529F"/>
                </a:solidFill>
                <a:latin typeface="Calibri" panose="020F0502020204030204" pitchFamily="34" charset="0"/>
              </a:rPr>
              <a:t>U.S</a:t>
            </a:r>
            <a:r>
              <a:rPr lang="en-US" sz="1800" kern="0" dirty="0">
                <a:solidFill>
                  <a:srgbClr val="00529F"/>
                </a:solidFill>
                <a:latin typeface="Calibri" panose="020F0502020204030204" pitchFamily="34" charset="0"/>
              </a:rPr>
              <a:t>. Environmental Protection Agency </a:t>
            </a:r>
            <a:r>
              <a:rPr lang="en-US" sz="1800" kern="0" dirty="0" smtClean="0">
                <a:solidFill>
                  <a:srgbClr val="00529F"/>
                </a:solidFill>
                <a:latin typeface="Calibri" panose="020F0502020204030204" pitchFamily="34" charset="0"/>
              </a:rPr>
              <a:t>Approval</a:t>
            </a:r>
          </a:p>
          <a:p>
            <a:pPr marL="0" lvl="1" algn="ctr" eaLnBrk="1" hangingPunct="1">
              <a:spcBef>
                <a:spcPct val="20000"/>
              </a:spcBef>
              <a:tabLst>
                <a:tab pos="1203325" algn="l"/>
              </a:tabLst>
              <a:defRPr/>
            </a:pPr>
            <a:r>
              <a:rPr lang="en-US" sz="1800" kern="0" dirty="0" smtClean="0">
                <a:solidFill>
                  <a:srgbClr val="00529F"/>
                </a:solidFill>
                <a:latin typeface="Calibri" panose="020F0502020204030204" pitchFamily="34" charset="0"/>
              </a:rPr>
              <a:t>	</a:t>
            </a:r>
          </a:p>
          <a:p>
            <a:pPr marL="114300" lvl="1" eaLnBrk="1" hangingPunct="1">
              <a:spcBef>
                <a:spcPct val="20000"/>
              </a:spcBef>
              <a:defRPr/>
            </a:pPr>
            <a:r>
              <a:rPr lang="en-US" sz="1800" kern="0" dirty="0">
                <a:solidFill>
                  <a:srgbClr val="00529F"/>
                </a:solidFill>
                <a:latin typeface="Calibri" panose="020F0502020204030204" pitchFamily="34" charset="0"/>
              </a:rPr>
              <a:t>EPA in a December 14, 2018, letter approved Clean Water Act Numeric Nutrient Criteria for Missouri Lakes.</a:t>
            </a:r>
          </a:p>
          <a:p>
            <a:pPr marL="114300" lvl="1" eaLnBrk="1" hangingPunct="1">
              <a:spcBef>
                <a:spcPct val="20000"/>
              </a:spcBef>
              <a:defRPr/>
            </a:pPr>
            <a:endParaRPr lang="en-US" sz="1800" kern="0" dirty="0">
              <a:solidFill>
                <a:srgbClr val="00529F"/>
              </a:solidFill>
              <a:latin typeface="Calibri" panose="020F0502020204030204" pitchFamily="34" charset="0"/>
            </a:endParaRPr>
          </a:p>
          <a:p>
            <a:pPr marL="114300" lvl="1" eaLnBrk="1" hangingPunct="1">
              <a:spcBef>
                <a:spcPct val="20000"/>
              </a:spcBef>
              <a:defRPr/>
            </a:pPr>
            <a:r>
              <a:rPr lang="en-US" sz="1800" kern="0" dirty="0">
                <a:solidFill>
                  <a:srgbClr val="00529F"/>
                </a:solidFill>
                <a:latin typeface="Calibri" panose="020F0502020204030204" pitchFamily="34" charset="0"/>
              </a:rPr>
              <a:t>The Missouri Department of Natural </a:t>
            </a:r>
            <a:r>
              <a:rPr lang="en-US" sz="1800" kern="0" dirty="0" smtClean="0">
                <a:solidFill>
                  <a:srgbClr val="00529F"/>
                </a:solidFill>
                <a:latin typeface="Calibri" panose="020F0502020204030204" pitchFamily="34" charset="0"/>
              </a:rPr>
              <a:t>Resources included </a:t>
            </a:r>
            <a:r>
              <a:rPr lang="en-US" sz="1800" kern="0" dirty="0">
                <a:solidFill>
                  <a:srgbClr val="00529F"/>
                </a:solidFill>
                <a:latin typeface="Calibri" panose="020F0502020204030204" pitchFamily="34" charset="0"/>
              </a:rPr>
              <a:t>these provisions in a Water Quality Standards package submitted to EPA for review in a letter dated April 13, 2018.</a:t>
            </a:r>
          </a:p>
          <a:p>
            <a:pPr marL="114300"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220217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1524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Nutrients (cont.)</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4300" lvl="1" eaLnBrk="1" hangingPunct="1">
              <a:spcBef>
                <a:spcPct val="20000"/>
              </a:spcBef>
              <a:defRPr/>
            </a:pPr>
            <a:r>
              <a:rPr lang="en-US" sz="1800" kern="0" dirty="0">
                <a:solidFill>
                  <a:srgbClr val="00529F"/>
                </a:solidFill>
                <a:latin typeface="Calibri" panose="020F0502020204030204" pitchFamily="34" charset="0"/>
              </a:rPr>
              <a:t>The Missouri </a:t>
            </a:r>
            <a:r>
              <a:rPr lang="en-US" sz="1800" kern="0" dirty="0" err="1">
                <a:solidFill>
                  <a:srgbClr val="00529F"/>
                </a:solidFill>
                <a:latin typeface="Calibri" panose="020F0502020204030204" pitchFamily="34" charset="0"/>
              </a:rPr>
              <a:t>DNR</a:t>
            </a:r>
            <a:r>
              <a:rPr lang="en-US" sz="1800" kern="0" dirty="0">
                <a:solidFill>
                  <a:srgbClr val="00529F"/>
                </a:solidFill>
                <a:latin typeface="Calibri" panose="020F0502020204030204" pitchFamily="34" charset="0"/>
              </a:rPr>
              <a:t> Lake Numeric Nutrient Criteria approved by EPA include:</a:t>
            </a:r>
          </a:p>
          <a:p>
            <a:pPr marL="114300" lvl="1" eaLnBrk="1" hangingPunct="1">
              <a:spcBef>
                <a:spcPct val="20000"/>
              </a:spcBef>
              <a:defRPr/>
            </a:pPr>
            <a:endParaRPr lang="en-US" sz="1800" kern="0" dirty="0">
              <a:solidFill>
                <a:srgbClr val="00529F"/>
              </a:solidFill>
              <a:latin typeface="Calibri" panose="020F0502020204030204" pitchFamily="34" charset="0"/>
            </a:endParaRPr>
          </a:p>
          <a:p>
            <a:pPr marL="114300" lvl="1" eaLnBrk="1" hangingPunct="1">
              <a:spcBef>
                <a:spcPct val="20000"/>
              </a:spcBef>
              <a:defRPr/>
            </a:pPr>
            <a:r>
              <a:rPr lang="en-US" sz="1800" kern="0" dirty="0">
                <a:solidFill>
                  <a:srgbClr val="00529F"/>
                </a:solidFill>
                <a:latin typeface="Calibri" panose="020F0502020204030204" pitchFamily="34" charset="0"/>
              </a:rPr>
              <a:t>MO’s Approved </a:t>
            </a:r>
            <a:r>
              <a:rPr lang="en-US" sz="1800" kern="0" dirty="0" smtClean="0">
                <a:solidFill>
                  <a:srgbClr val="00529F"/>
                </a:solidFill>
                <a:latin typeface="Calibri" panose="020F0502020204030204" pitchFamily="34" charset="0"/>
              </a:rPr>
              <a:t>Plan</a:t>
            </a:r>
          </a:p>
          <a:p>
            <a:pPr lvl="1" eaLnBrk="1" hangingPunct="1">
              <a:spcBef>
                <a:spcPct val="20000"/>
              </a:spcBef>
              <a:defRPr/>
            </a:pPr>
            <a:r>
              <a:rPr lang="en-US" sz="1800" kern="0" dirty="0" smtClean="0">
                <a:solidFill>
                  <a:srgbClr val="00529F"/>
                </a:solidFill>
                <a:latin typeface="Calibri" panose="020F0502020204030204" pitchFamily="34" charset="0"/>
              </a:rPr>
              <a:t>Ecoregion		Chlorophyll Criteria (</a:t>
            </a:r>
            <a:r>
              <a:rPr lang="el-GR" sz="1800" kern="0" dirty="0">
                <a:solidFill>
                  <a:srgbClr val="00529F"/>
                </a:solidFill>
                <a:latin typeface="Calibri" panose="020F0502020204030204" pitchFamily="34" charset="0"/>
              </a:rPr>
              <a:t>μ</a:t>
            </a:r>
            <a:r>
              <a:rPr lang="en-US" sz="1800" kern="0" dirty="0">
                <a:solidFill>
                  <a:srgbClr val="00529F"/>
                </a:solidFill>
                <a:latin typeface="Calibri" panose="020F0502020204030204" pitchFamily="34" charset="0"/>
              </a:rPr>
              <a:t>g/l</a:t>
            </a:r>
            <a:r>
              <a:rPr lang="en-US" sz="1800" kern="0" dirty="0" smtClean="0">
                <a:solidFill>
                  <a:srgbClr val="00529F"/>
                </a:solidFill>
                <a:latin typeface="Calibri" panose="020F0502020204030204" pitchFamily="34" charset="0"/>
              </a:rPr>
              <a:t>)</a:t>
            </a:r>
          </a:p>
          <a:p>
            <a:pPr lvl="1" eaLnBrk="1" hangingPunct="1">
              <a:spcBef>
                <a:spcPct val="20000"/>
              </a:spcBef>
              <a:defRPr/>
            </a:pPr>
            <a:r>
              <a:rPr lang="en-US" sz="1800" kern="0" dirty="0" smtClean="0">
                <a:solidFill>
                  <a:srgbClr val="00529F"/>
                </a:solidFill>
                <a:latin typeface="Calibri" panose="020F0502020204030204" pitchFamily="34" charset="0"/>
              </a:rPr>
              <a:t>Plains		30.0</a:t>
            </a:r>
          </a:p>
          <a:p>
            <a:pPr lvl="1" eaLnBrk="1" hangingPunct="1">
              <a:spcBef>
                <a:spcPct val="20000"/>
              </a:spcBef>
              <a:defRPr/>
            </a:pPr>
            <a:r>
              <a:rPr lang="en-US" sz="1800" kern="0" dirty="0" smtClean="0">
                <a:solidFill>
                  <a:srgbClr val="00529F"/>
                </a:solidFill>
                <a:latin typeface="Calibri" panose="020F0502020204030204" pitchFamily="34" charset="0"/>
              </a:rPr>
              <a:t>Ozark Border		22.0</a:t>
            </a:r>
          </a:p>
          <a:p>
            <a:pPr lvl="1" eaLnBrk="1" hangingPunct="1">
              <a:spcBef>
                <a:spcPct val="20000"/>
              </a:spcBef>
              <a:defRPr/>
            </a:pPr>
            <a:r>
              <a:rPr lang="en-US" sz="1800" kern="0" dirty="0" smtClean="0">
                <a:solidFill>
                  <a:srgbClr val="00529F"/>
                </a:solidFill>
                <a:latin typeface="Calibri" panose="020F0502020204030204" pitchFamily="34" charset="0"/>
              </a:rPr>
              <a:t>Ozark Highlands	15.0</a:t>
            </a:r>
          </a:p>
          <a:p>
            <a:pPr lvl="1" eaLnBrk="1" hangingPunct="1">
              <a:spcBef>
                <a:spcPct val="20000"/>
              </a:spcBef>
              <a:defRPr/>
            </a:pPr>
            <a:endParaRPr lang="en-US" sz="1800" kern="0" dirty="0">
              <a:solidFill>
                <a:srgbClr val="00529F"/>
              </a:solidFill>
              <a:latin typeface="Calibri" panose="020F0502020204030204" pitchFamily="34" charset="0"/>
            </a:endParaRPr>
          </a:p>
          <a:p>
            <a:pPr marL="0" lvl="1" eaLnBrk="1" hangingPunct="1">
              <a:spcBef>
                <a:spcPct val="20000"/>
              </a:spcBef>
              <a:defRPr/>
            </a:pPr>
            <a:r>
              <a:rPr lang="en-US" sz="1800" kern="0" dirty="0" smtClean="0">
                <a:solidFill>
                  <a:srgbClr val="00529F"/>
                </a:solidFill>
                <a:latin typeface="Calibri" panose="020F0502020204030204" pitchFamily="34" charset="0"/>
              </a:rPr>
              <a:t>The approved </a:t>
            </a:r>
            <a:r>
              <a:rPr lang="en-US" sz="1800" kern="0" dirty="0">
                <a:solidFill>
                  <a:srgbClr val="00529F"/>
                </a:solidFill>
                <a:latin typeface="Calibri" panose="020F0502020204030204" pitchFamily="34" charset="0"/>
              </a:rPr>
              <a:t>plan identifies about 35 percent of monitored Missouri Lakes (34 lakes total) as impaired with approximately 33 percent requiring additional evaluation to determine if there is an impairment.</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478041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763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Triennial Review</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4400" lvl="1" eaLnBrk="1" hangingPunct="1">
              <a:spcBef>
                <a:spcPct val="20000"/>
              </a:spcBef>
              <a:tabLst>
                <a:tab pos="1203325" algn="l"/>
              </a:tabLst>
              <a:defRPr/>
            </a:pPr>
            <a:endParaRPr lang="en-US" sz="1800" kern="0" dirty="0" smtClean="0">
              <a:solidFill>
                <a:srgbClr val="00529F"/>
              </a:solidFill>
            </a:endParaRPr>
          </a:p>
          <a:p>
            <a:pPr lvl="1" indent="-457200" eaLnBrk="1" hangingPunct="1">
              <a:spcBef>
                <a:spcPct val="20000"/>
              </a:spcBef>
              <a:buFont typeface="Wingdings" panose="05000000000000000000" pitchFamily="2" charset="2"/>
              <a:buChar char="Ø"/>
              <a:defRPr/>
            </a:pPr>
            <a:r>
              <a:rPr lang="en-US" sz="2000" kern="0" dirty="0" smtClean="0">
                <a:solidFill>
                  <a:srgbClr val="00529F"/>
                </a:solidFill>
                <a:latin typeface="Calibri" panose="020F0502020204030204" pitchFamily="34" charset="0"/>
              </a:rPr>
              <a:t>ADEQ is currently facilitating the Reg. 2 Triennial Review Stakeholder Process:</a:t>
            </a:r>
          </a:p>
          <a:p>
            <a:pPr marL="1314450" lvl="3" indent="-28575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2-4 stakeholder workgroup sessions</a:t>
            </a:r>
          </a:p>
          <a:p>
            <a:pPr marL="1314450" lvl="3" indent="-28575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Workgroup Summary</a:t>
            </a:r>
          </a:p>
          <a:p>
            <a:pPr marL="1314450" lvl="3" indent="-28575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Petition to Initiate Rulemaking</a:t>
            </a:r>
          </a:p>
          <a:p>
            <a:pPr marL="1314450" lvl="3" indent="-285750" eaLnBrk="1" hangingPunct="1">
              <a:spcBef>
                <a:spcPct val="20000"/>
              </a:spcBef>
              <a:buFont typeface="Arial" panose="020B0604020202020204" pitchFamily="34" charset="0"/>
              <a:buChar char="•"/>
              <a:defRPr/>
            </a:pPr>
            <a:endParaRPr lang="en-US" sz="2000" kern="0" dirty="0">
              <a:solidFill>
                <a:srgbClr val="00529F"/>
              </a:solidFill>
              <a:latin typeface="Calibri" panose="020F0502020204030204" pitchFamily="34" charset="0"/>
            </a:endParaRPr>
          </a:p>
          <a:p>
            <a:pPr marL="457200" lvl="3" indent="-457200" eaLnBrk="1" hangingPunct="1">
              <a:spcBef>
                <a:spcPct val="20000"/>
              </a:spcBef>
              <a:buFont typeface="Wingdings" panose="05000000000000000000" pitchFamily="2" charset="2"/>
              <a:buChar char="Ø"/>
              <a:tabLst>
                <a:tab pos="174625" algn="l"/>
              </a:tabLst>
              <a:defRPr/>
            </a:pPr>
            <a:r>
              <a:rPr lang="en-US" sz="2000" kern="0" dirty="0" smtClean="0">
                <a:solidFill>
                  <a:srgbClr val="00529F"/>
                </a:solidFill>
                <a:latin typeface="Calibri" panose="020F0502020204030204" pitchFamily="34" charset="0"/>
              </a:rPr>
              <a:t>ADEQ has established a clear objective to reach final EPA approval of a “clean” Reg. 2.  Proposed Revisions are limited to:</a:t>
            </a:r>
          </a:p>
          <a:p>
            <a:pPr marL="1317625" lvl="4" indent="-288925" eaLnBrk="1" hangingPunct="1">
              <a:spcBef>
                <a:spcPct val="20000"/>
              </a:spcBef>
              <a:buFont typeface="Arial" panose="020B0604020202020204" pitchFamily="34" charset="0"/>
              <a:buChar char="•"/>
              <a:tabLst>
                <a:tab pos="174625" algn="l"/>
              </a:tabLst>
              <a:defRPr/>
            </a:pPr>
            <a:r>
              <a:rPr lang="en-US" sz="2000" kern="0" dirty="0" smtClean="0">
                <a:solidFill>
                  <a:srgbClr val="00529F"/>
                </a:solidFill>
                <a:latin typeface="Calibri" panose="020F0502020204030204" pitchFamily="34" charset="0"/>
              </a:rPr>
              <a:t>Grammatical Corrections</a:t>
            </a:r>
          </a:p>
          <a:p>
            <a:pPr marL="1317625" lvl="4" indent="-288925" eaLnBrk="1" hangingPunct="1">
              <a:spcBef>
                <a:spcPct val="20000"/>
              </a:spcBef>
              <a:buFont typeface="Arial" panose="020B0604020202020204" pitchFamily="34" charset="0"/>
              <a:buChar char="•"/>
              <a:tabLst>
                <a:tab pos="174625" algn="l"/>
              </a:tabLst>
              <a:defRPr/>
            </a:pPr>
            <a:r>
              <a:rPr lang="en-US" sz="2000" kern="0" dirty="0" smtClean="0">
                <a:solidFill>
                  <a:srgbClr val="00529F"/>
                </a:solidFill>
                <a:latin typeface="Calibri" panose="020F0502020204030204" pitchFamily="34" charset="0"/>
              </a:rPr>
              <a:t>Addressing the issues that EPA disapproved or took no action on in last triennial review</a:t>
            </a: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409928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rPr>
              <a:t>Des Moines Waterworks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mn-ea"/>
              </a:rPr>
              <a:t>Lawsuit – Alleging three drainage districts responsible for nitrate flowing down river</a:t>
            </a:r>
          </a:p>
          <a:p>
            <a:pPr lvl="0" eaLnBrk="1" hangingPunct="1">
              <a:spcBef>
                <a:spcPct val="20000"/>
              </a:spcBef>
              <a:defRPr/>
            </a:pPr>
            <a:endParaRPr kumimoji="0" lang="en-US" sz="2000" b="0" u="none" strike="noStrike" kern="0" cap="none" spc="0" normalizeH="0" baseline="0" noProof="0" dirty="0" smtClean="0">
              <a:ln>
                <a:noFill/>
              </a:ln>
              <a:solidFill>
                <a:srgbClr val="00529F"/>
              </a:solidFill>
              <a:effectLst/>
              <a:uLnTx/>
              <a:uFillTx/>
              <a:latin typeface="Calibri" panose="020F0502020204030204" pitchFamily="34" charset="0"/>
              <a:ea typeface="+mn-ea"/>
            </a:endParaRPr>
          </a:p>
          <a:p>
            <a:pPr marL="342900" lvl="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mn-ea"/>
              </a:rPr>
              <a:t>Iowa legislation introduced to dismantle DMWW, dissolve the independent governing board and transfer utility to City of Des Moines – includes urbandale and West Des Moines boards.</a:t>
            </a:r>
          </a:p>
          <a:p>
            <a:pPr marL="800100" lvl="1" indent="-342900" eaLnBrk="1" hangingPunct="1">
              <a:spcBef>
                <a:spcPct val="20000"/>
              </a:spcBef>
              <a:buFontTx/>
              <a:buChar char="•"/>
              <a:defRPr/>
            </a:pPr>
            <a:r>
              <a:rPr kumimoji="0" lang="en-US" sz="2000" b="0" u="none" strike="noStrike" kern="0" cap="none" spc="0" normalizeH="0" baseline="0" noProof="0" dirty="0" smtClean="0">
                <a:ln>
                  <a:noFill/>
                </a:ln>
                <a:solidFill>
                  <a:srgbClr val="00529F"/>
                </a:solidFill>
                <a:effectLst/>
                <a:uLnTx/>
                <a:uFillTx/>
                <a:latin typeface="Calibri" panose="020F0502020204030204" pitchFamily="34" charset="0"/>
                <a:ea typeface="+mn-ea"/>
              </a:rPr>
              <a:t>Stated</a:t>
            </a:r>
            <a:r>
              <a:rPr kumimoji="0" lang="en-US" sz="2000" b="0" u="none" strike="noStrike" kern="0" cap="none" spc="0" normalizeH="0" noProof="0" dirty="0" smtClean="0">
                <a:ln>
                  <a:noFill/>
                </a:ln>
                <a:solidFill>
                  <a:srgbClr val="00529F"/>
                </a:solidFill>
                <a:effectLst/>
                <a:uLnTx/>
                <a:uFillTx/>
                <a:latin typeface="Calibri" panose="020F0502020204030204" pitchFamily="34" charset="0"/>
                <a:ea typeface="+mn-ea"/>
              </a:rPr>
              <a:t> purpose of forcing regionalization of the water utility</a:t>
            </a:r>
          </a:p>
          <a:p>
            <a:pPr lvl="1" eaLnBrk="1" hangingPunct="1">
              <a:spcBef>
                <a:spcPct val="20000"/>
              </a:spcBef>
              <a:defRPr/>
            </a:pPr>
            <a:endParaRPr lang="en-US" sz="2000" kern="0" baseline="0" dirty="0">
              <a:solidFill>
                <a:srgbClr val="00529F"/>
              </a:solidFill>
              <a:latin typeface="Calibri" panose="020F0502020204030204" pitchFamily="34" charset="0"/>
              <a:ea typeface="+mn-ea"/>
            </a:endParaRPr>
          </a:p>
          <a:p>
            <a:pPr marL="285750" indent="-285750" eaLnBrk="1" hangingPunct="1">
              <a:spcBef>
                <a:spcPct val="20000"/>
              </a:spcBef>
              <a:buFont typeface="Arial" panose="020B0604020202020204" pitchFamily="34" charset="0"/>
              <a:buChar char="•"/>
              <a:defRPr/>
            </a:pPr>
            <a:r>
              <a:rPr kumimoji="0" lang="en-US" sz="2000" b="0" u="none" strike="noStrike" kern="0" cap="none" spc="0" normalizeH="0" noProof="0" dirty="0" smtClean="0">
                <a:ln>
                  <a:noFill/>
                </a:ln>
                <a:solidFill>
                  <a:srgbClr val="00529F"/>
                </a:solidFill>
                <a:effectLst/>
                <a:uLnTx/>
                <a:uFillTx/>
                <a:latin typeface="Calibri" panose="020F0502020204030204" pitchFamily="34" charset="0"/>
                <a:ea typeface="+mn-ea"/>
              </a:rPr>
              <a:t>Terrible precedent for utilities that are governed by independent boards</a:t>
            </a:r>
            <a:endParaRPr kumimoji="0" lang="en-US" sz="2000" b="0" u="none" strike="noStrike" kern="0" cap="none" spc="0" normalizeH="0" baseline="0" noProof="0" dirty="0" smtClean="0">
              <a:ln>
                <a:noFill/>
              </a:ln>
              <a:solidFill>
                <a:srgbClr val="00529F"/>
              </a:solidFill>
              <a:effectLst/>
              <a:uLnTx/>
              <a:uFillTx/>
              <a:latin typeface="Calibri" panose="020F0502020204030204" pitchFamily="34" charset="0"/>
              <a:ea typeface="+mn-ea"/>
            </a:endParaRPr>
          </a:p>
          <a:p>
            <a:pPr marL="342900" lvl="0" indent="-342900" eaLnBrk="1" hangingPunct="1">
              <a:spcBef>
                <a:spcPct val="20000"/>
              </a:spcBef>
              <a:buFontTx/>
              <a:buChar char="•"/>
              <a:defRPr/>
            </a:pPr>
            <a:endParaRPr kumimoji="0" lang="en-US" sz="1400" b="0" u="none" strike="noStrike" kern="0" cap="none" spc="0" normalizeH="0" baseline="0" noProof="0" dirty="0" smtClean="0">
              <a:ln>
                <a:noFill/>
              </a:ln>
              <a:solidFill>
                <a:srgbClr val="00529F"/>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914400" y="762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rPr>
              <a:t>What are PFAS?</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endParaRPr lang="en-US" sz="2000" kern="0" dirty="0">
              <a:solidFill>
                <a:srgbClr val="00529F"/>
              </a:solidFill>
              <a:latin typeface="Calibri" panose="020F0502020204030204"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arenR"/>
              <a:tabLst/>
              <a:defRPr/>
            </a:pPr>
            <a:r>
              <a:rPr lang="en-US" sz="1800" kern="0" baseline="0" dirty="0" smtClean="0">
                <a:solidFill>
                  <a:srgbClr val="00529F"/>
                </a:solidFill>
                <a:latin typeface="Calibri" panose="020F0502020204030204" pitchFamily="34" charset="0"/>
                <a:ea typeface="+mn-ea"/>
              </a:rPr>
              <a:t>Large group of chemicals (2000 and counting)</a:t>
            </a:r>
            <a:r>
              <a:rPr lang="en-US" sz="1800" kern="0" dirty="0" smtClean="0">
                <a:solidFill>
                  <a:srgbClr val="00529F"/>
                </a:solidFill>
                <a:latin typeface="Calibri" panose="020F0502020204030204" pitchFamily="34" charset="0"/>
                <a:ea typeface="+mn-ea"/>
              </a:rPr>
              <a:t> have been identified in the environment</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arenR"/>
              <a:tabLst/>
              <a:defRPr/>
            </a:pPr>
            <a:r>
              <a:rPr lang="en-US" sz="1800" kern="0" baseline="0" dirty="0" smtClean="0">
                <a:solidFill>
                  <a:srgbClr val="00529F"/>
                </a:solidFill>
                <a:latin typeface="Calibri" panose="020F0502020204030204" pitchFamily="34" charset="0"/>
                <a:ea typeface="+mn-ea"/>
              </a:rPr>
              <a:t>Water</a:t>
            </a:r>
            <a:r>
              <a:rPr lang="en-US" sz="1800" kern="0" dirty="0" smtClean="0">
                <a:solidFill>
                  <a:srgbClr val="00529F"/>
                </a:solidFill>
                <a:latin typeface="Calibri" panose="020F0502020204030204" pitchFamily="34" charset="0"/>
                <a:ea typeface="+mn-ea"/>
              </a:rPr>
              <a:t> repellant and stain resistant properties</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arenR"/>
              <a:tabLst/>
              <a:defRPr/>
            </a:pPr>
            <a:r>
              <a:rPr lang="en-US" sz="1800" kern="0" dirty="0" smtClean="0">
                <a:solidFill>
                  <a:srgbClr val="00529F"/>
                </a:solidFill>
                <a:latin typeface="Calibri" panose="020F0502020204030204" pitchFamily="34" charset="0"/>
                <a:ea typeface="+mn-ea"/>
              </a:rPr>
              <a:t>Used since the 1940s in consumer and industrial products</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arenR"/>
              <a:tabLst/>
              <a:defRPr/>
            </a:pPr>
            <a:r>
              <a:rPr lang="en-US" sz="1800" kern="0" dirty="0" smtClean="0">
                <a:solidFill>
                  <a:srgbClr val="00529F"/>
                </a:solidFill>
                <a:latin typeface="Calibri" panose="020F0502020204030204" pitchFamily="34" charset="0"/>
                <a:ea typeface="+mn-ea"/>
              </a:rPr>
              <a:t>Sources of contamination vary but include manufacturing and industrial sites, municipal waste sites, fire training areas, etc.</a:t>
            </a:r>
            <a:endParaRPr lang="en-US" sz="1800" kern="0" dirty="0">
              <a:solidFill>
                <a:srgbClr val="00529F"/>
              </a:solidFill>
              <a:latin typeface="Calibri" panose="020F0502020204030204"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arenR"/>
              <a:tabLst/>
              <a:defRPr/>
            </a:pPr>
            <a:r>
              <a:rPr lang="en-US" sz="1800" kern="0" dirty="0" smtClean="0">
                <a:solidFill>
                  <a:srgbClr val="00529F"/>
                </a:solidFill>
                <a:latin typeface="Calibri" panose="020F0502020204030204" pitchFamily="34" charset="0"/>
                <a:ea typeface="+mn-ea"/>
              </a:rPr>
              <a:t>Traditionally unregulated, but:</a:t>
            </a:r>
          </a:p>
          <a:p>
            <a:pPr marL="800100" lvl="1" indent="-342900" eaLnBrk="1" hangingPunct="1">
              <a:spcBef>
                <a:spcPct val="20000"/>
              </a:spcBef>
              <a:buFont typeface="Wingdings" panose="05000000000000000000" pitchFamily="2" charset="2"/>
              <a:buChar char="§"/>
              <a:defRPr/>
            </a:pPr>
            <a:r>
              <a:rPr lang="en-US" sz="1800" kern="0" dirty="0" smtClean="0">
                <a:solidFill>
                  <a:srgbClr val="00529F"/>
                </a:solidFill>
                <a:latin typeface="Calibri" panose="020F0502020204030204" pitchFamily="34" charset="0"/>
                <a:ea typeface="+mn-ea"/>
              </a:rPr>
              <a:t>Changing at federal level (EPA Draft </a:t>
            </a:r>
            <a:r>
              <a:rPr lang="en-US" sz="1800" kern="0" dirty="0">
                <a:solidFill>
                  <a:srgbClr val="00529F"/>
                </a:solidFill>
                <a:latin typeface="Calibri" panose="020F0502020204030204" pitchFamily="34" charset="0"/>
                <a:ea typeface="+mn-ea"/>
              </a:rPr>
              <a:t>r</a:t>
            </a:r>
            <a:r>
              <a:rPr lang="en-US" sz="1800" kern="0" dirty="0" smtClean="0">
                <a:solidFill>
                  <a:srgbClr val="00529F"/>
                </a:solidFill>
                <a:latin typeface="Calibri" panose="020F0502020204030204" pitchFamily="34" charset="0"/>
                <a:ea typeface="+mn-ea"/>
              </a:rPr>
              <a:t>ecommendation for Groundwater Cleanup) and especially state level</a:t>
            </a:r>
          </a:p>
          <a:p>
            <a:pPr marL="800100" lvl="1" indent="-342900" eaLnBrk="1" hangingPunct="1">
              <a:spcBef>
                <a:spcPct val="20000"/>
              </a:spcBef>
              <a:buFont typeface="Wingdings" panose="05000000000000000000" pitchFamily="2" charset="2"/>
              <a:buChar char="§"/>
              <a:defRPr/>
            </a:pPr>
            <a:r>
              <a:rPr lang="en-US" sz="1800" kern="0" dirty="0" smtClean="0">
                <a:solidFill>
                  <a:srgbClr val="00529F"/>
                </a:solidFill>
                <a:latin typeface="Calibri" panose="020F0502020204030204" pitchFamily="34" charset="0"/>
                <a:ea typeface="+mn-ea"/>
              </a:rPr>
              <a:t>No Arkansas activity yet</a:t>
            </a:r>
          </a:p>
          <a:p>
            <a:pPr marL="800100" lvl="1" indent="-342900" eaLnBrk="1" hangingPunct="1">
              <a:spcBef>
                <a:spcPct val="20000"/>
              </a:spcBef>
              <a:buFont typeface="Wingdings" panose="05000000000000000000" pitchFamily="2" charset="2"/>
              <a:buChar char="§"/>
              <a:defRPr/>
            </a:pPr>
            <a:r>
              <a:rPr lang="en-US" sz="1800" kern="0" dirty="0" smtClean="0">
                <a:solidFill>
                  <a:srgbClr val="00529F"/>
                </a:solidFill>
                <a:latin typeface="Calibri" panose="020F0502020204030204" pitchFamily="34" charset="0"/>
                <a:ea typeface="+mn-ea"/>
              </a:rPr>
              <a:t>Federal legislation would require EPA to set a Safe Drinking Water Act MCL</a:t>
            </a:r>
          </a:p>
          <a:p>
            <a:pPr marL="457200" indent="-457200" eaLnBrk="1" hangingPunct="1">
              <a:spcBef>
                <a:spcPct val="20000"/>
              </a:spcBef>
              <a:buFont typeface="+mj-lt"/>
              <a:buAutoNum type="arabicParenR"/>
              <a:defRPr/>
            </a:pPr>
            <a:endParaRPr lang="en-US" sz="2000" kern="0" dirty="0" smtClean="0">
              <a:solidFill>
                <a:srgbClr val="00529F"/>
              </a:solidFill>
              <a:latin typeface="Calibri" panose="020F0502020204030204"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arenR"/>
              <a:tabLst/>
              <a:defRPr/>
            </a:pP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29</a:t>
            </a:fld>
            <a:endParaRPr lang="en-US" dirty="0"/>
          </a:p>
        </p:txBody>
      </p:sp>
    </p:spTree>
    <p:extLst>
      <p:ext uri="{BB962C8B-B14F-4D97-AF65-F5344CB8AC3E}">
        <p14:creationId xmlns:p14="http://schemas.microsoft.com/office/powerpoint/2010/main" val="306853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26" descr="mws_background"/>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123" name="Rectangle 1030"/>
          <p:cNvSpPr>
            <a:spLocks noGrp="1" noChangeArrowheads="1"/>
          </p:cNvSpPr>
          <p:nvPr>
            <p:ph type="ctrTitle"/>
          </p:nvPr>
        </p:nvSpPr>
        <p:spPr>
          <a:xfrm>
            <a:off x="685800" y="2362200"/>
            <a:ext cx="7772400" cy="2209800"/>
          </a:xfrm>
          <a:noFill/>
        </p:spPr>
        <p:txBody>
          <a:bodyPr/>
          <a:lstStyle/>
          <a:p>
            <a:r>
              <a:rPr lang="en-US" altLang="en-US" sz="4000" dirty="0" smtClean="0">
                <a:solidFill>
                  <a:schemeClr val="bg1"/>
                </a:solidFill>
                <a:latin typeface="Calibri" pitchFamily="34" charset="0"/>
              </a:rPr>
              <a:t>Arkansas </a:t>
            </a:r>
            <a:r>
              <a:rPr lang="en-US" altLang="en-US" sz="4000" dirty="0">
                <a:solidFill>
                  <a:schemeClr val="bg1"/>
                </a:solidFill>
                <a:latin typeface="Calibri" pitchFamily="34" charset="0"/>
              </a:rPr>
              <a:t>Environmental, Energy and Water Law </a:t>
            </a:r>
            <a:r>
              <a:rPr lang="en-US" altLang="en-US" sz="4000" dirty="0" smtClean="0">
                <a:solidFill>
                  <a:schemeClr val="bg1"/>
                </a:solidFill>
                <a:latin typeface="Calibri" pitchFamily="34" charset="0"/>
              </a:rPr>
              <a:t>Blog</a:t>
            </a:r>
            <a:br>
              <a:rPr lang="en-US" altLang="en-US" sz="4000" dirty="0" smtClean="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smtClean="0">
                <a:solidFill>
                  <a:schemeClr val="bg1"/>
                </a:solidFill>
                <a:latin typeface="Calibri" pitchFamily="34" charset="0"/>
              </a:rPr>
              <a:t/>
            </a:r>
            <a:br>
              <a:rPr lang="en-US" altLang="en-US" sz="4000" dirty="0" smtClean="0">
                <a:solidFill>
                  <a:schemeClr val="bg1"/>
                </a:solidFill>
                <a:latin typeface="Calibri" pitchFamily="34" charset="0"/>
              </a:rPr>
            </a:br>
            <a:r>
              <a:rPr lang="en-US" altLang="en-US" sz="3200" dirty="0" smtClean="0">
                <a:solidFill>
                  <a:schemeClr val="bg1"/>
                </a:solidFill>
                <a:latin typeface="Calibri" pitchFamily="34" charset="0"/>
              </a:rPr>
              <a:t>http</a:t>
            </a:r>
            <a:r>
              <a:rPr lang="en-US" altLang="en-US" sz="3200" dirty="0">
                <a:solidFill>
                  <a:schemeClr val="bg1"/>
                </a:solidFill>
                <a:latin typeface="Calibri" pitchFamily="34" charset="0"/>
              </a:rPr>
              <a:t>://</a:t>
            </a:r>
            <a:r>
              <a:rPr lang="en-US" altLang="en-US" sz="3200" dirty="0" smtClean="0">
                <a:solidFill>
                  <a:schemeClr val="bg1"/>
                </a:solidFill>
                <a:latin typeface="Calibri" pitchFamily="34" charset="0"/>
              </a:rPr>
              <a:t>www.mitchellwilliamslaw.com/blog</a:t>
            </a:r>
            <a:r>
              <a:rPr lang="en-US" altLang="en-US" sz="4000" dirty="0" smtClean="0">
                <a:solidFill>
                  <a:schemeClr val="bg1"/>
                </a:solidFill>
                <a:latin typeface="Calibri" pitchFamily="34" charset="0"/>
              </a:rPr>
              <a:t/>
            </a:r>
            <a:br>
              <a:rPr lang="en-US" altLang="en-US" sz="4000" dirty="0" smtClean="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a:solidFill>
                  <a:schemeClr val="bg1"/>
                </a:solidFill>
                <a:latin typeface="Calibri" pitchFamily="34" charset="0"/>
              </a:rPr>
              <a:t/>
            </a:r>
            <a:br>
              <a:rPr lang="en-US" altLang="en-US" sz="4000" dirty="0">
                <a:solidFill>
                  <a:schemeClr val="bg1"/>
                </a:solidFill>
                <a:latin typeface="Calibri" pitchFamily="34" charset="0"/>
              </a:rPr>
            </a:br>
            <a:r>
              <a:rPr lang="en-US" altLang="en-US" sz="4000" dirty="0" smtClean="0">
                <a:solidFill>
                  <a:schemeClr val="bg1"/>
                </a:solidFill>
                <a:latin typeface="Calibri" pitchFamily="34" charset="0"/>
              </a:rPr>
              <a:t>Three </a:t>
            </a:r>
            <a:r>
              <a:rPr lang="en-US" altLang="en-US" sz="4000" dirty="0">
                <a:solidFill>
                  <a:schemeClr val="bg1"/>
                </a:solidFill>
                <a:latin typeface="Calibri" pitchFamily="34" charset="0"/>
              </a:rPr>
              <a:t>posts five days a week</a:t>
            </a:r>
            <a:br>
              <a:rPr lang="en-US" altLang="en-US" sz="4000" dirty="0">
                <a:solidFill>
                  <a:schemeClr val="bg1"/>
                </a:solidFill>
                <a:latin typeface="Calibri" pitchFamily="34" charset="0"/>
              </a:rPr>
            </a:br>
            <a:r>
              <a:rPr lang="en-US" sz="4000" b="1" dirty="0" smtClean="0">
                <a:solidFill>
                  <a:schemeClr val="bg1"/>
                </a:solidFill>
                <a:latin typeface="HelveticaNeueLT Com 25 UltLt" pitchFamily="34" charset="0"/>
              </a:rPr>
              <a:t> </a:t>
            </a:r>
            <a:endParaRPr lang="en-US" sz="4000" b="1" dirty="0" smtClean="0">
              <a:solidFill>
                <a:srgbClr val="808000"/>
              </a:solidFill>
              <a:latin typeface="HelveticaNeueLT Com 25 UltLt" pitchFamily="34" charset="0"/>
            </a:endParaRPr>
          </a:p>
        </p:txBody>
      </p:sp>
      <p:sp>
        <p:nvSpPr>
          <p:cNvPr id="2" name="Slide Number Placeholder 1"/>
          <p:cNvSpPr>
            <a:spLocks noGrp="1"/>
          </p:cNvSpPr>
          <p:nvPr>
            <p:ph type="sldNum" sz="quarter" idx="12"/>
          </p:nvPr>
        </p:nvSpPr>
        <p:spPr/>
        <p:txBody>
          <a:bodyPr/>
          <a:lstStyle/>
          <a:p>
            <a:pPr>
              <a:defRPr/>
            </a:pPr>
            <a:fld id="{9567E7CF-E1C7-4EFD-B6F4-83A3CE20783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33400"/>
            <a:ext cx="8029876" cy="6201937"/>
          </a:xfrm>
        </p:spPr>
      </p:pic>
      <p:sp>
        <p:nvSpPr>
          <p:cNvPr id="5" name="Slide Number Placeholder 4"/>
          <p:cNvSpPr>
            <a:spLocks noGrp="1"/>
          </p:cNvSpPr>
          <p:nvPr>
            <p:ph type="sldNum" sz="quarter" idx="12"/>
          </p:nvPr>
        </p:nvSpPr>
        <p:spPr/>
        <p:txBody>
          <a:bodyPr/>
          <a:lstStyle/>
          <a:p>
            <a:pPr>
              <a:defRPr/>
            </a:pPr>
            <a:fld id="{3A28622A-868B-4626-B788-F10EB9D3EEB5}" type="slidenum">
              <a:rPr lang="en-US" smtClean="0"/>
              <a:pPr>
                <a:defRPr/>
              </a:pPr>
              <a:t>30</a:t>
            </a:fld>
            <a:endParaRPr lang="en-US" dirty="0"/>
          </a:p>
        </p:txBody>
      </p:sp>
    </p:spTree>
    <p:extLst>
      <p:ext uri="{BB962C8B-B14F-4D97-AF65-F5344CB8AC3E}">
        <p14:creationId xmlns:p14="http://schemas.microsoft.com/office/powerpoint/2010/main" val="2140196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56" y="0"/>
            <a:ext cx="8871488" cy="6858000"/>
          </a:xfrm>
          <a:prstGeom prst="rect">
            <a:avLst/>
          </a:prstGeom>
        </p:spPr>
      </p:pic>
      <p:sp>
        <p:nvSpPr>
          <p:cNvPr id="3" name="Slide Number Placeholder 2"/>
          <p:cNvSpPr>
            <a:spLocks noGrp="1"/>
          </p:cNvSpPr>
          <p:nvPr>
            <p:ph type="sldNum" sz="quarter" idx="12"/>
          </p:nvPr>
        </p:nvSpPr>
        <p:spPr/>
        <p:txBody>
          <a:bodyPr/>
          <a:lstStyle/>
          <a:p>
            <a:fld id="{EBE9FCBA-FC71-4E48-A380-EFD9BB2C4DDF}" type="slidenum">
              <a:rPr lang="en-US" smtClean="0"/>
              <a:pPr/>
              <a:t>31</a:t>
            </a:fld>
            <a:endParaRPr lang="en-US" dirty="0"/>
          </a:p>
        </p:txBody>
      </p:sp>
    </p:spTree>
    <p:extLst>
      <p:ext uri="{BB962C8B-B14F-4D97-AF65-F5344CB8AC3E}">
        <p14:creationId xmlns:p14="http://schemas.microsoft.com/office/powerpoint/2010/main" val="4278808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533400"/>
            <a:ext cx="7848600" cy="5486400"/>
          </a:xfrm>
        </p:spPr>
      </p:pic>
      <p:sp>
        <p:nvSpPr>
          <p:cNvPr id="5" name="Slide Number Placeholder 4"/>
          <p:cNvSpPr>
            <a:spLocks noGrp="1"/>
          </p:cNvSpPr>
          <p:nvPr>
            <p:ph type="sldNum" sz="quarter" idx="12"/>
          </p:nvPr>
        </p:nvSpPr>
        <p:spPr/>
        <p:txBody>
          <a:bodyPr/>
          <a:lstStyle/>
          <a:p>
            <a:pPr>
              <a:defRPr/>
            </a:pPr>
            <a:fld id="{3A28622A-868B-4626-B788-F10EB9D3EEB5}" type="slidenum">
              <a:rPr lang="en-US" smtClean="0"/>
              <a:pPr>
                <a:defRPr/>
              </a:pPr>
              <a:t>32</a:t>
            </a:fld>
            <a:endParaRPr lang="en-US" dirty="0"/>
          </a:p>
        </p:txBody>
      </p:sp>
    </p:spTree>
    <p:extLst>
      <p:ext uri="{BB962C8B-B14F-4D97-AF65-F5344CB8AC3E}">
        <p14:creationId xmlns:p14="http://schemas.microsoft.com/office/powerpoint/2010/main" val="2386595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rPr>
              <a:t>Wastewater</a:t>
            </a:r>
            <a:r>
              <a:rPr kumimoji="0" lang="en-US" sz="4400" b="1" i="0" u="none" strike="noStrike" kern="0" cap="none" spc="0" normalizeH="0" noProof="0" dirty="0" smtClean="0">
                <a:ln>
                  <a:noFill/>
                </a:ln>
                <a:solidFill>
                  <a:schemeClr val="bg1"/>
                </a:solidFill>
                <a:effectLst/>
                <a:uLnTx/>
                <a:uFillTx/>
                <a:latin typeface="Calibri" panose="020F0502020204030204" pitchFamily="34" charset="0"/>
                <a:ea typeface="+mj-ea"/>
                <a:cs typeface="+mj-cs"/>
              </a:rPr>
              <a:t> and </a:t>
            </a:r>
            <a:r>
              <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rPr>
              <a:t>Public Water Supply Sampling</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1" hangingPunct="1">
              <a:spcBef>
                <a:spcPct val="20000"/>
              </a:spcBef>
              <a:defRPr/>
            </a:pPr>
            <a:r>
              <a:rPr kumimoji="0" lang="en-US" sz="1400" b="0" u="none" strike="noStrike" kern="0" cap="none" spc="0" normalizeH="0" baseline="0" noProof="0" dirty="0" err="1" smtClean="0">
                <a:ln>
                  <a:noFill/>
                </a:ln>
                <a:solidFill>
                  <a:srgbClr val="00529F"/>
                </a:solidFill>
                <a:effectLst/>
                <a:uLnTx/>
                <a:uFillTx/>
                <a:latin typeface="+mn-lt"/>
                <a:ea typeface="+mn-ea"/>
                <a:cs typeface="+mn-cs"/>
              </a:rPr>
              <a:t>PFAS</a:t>
            </a:r>
            <a:r>
              <a:rPr kumimoji="0" lang="en-US" sz="1400" b="0" u="none" strike="noStrike" kern="0" cap="none" spc="0" normalizeH="0" baseline="0" noProof="0" dirty="0" smtClean="0">
                <a:ln>
                  <a:noFill/>
                </a:ln>
                <a:solidFill>
                  <a:srgbClr val="00529F"/>
                </a:solidFill>
                <a:effectLst/>
                <a:uLnTx/>
                <a:uFillTx/>
                <a:latin typeface="+mn-lt"/>
                <a:ea typeface="+mn-ea"/>
                <a:cs typeface="+mn-cs"/>
              </a:rPr>
              <a:t> (CONT.)</a:t>
            </a:r>
          </a:p>
          <a:p>
            <a:pPr lvl="0" algn="ctr" eaLnBrk="1" hangingPunct="1">
              <a:spcBef>
                <a:spcPct val="20000"/>
              </a:spcBef>
              <a:defRPr/>
            </a:pPr>
            <a:endParaRPr kumimoji="0" lang="en-US" sz="1400" b="0" u="none" strike="noStrike" kern="0" cap="none" spc="0" normalizeH="0" baseline="0" noProof="0" dirty="0" smtClean="0">
              <a:ln>
                <a:noFill/>
              </a:ln>
              <a:solidFill>
                <a:srgbClr val="00529F"/>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529F"/>
                </a:solidFill>
                <a:effectLst/>
                <a:uLnTx/>
                <a:uFillTx/>
                <a:latin typeface="Calibri" panose="020F0502020204030204" pitchFamily="34" charset="0"/>
                <a:ea typeface="+mn-ea"/>
              </a:rPr>
              <a:t>Ambient Surface Water and Fish Sampling</a:t>
            </a:r>
          </a:p>
          <a:p>
            <a:pPr marR="0" lvl="0" algn="l" defTabSz="914400" rtl="0" eaLnBrk="1" fontAlgn="base" latinLnBrk="0" hangingPunct="1">
              <a:lnSpc>
                <a:spcPct val="100000"/>
              </a:lnSpc>
              <a:spcBef>
                <a:spcPct val="20000"/>
              </a:spcBef>
              <a:spcAft>
                <a:spcPct val="0"/>
              </a:spcAft>
              <a:buClrTx/>
              <a:buSzTx/>
              <a:tabLst/>
              <a:defRPr/>
            </a:pPr>
            <a:endParaRPr lang="en-US" sz="2000" kern="0" dirty="0">
              <a:solidFill>
                <a:srgbClr val="00529F"/>
              </a:solidFill>
              <a:latin typeface="Calibri" panose="020F0502020204030204"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529F"/>
                </a:solidFill>
                <a:effectLst/>
                <a:uLnTx/>
                <a:uFillTx/>
                <a:latin typeface="Calibri" panose="020F0502020204030204" pitchFamily="34" charset="0"/>
                <a:ea typeface="+mn-ea"/>
              </a:rPr>
              <a:t>Wastewater and Industrial Pretreatment</a:t>
            </a: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a:solidFill>
                <a:srgbClr val="00529F"/>
              </a:solidFill>
              <a:latin typeface="Calibri" panose="020F0502020204030204"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Incorporating PFAS into Investigations at Existing Site cleanups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a:solidFill>
                <a:srgbClr val="00529F"/>
              </a:solidFill>
              <a:latin typeface="Calibri" panose="020F0502020204030204"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Wastewater/</a:t>
            </a:r>
            <a:r>
              <a:rPr kumimoji="0" lang="en-US" sz="2000" b="0" i="0" u="none" strike="noStrike" kern="0" cap="none" spc="0" normalizeH="0" noProof="0" dirty="0" err="1" smtClean="0">
                <a:ln>
                  <a:noFill/>
                </a:ln>
                <a:solidFill>
                  <a:srgbClr val="00529F"/>
                </a:solidFill>
                <a:effectLst/>
                <a:uLnTx/>
                <a:uFillTx/>
                <a:latin typeface="Calibri" panose="020F0502020204030204" pitchFamily="34" charset="0"/>
                <a:ea typeface="+mn-ea"/>
              </a:rPr>
              <a:t>Biosolids</a:t>
            </a: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 generally only contain trace amounts of </a:t>
            </a:r>
            <a:r>
              <a:rPr kumimoji="0" lang="en-US" sz="2000" b="0" i="0" u="none" strike="noStrike" kern="0" cap="none" spc="0" normalizeH="0" noProof="0" dirty="0" err="1" smtClean="0">
                <a:ln>
                  <a:noFill/>
                </a:ln>
                <a:solidFill>
                  <a:srgbClr val="00529F"/>
                </a:solidFill>
                <a:effectLst/>
                <a:uLnTx/>
                <a:uFillTx/>
                <a:latin typeface="Calibri" panose="020F0502020204030204" pitchFamily="34" charset="0"/>
                <a:ea typeface="+mn-ea"/>
              </a:rPr>
              <a:t>PFAS</a:t>
            </a: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 (are not sources of </a:t>
            </a:r>
            <a:r>
              <a:rPr kumimoji="0" lang="en-US" sz="2000" b="0" i="0" u="none" strike="noStrike" kern="0" cap="none" spc="0" normalizeH="0" noProof="0" dirty="0" err="1" smtClean="0">
                <a:ln>
                  <a:noFill/>
                </a:ln>
                <a:solidFill>
                  <a:srgbClr val="00529F"/>
                </a:solidFill>
                <a:effectLst/>
                <a:uLnTx/>
                <a:uFillTx/>
                <a:latin typeface="Calibri" panose="020F0502020204030204" pitchFamily="34" charset="0"/>
                <a:ea typeface="+mn-ea"/>
              </a:rPr>
              <a:t>PFAS</a:t>
            </a: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a:t>
            </a:r>
            <a:endParaRPr kumimoji="0" lang="en-US" sz="2000" b="0" i="0" u="none" strike="noStrike" kern="0" cap="none" spc="0" normalizeH="0" baseline="0" noProof="0" dirty="0" smtClean="0">
              <a:ln>
                <a:noFill/>
              </a:ln>
              <a:solidFill>
                <a:srgbClr val="00529F"/>
              </a:solidFill>
              <a:effectLst/>
              <a:uLnTx/>
              <a:uFillTx/>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33</a:t>
            </a:fld>
            <a:endParaRPr lang="en-US" dirty="0"/>
          </a:p>
        </p:txBody>
      </p:sp>
    </p:spTree>
    <p:extLst>
      <p:ext uri="{BB962C8B-B14F-4D97-AF65-F5344CB8AC3E}">
        <p14:creationId xmlns:p14="http://schemas.microsoft.com/office/powerpoint/2010/main" val="24925837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1722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PFAS:  New Mexico Environment Department Issues Notice of Violation to United States Air </a:t>
            </a:r>
            <a:r>
              <a:rPr lang="en-US" b="1" dirty="0" smtClean="0">
                <a:solidFill>
                  <a:srgbClr val="FFFFFF"/>
                </a:solidFill>
                <a:latin typeface="Calibri" panose="020F0502020204030204" pitchFamily="34" charset="0"/>
              </a:rPr>
              <a:t>Force</a:t>
            </a:r>
          </a:p>
          <a:p>
            <a:pPr algn="ctr"/>
            <a:r>
              <a:rPr lang="en-US" b="1" dirty="0" smtClean="0">
                <a:solidFill>
                  <a:srgbClr val="FFFFFF"/>
                </a:solidFill>
                <a:latin typeface="Calibri" panose="020F0502020204030204" pitchFamily="34" charset="0"/>
              </a:rPr>
              <a:t> </a:t>
            </a:r>
            <a:r>
              <a:rPr lang="en-US" b="1" dirty="0">
                <a:solidFill>
                  <a:srgbClr val="FFFFFF"/>
                </a:solidFill>
                <a:latin typeface="Calibri" panose="020F0502020204030204" pitchFamily="34" charset="0"/>
              </a:rPr>
              <a:t>(Cannon Air </a:t>
            </a:r>
            <a:r>
              <a:rPr lang="en-US" b="1" dirty="0" smtClean="0">
                <a:solidFill>
                  <a:srgbClr val="FFFFFF"/>
                </a:solidFill>
                <a:latin typeface="Calibri" panose="020F0502020204030204" pitchFamily="34" charset="0"/>
              </a:rPr>
              <a:t>Force Base)</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800" dirty="0" smtClean="0">
                <a:solidFill>
                  <a:srgbClr val="333399"/>
                </a:solidFill>
                <a:latin typeface="Calibri" panose="020F0502020204030204" pitchFamily="34" charset="0"/>
              </a:rPr>
              <a:t>The </a:t>
            </a:r>
            <a:r>
              <a:rPr lang="en-US" sz="1800" dirty="0">
                <a:solidFill>
                  <a:srgbClr val="333399"/>
                </a:solidFill>
                <a:latin typeface="Calibri" panose="020F0502020204030204" pitchFamily="34" charset="0"/>
              </a:rPr>
              <a:t>New Mexico Environment </a:t>
            </a:r>
            <a:r>
              <a:rPr lang="en-US" sz="1800" dirty="0" smtClean="0">
                <a:solidFill>
                  <a:srgbClr val="333399"/>
                </a:solidFill>
                <a:latin typeface="Calibri" panose="020F0502020204030204" pitchFamily="34" charset="0"/>
              </a:rPr>
              <a:t>Department announced </a:t>
            </a:r>
            <a:r>
              <a:rPr lang="en-US" sz="1800" dirty="0">
                <a:solidFill>
                  <a:srgbClr val="333399"/>
                </a:solidFill>
                <a:latin typeface="Calibri" panose="020F0502020204030204" pitchFamily="34" charset="0"/>
              </a:rPr>
              <a:t>in a December 4</a:t>
            </a:r>
            <a:r>
              <a:rPr lang="en-US" sz="1800" baseline="30000" dirty="0">
                <a:solidFill>
                  <a:srgbClr val="333399"/>
                </a:solidFill>
                <a:latin typeface="Calibri" panose="020F0502020204030204" pitchFamily="34" charset="0"/>
              </a:rPr>
              <a:t>th</a:t>
            </a:r>
            <a:r>
              <a:rPr lang="en-US" sz="1800" dirty="0">
                <a:solidFill>
                  <a:srgbClr val="333399"/>
                </a:solidFill>
                <a:latin typeface="Calibri" panose="020F0502020204030204" pitchFamily="34" charset="0"/>
              </a:rPr>
              <a:t> news release that it issued a Notice of Violation </a:t>
            </a:r>
            <a:r>
              <a:rPr lang="en-US" sz="1800" dirty="0" smtClean="0">
                <a:solidFill>
                  <a:srgbClr val="333399"/>
                </a:solidFill>
                <a:latin typeface="Calibri" panose="020F0502020204030204" pitchFamily="34" charset="0"/>
              </a:rPr>
              <a:t>to </a:t>
            </a:r>
            <a:r>
              <a:rPr lang="en-US" sz="1800" dirty="0">
                <a:solidFill>
                  <a:srgbClr val="333399"/>
                </a:solidFill>
                <a:latin typeface="Calibri" panose="020F0502020204030204" pitchFamily="34" charset="0"/>
              </a:rPr>
              <a:t>the United States Air Force (“Air Force”) regarding PFAS and Poly-Fluoroalkyl </a:t>
            </a:r>
            <a:r>
              <a:rPr lang="en-US" sz="1800" dirty="0" smtClean="0">
                <a:solidFill>
                  <a:srgbClr val="333399"/>
                </a:solidFill>
                <a:latin typeface="Calibri" panose="020F0502020204030204" pitchFamily="34" charset="0"/>
              </a:rPr>
              <a:t>Substances.</a:t>
            </a:r>
            <a:endParaRPr lang="en-US" sz="1800" dirty="0">
              <a:solidFill>
                <a:srgbClr val="333399"/>
              </a:solidFill>
              <a:latin typeface="Calibri" panose="020F0502020204030204" pitchFamily="34" charset="0"/>
            </a:endParaRPr>
          </a:p>
          <a:p>
            <a:r>
              <a:rPr lang="en-US" sz="1800" dirty="0">
                <a:solidFill>
                  <a:srgbClr val="333399"/>
                </a:solidFill>
                <a:latin typeface="Calibri" panose="020F0502020204030204" pitchFamily="34" charset="0"/>
              </a:rPr>
              <a:t> </a:t>
            </a:r>
          </a:p>
          <a:p>
            <a:r>
              <a:rPr lang="en-US" sz="1800" dirty="0">
                <a:solidFill>
                  <a:srgbClr val="333399"/>
                </a:solidFill>
                <a:latin typeface="Calibri" panose="020F0502020204030204" pitchFamily="34" charset="0"/>
              </a:rPr>
              <a:t>NMED states that the Air Force failed to properly address groundwater contamination at Cannon Air Force Base near Clovis, New Mexico.</a:t>
            </a:r>
          </a:p>
          <a:p>
            <a:endParaRPr lang="en-US" sz="2000" dirty="0" smtClean="0">
              <a:solidFill>
                <a:srgbClr val="333399"/>
              </a:solidFill>
              <a:latin typeface="Calibri" panose="020F0502020204030204" pitchFamily="34" charset="0"/>
            </a:endParaRPr>
          </a:p>
          <a:p>
            <a:r>
              <a:rPr lang="en-US" sz="1800" dirty="0">
                <a:solidFill>
                  <a:srgbClr val="333399"/>
                </a:solidFill>
                <a:latin typeface="Calibri" panose="020F0502020204030204" pitchFamily="34" charset="0"/>
              </a:rPr>
              <a:t>NMED states that for approximately 40 years:</a:t>
            </a:r>
          </a:p>
          <a:p>
            <a:r>
              <a:rPr lang="en-US" sz="1800" dirty="0">
                <a:solidFill>
                  <a:srgbClr val="333399"/>
                </a:solidFill>
                <a:latin typeface="Calibri" panose="020F0502020204030204" pitchFamily="34" charset="0"/>
              </a:rPr>
              <a:t> </a:t>
            </a:r>
          </a:p>
          <a:p>
            <a:pPr marL="457200"/>
            <a:r>
              <a:rPr lang="en-US" sz="1800" dirty="0">
                <a:solidFill>
                  <a:srgbClr val="333399"/>
                </a:solidFill>
                <a:latin typeface="Calibri" panose="020F0502020204030204" pitchFamily="34" charset="0"/>
              </a:rPr>
              <a:t>. . . Cannon Air Force Base used PFAS, a suite of hundreds of compounds, that was contained in aqueous film-forming firefighting foam (AFFF) used in training and actual firefighting events at the base.  Use of PFAS in AFFF at Cannon Air Force Base has now ceased.  However, PFAS remains at very high concentrations in groundwater both on and off the </a:t>
            </a:r>
            <a:r>
              <a:rPr lang="en-US" sz="1800" dirty="0" smtClean="0">
                <a:solidFill>
                  <a:srgbClr val="333399"/>
                </a:solidFill>
                <a:latin typeface="Calibri" panose="020F0502020204030204" pitchFamily="34" charset="0"/>
              </a:rPr>
              <a:t>base</a:t>
            </a:r>
          </a:p>
          <a:p>
            <a:pPr marL="457200"/>
            <a:endParaRPr lang="en-US" sz="1800" dirty="0">
              <a:solidFill>
                <a:srgbClr val="333399"/>
              </a:solidFill>
              <a:latin typeface="Calibri" panose="020F0502020204030204" pitchFamily="34" charset="0"/>
            </a:endParaRPr>
          </a:p>
          <a:p>
            <a:r>
              <a:rPr lang="en-US" sz="1800" dirty="0" smtClean="0">
                <a:solidFill>
                  <a:srgbClr val="333399"/>
                </a:solidFill>
                <a:latin typeface="Calibri" panose="020F0502020204030204" pitchFamily="34" charset="0"/>
              </a:rPr>
              <a:t>Lawsuit subsequently filed.</a:t>
            </a:r>
            <a:endParaRPr lang="en-US" sz="1800" dirty="0">
              <a:solidFill>
                <a:srgbClr val="333399"/>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171862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57200" y="762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dirty="0">
                <a:solidFill>
                  <a:srgbClr val="FFFFFF"/>
                </a:solidFill>
                <a:latin typeface="Calibri"/>
              </a:rPr>
              <a:t>EPA </a:t>
            </a:r>
            <a:r>
              <a:rPr lang="en-US" dirty="0" smtClean="0">
                <a:solidFill>
                  <a:srgbClr val="FFFFFF"/>
                </a:solidFill>
                <a:latin typeface="Calibri"/>
              </a:rPr>
              <a:t>Finalizes RCRA </a:t>
            </a:r>
            <a:r>
              <a:rPr lang="en-US" dirty="0">
                <a:solidFill>
                  <a:srgbClr val="FFFFFF"/>
                </a:solidFill>
                <a:latin typeface="Calibri"/>
              </a:rPr>
              <a:t>Pharmaceutical Rule Affecting Health Care Providers</a:t>
            </a:r>
            <a:endParaRPr lang="en-US" b="1" kern="0" dirty="0" smtClean="0">
              <a:solidFill>
                <a:srgbClr val="FFFFFF"/>
              </a:solidFill>
              <a:latin typeface="Calibri"/>
            </a:endParaRPr>
          </a:p>
        </p:txBody>
      </p:sp>
      <p:sp>
        <p:nvSpPr>
          <p:cNvPr id="6" name="Rectangle 16"/>
          <p:cNvSpPr txBox="1">
            <a:spLocks noChangeArrowheads="1"/>
          </p:cNvSpPr>
          <p:nvPr/>
        </p:nvSpPr>
        <p:spPr bwMode="auto">
          <a:xfrm>
            <a:off x="800100" y="1592580"/>
            <a:ext cx="6858000" cy="4732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800" kern="0" dirty="0" smtClean="0">
                <a:solidFill>
                  <a:srgbClr val="00529F"/>
                </a:solidFill>
                <a:latin typeface="Calibri" panose="020F0502020204030204" pitchFamily="34" charset="0"/>
              </a:rPr>
              <a:t>EPA </a:t>
            </a:r>
            <a:r>
              <a:rPr lang="en-US" sz="1800" kern="0" dirty="0">
                <a:solidFill>
                  <a:srgbClr val="00529F"/>
                </a:solidFill>
                <a:latin typeface="Calibri" panose="020F0502020204030204" pitchFamily="34" charset="0"/>
              </a:rPr>
              <a:t>promulgated an </a:t>
            </a:r>
            <a:r>
              <a:rPr lang="en-US" sz="1800" kern="0" dirty="0" smtClean="0">
                <a:solidFill>
                  <a:srgbClr val="00529F"/>
                </a:solidFill>
                <a:latin typeface="Calibri" panose="020F0502020204030204" pitchFamily="34" charset="0"/>
              </a:rPr>
              <a:t>addition to the Resource Conservation and Recovery Act (“RCRA”) Hazardous Waste rules on December 8</a:t>
            </a:r>
            <a:r>
              <a:rPr lang="en-US" sz="1800" kern="0" baseline="30000" dirty="0" smtClean="0">
                <a:solidFill>
                  <a:srgbClr val="00529F"/>
                </a:solidFill>
                <a:latin typeface="Calibri" panose="020F0502020204030204" pitchFamily="34" charset="0"/>
              </a:rPr>
              <a:t>,</a:t>
            </a:r>
            <a:r>
              <a:rPr lang="en-US" sz="1800" kern="0" dirty="0" smtClean="0">
                <a:solidFill>
                  <a:srgbClr val="00529F"/>
                </a:solidFill>
                <a:latin typeface="Calibri" panose="020F0502020204030204" pitchFamily="34" charset="0"/>
              </a:rPr>
              <a:t> 2018.</a:t>
            </a:r>
          </a:p>
          <a:p>
            <a:endParaRPr lang="en-US" sz="1800" kern="0" dirty="0">
              <a:solidFill>
                <a:srgbClr val="00529F"/>
              </a:solidFill>
              <a:latin typeface="Calibri" panose="020F0502020204030204" pitchFamily="34" charset="0"/>
            </a:endParaRPr>
          </a:p>
          <a:p>
            <a:pPr marL="342900" indent="-342900">
              <a:buFont typeface="Arial" panose="020B0604020202020204" pitchFamily="34" charset="0"/>
              <a:buChar char="•"/>
            </a:pPr>
            <a:r>
              <a:rPr lang="en-US" sz="1800" kern="0" dirty="0" smtClean="0">
                <a:solidFill>
                  <a:srgbClr val="00529F"/>
                </a:solidFill>
                <a:latin typeface="Calibri" panose="020F0502020204030204" pitchFamily="34" charset="0"/>
              </a:rPr>
              <a:t>New section addresses pharmaceuticals</a:t>
            </a:r>
            <a:endParaRPr lang="en-US" sz="1800" kern="0" dirty="0">
              <a:solidFill>
                <a:srgbClr val="00529F"/>
              </a:solidFill>
              <a:latin typeface="Calibri" panose="020F0502020204030204" pitchFamily="34" charset="0"/>
            </a:endParaRPr>
          </a:p>
          <a:p>
            <a:r>
              <a:rPr lang="en-US" sz="1800" kern="0" dirty="0">
                <a:solidFill>
                  <a:srgbClr val="00529F"/>
                </a:solidFill>
                <a:latin typeface="Calibri" panose="020F0502020204030204" pitchFamily="34" charset="0"/>
              </a:rPr>
              <a:t> </a:t>
            </a:r>
          </a:p>
          <a:p>
            <a:pPr marL="285750" indent="-285750">
              <a:buFont typeface="Arial" panose="020B0604020202020204" pitchFamily="34" charset="0"/>
              <a:buChar char="•"/>
            </a:pPr>
            <a:r>
              <a:rPr lang="en-US" sz="1800" kern="0" dirty="0">
                <a:solidFill>
                  <a:srgbClr val="00529F"/>
                </a:solidFill>
                <a:latin typeface="Calibri" panose="020F0502020204030204" pitchFamily="34" charset="0"/>
              </a:rPr>
              <a:t>The rule will impose new requirements for healthcare providers including pharmacies and long-term care providers</a:t>
            </a:r>
          </a:p>
          <a:p>
            <a:r>
              <a:rPr lang="en-US" sz="1800" kern="0" dirty="0">
                <a:solidFill>
                  <a:srgbClr val="00529F"/>
                </a:solidFill>
                <a:latin typeface="Calibri" panose="020F0502020204030204" pitchFamily="34" charset="0"/>
              </a:rPr>
              <a:t> </a:t>
            </a:r>
          </a:p>
          <a:p>
            <a:pPr marL="285750" indent="-285750">
              <a:buFont typeface="Arial" panose="020B0604020202020204" pitchFamily="34" charset="0"/>
              <a:buChar char="•"/>
            </a:pPr>
            <a:r>
              <a:rPr lang="en-US" sz="1800" kern="0" dirty="0">
                <a:solidFill>
                  <a:srgbClr val="00529F"/>
                </a:solidFill>
                <a:latin typeface="Calibri" panose="020F0502020204030204" pitchFamily="34" charset="0"/>
              </a:rPr>
              <a:t>The rule also applies to forward and reverse distributors of pharmaceuticals</a:t>
            </a:r>
          </a:p>
          <a:p>
            <a:r>
              <a:rPr lang="en-US" sz="1800" kern="0" dirty="0">
                <a:solidFill>
                  <a:srgbClr val="00529F"/>
                </a:solidFill>
                <a:latin typeface="Calibri" panose="020F0502020204030204" pitchFamily="34" charset="0"/>
              </a:rPr>
              <a:t> </a:t>
            </a:r>
          </a:p>
          <a:p>
            <a:pPr marL="285750" indent="-285750">
              <a:buFont typeface="Arial" panose="020B0604020202020204" pitchFamily="34" charset="0"/>
              <a:buChar char="•"/>
            </a:pPr>
            <a:r>
              <a:rPr lang="en-US" sz="1800" kern="0" dirty="0">
                <a:solidFill>
                  <a:srgbClr val="00529F"/>
                </a:solidFill>
                <a:latin typeface="Calibri" panose="020F0502020204030204" pitchFamily="34" charset="0"/>
              </a:rPr>
              <a:t>Includes an example definition of “healthcare facility“</a:t>
            </a:r>
          </a:p>
          <a:p>
            <a:r>
              <a:rPr lang="en-US" sz="1800" kern="0" dirty="0">
                <a:solidFill>
                  <a:srgbClr val="00529F"/>
                </a:solidFill>
                <a:latin typeface="Calibri" panose="020F0502020204030204" pitchFamily="34" charset="0"/>
              </a:rPr>
              <a:t> </a:t>
            </a:r>
          </a:p>
          <a:p>
            <a:pPr marL="285750" indent="-285750">
              <a:buFont typeface="Arial" panose="020B0604020202020204" pitchFamily="34" charset="0"/>
              <a:buChar char="•"/>
            </a:pPr>
            <a:r>
              <a:rPr lang="en-US" sz="1800" kern="0" dirty="0">
                <a:solidFill>
                  <a:srgbClr val="00529F"/>
                </a:solidFill>
                <a:latin typeface="Calibri" panose="020F0502020204030204" pitchFamily="34" charset="0"/>
              </a:rPr>
              <a:t>Will give qualifying healthcare sector facilities in lieu of the obligations contained in 40 CFR §262</a:t>
            </a:r>
          </a:p>
          <a:p>
            <a:endParaRPr lang="en-US" sz="1800" dirty="0">
              <a:solidFill>
                <a:srgbClr val="333399"/>
              </a:solidFill>
              <a:latin typeface="Calibri"/>
            </a:endParaRPr>
          </a:p>
          <a:p>
            <a:r>
              <a:rPr lang="en-US" sz="1800" kern="0" dirty="0">
                <a:solidFill>
                  <a:srgbClr val="00529F"/>
                </a:solidFill>
                <a:latin typeface="Calibri" panose="020F0502020204030204" pitchFamily="34" charset="0"/>
              </a:rPr>
              <a:t>Relevance to POTWS?</a:t>
            </a:r>
          </a:p>
          <a:p>
            <a:pPr eaLnBrk="1" hangingPunct="1">
              <a:spcBef>
                <a:spcPct val="20000"/>
              </a:spcBef>
              <a:defRPr/>
            </a:pPr>
            <a:endParaRPr lang="en-US" sz="1400" kern="0" dirty="0" smtClean="0">
              <a:solidFill>
                <a:srgbClr val="00529F"/>
              </a:solidFill>
              <a:latin typeface="Calibri"/>
            </a:endParaRPr>
          </a:p>
          <a:p>
            <a:pPr marL="342900" indent="-342900" eaLnBrk="1" hangingPunct="1">
              <a:spcBef>
                <a:spcPct val="20000"/>
              </a:spcBef>
              <a:buFontTx/>
              <a:buChar char="•"/>
              <a:defRPr/>
            </a:pPr>
            <a:endParaRPr lang="en-US" sz="1800" kern="0" dirty="0" smtClean="0">
              <a:solidFill>
                <a:srgbClr val="00529F"/>
              </a:solidFill>
              <a:latin typeface="Calibri"/>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35</a:t>
            </a:fld>
            <a:endParaRPr lang="en-US" dirty="0">
              <a:solidFill>
                <a:srgbClr val="000000"/>
              </a:solidFill>
            </a:endParaRPr>
          </a:p>
        </p:txBody>
      </p:sp>
    </p:spTree>
    <p:extLst>
      <p:ext uri="{BB962C8B-B14F-4D97-AF65-F5344CB8AC3E}">
        <p14:creationId xmlns:p14="http://schemas.microsoft.com/office/powerpoint/2010/main" val="254047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b="1" kern="0" dirty="0" smtClean="0">
              <a:solidFill>
                <a:srgbClr val="FFFFFF"/>
              </a:solidFill>
              <a:ea typeface="ＭＳ Ｐゴシック"/>
              <a:cs typeface="Arial" panose="020B0604020202020204" pitchFamily="34" charset="0"/>
            </a:endParaRPr>
          </a:p>
          <a:p>
            <a:pPr algn="ctr" eaLnBrk="1" hangingPunct="1">
              <a:defRPr/>
            </a:pPr>
            <a:r>
              <a:rPr lang="en-US" sz="3200" b="1" kern="0" dirty="0" smtClean="0">
                <a:solidFill>
                  <a:srgbClr val="FFFFFF"/>
                </a:solidFill>
                <a:latin typeface="Calibri" panose="020F0502020204030204" pitchFamily="34" charset="0"/>
                <a:ea typeface="ＭＳ Ｐゴシック"/>
                <a:cs typeface="Arial" panose="020B0604020202020204" pitchFamily="34" charset="0"/>
              </a:rPr>
              <a:t>RCRA Pharmaceutical Rule</a:t>
            </a:r>
          </a:p>
          <a:p>
            <a:pPr algn="ctr" eaLnBrk="1" hangingPunct="1">
              <a:defRPr/>
            </a:pPr>
            <a:r>
              <a:rPr lang="en-US" sz="3200" b="1" kern="0" dirty="0" smtClean="0">
                <a:solidFill>
                  <a:srgbClr val="FFFFFF"/>
                </a:solidFill>
                <a:latin typeface="Calibri" panose="020F0502020204030204" pitchFamily="34" charset="0"/>
                <a:ea typeface="ＭＳ Ｐゴシック"/>
                <a:cs typeface="Arial" panose="020B0604020202020204" pitchFamily="34" charset="0"/>
              </a:rPr>
              <a:t>Who is Covered by the Rule?</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0050" lvl="1" indent="-285750" eaLnBrk="1" hangingPunct="1">
              <a:spcBef>
                <a:spcPct val="20000"/>
              </a:spcBef>
              <a:buFont typeface="Wingdings" panose="05000000000000000000" pitchFamily="2" charset="2"/>
              <a:buChar char="Ø"/>
              <a:tabLst>
                <a:tab pos="1203325" algn="l"/>
              </a:tabLst>
              <a:defRPr/>
            </a:pPr>
            <a:r>
              <a:rPr lang="en-US" sz="2000" kern="0" dirty="0" smtClean="0">
                <a:solidFill>
                  <a:srgbClr val="00529F"/>
                </a:solidFill>
                <a:latin typeface="Calibri" panose="020F0502020204030204" pitchFamily="34" charset="0"/>
              </a:rPr>
              <a:t>Healthcare facilities – include (but are not limited to):</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Hospitals, including psychiatric hospitals</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Pharmacies, including</a:t>
            </a:r>
          </a:p>
          <a:p>
            <a:pPr marL="1314450" lvl="3" indent="-285750" eaLnBrk="1" hangingPunct="1">
              <a:spcBef>
                <a:spcPct val="20000"/>
              </a:spcBef>
              <a:buFont typeface="Wingdings" panose="05000000000000000000" pitchFamily="2" charset="2"/>
              <a:buChar char="ü"/>
              <a:tabLst>
                <a:tab pos="1203325" algn="l"/>
              </a:tabLst>
              <a:defRPr/>
            </a:pPr>
            <a:r>
              <a:rPr lang="en-US" sz="2000" kern="0" dirty="0" smtClean="0">
                <a:solidFill>
                  <a:srgbClr val="00529F"/>
                </a:solidFill>
                <a:latin typeface="Calibri" panose="020F0502020204030204" pitchFamily="34" charset="0"/>
              </a:rPr>
              <a:t>Long-term care pharmacies</a:t>
            </a:r>
          </a:p>
          <a:p>
            <a:pPr marL="1314450" lvl="3" indent="-285750" eaLnBrk="1" hangingPunct="1">
              <a:spcBef>
                <a:spcPct val="20000"/>
              </a:spcBef>
              <a:buFont typeface="Wingdings" panose="05000000000000000000" pitchFamily="2" charset="2"/>
              <a:buChar char="ü"/>
              <a:tabLst>
                <a:tab pos="1203325" algn="l"/>
              </a:tabLst>
              <a:defRPr/>
            </a:pPr>
            <a:r>
              <a:rPr lang="en-US" sz="2000" kern="0" dirty="0" smtClean="0">
                <a:solidFill>
                  <a:srgbClr val="00529F"/>
                </a:solidFill>
                <a:latin typeface="Calibri" panose="020F0502020204030204" pitchFamily="34" charset="0"/>
              </a:rPr>
              <a:t>Mail-order pharmacies</a:t>
            </a:r>
          </a:p>
          <a:p>
            <a:pPr marL="1314450" lvl="3" indent="-285750" eaLnBrk="1" hangingPunct="1">
              <a:spcBef>
                <a:spcPct val="20000"/>
              </a:spcBef>
              <a:buFont typeface="Wingdings" panose="05000000000000000000" pitchFamily="2" charset="2"/>
              <a:buChar char="ü"/>
              <a:tabLst>
                <a:tab pos="1203325" algn="l"/>
              </a:tabLst>
              <a:defRPr/>
            </a:pPr>
            <a:r>
              <a:rPr lang="en-US" sz="2000" kern="0" dirty="0" smtClean="0">
                <a:solidFill>
                  <a:srgbClr val="00529F"/>
                </a:solidFill>
                <a:latin typeface="Calibri" panose="020F0502020204030204" pitchFamily="34" charset="0"/>
              </a:rPr>
              <a:t>Retail stores with pharmacies</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Health clinics</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Surgical centers</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Long-term care facilities</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Physician offices, including dental, optical &amp; chiropractors</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Veterinary clinics and hospitals</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Drug compounding facilities</a:t>
            </a:r>
          </a:p>
          <a:p>
            <a:pPr marL="857250" lvl="2" indent="-285750" eaLnBrk="1" hangingPunct="1">
              <a:spcBef>
                <a:spcPct val="20000"/>
              </a:spcBef>
              <a:buFont typeface="Wingdings" panose="05000000000000000000" pitchFamily="2" charset="2"/>
              <a:buChar char="§"/>
              <a:tabLst>
                <a:tab pos="1203325" algn="l"/>
              </a:tabLst>
              <a:defRPr/>
            </a:pPr>
            <a:r>
              <a:rPr lang="en-US" sz="2000" kern="0" dirty="0" smtClean="0">
                <a:solidFill>
                  <a:srgbClr val="00529F"/>
                </a:solidFill>
                <a:latin typeface="Calibri" panose="020F0502020204030204" pitchFamily="34" charset="0"/>
              </a:rPr>
              <a:t>Coroners &amp; medical examiners</a:t>
            </a: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3106469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3600" b="1" kern="0" dirty="0" smtClean="0">
              <a:solidFill>
                <a:srgbClr val="FFFFFF"/>
              </a:solidFill>
              <a:latin typeface="Arial"/>
              <a:ea typeface="ＭＳ Ｐゴシック"/>
            </a:endParaRPr>
          </a:p>
        </p:txBody>
      </p:sp>
      <p:sp>
        <p:nvSpPr>
          <p:cNvPr id="6" name="Rectangle 16"/>
          <p:cNvSpPr txBox="1">
            <a:spLocks noChangeArrowheads="1"/>
          </p:cNvSpPr>
          <p:nvPr/>
        </p:nvSpPr>
        <p:spPr bwMode="auto">
          <a:xfrm>
            <a:off x="914400" y="1600200"/>
            <a:ext cx="6858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ctr" eaLnBrk="1" hangingPunct="1">
              <a:spcBef>
                <a:spcPct val="20000"/>
              </a:spcBef>
              <a:tabLst>
                <a:tab pos="1485900" algn="l"/>
              </a:tabLst>
              <a:defRPr/>
            </a:pPr>
            <a:endParaRPr lang="en-US" sz="1800" kern="0" dirty="0" smtClean="0">
              <a:solidFill>
                <a:srgbClr val="00529F"/>
              </a:solidFill>
            </a:endParaRPr>
          </a:p>
          <a:p>
            <a:pPr marL="0" lvl="1" algn="ctr" eaLnBrk="1" hangingPunct="1">
              <a:spcBef>
                <a:spcPct val="20000"/>
              </a:spcBef>
              <a:tabLst>
                <a:tab pos="1485900" algn="l"/>
              </a:tabLst>
              <a:defRPr/>
            </a:pPr>
            <a:endParaRPr lang="en-US" sz="1800" kern="0" dirty="0">
              <a:solidFill>
                <a:srgbClr val="00529F"/>
              </a:solidFill>
            </a:endParaRPr>
          </a:p>
          <a:p>
            <a:pPr marL="0" lvl="1" algn="ctr" eaLnBrk="1" hangingPunct="1">
              <a:spcBef>
                <a:spcPct val="20000"/>
              </a:spcBef>
              <a:tabLst>
                <a:tab pos="1485900" algn="l"/>
              </a:tabLst>
              <a:defRPr/>
            </a:pPr>
            <a:endParaRPr lang="en-US" sz="1800" kern="0" dirty="0" smtClean="0">
              <a:solidFill>
                <a:srgbClr val="00529F"/>
              </a:solidFill>
            </a:endParaRPr>
          </a:p>
          <a:p>
            <a:pPr marL="0" lvl="1" algn="ctr" eaLnBrk="1" hangingPunct="1">
              <a:spcBef>
                <a:spcPct val="20000"/>
              </a:spcBef>
              <a:tabLst>
                <a:tab pos="1485900" algn="l"/>
              </a:tabLst>
              <a:defRPr/>
            </a:pPr>
            <a:r>
              <a:rPr lang="en-US" sz="4800" kern="0" dirty="0" smtClean="0">
                <a:solidFill>
                  <a:srgbClr val="00529F"/>
                </a:solidFill>
                <a:latin typeface="Calibri" panose="020F0502020204030204" pitchFamily="34" charset="0"/>
              </a:rPr>
              <a:t>Water Quantity Issues</a:t>
            </a:r>
            <a:endParaRPr lang="en-US" sz="4800" kern="0" dirty="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76268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rPr>
              <a:t>Groundwater/Surface Water Ownership</a:t>
            </a:r>
            <a:r>
              <a:rPr kumimoji="0" lang="en-US" sz="4400" b="1" i="0" u="none" strike="noStrike" kern="0" cap="none" spc="0" normalizeH="0" noProof="0" dirty="0" smtClean="0">
                <a:ln>
                  <a:noFill/>
                </a:ln>
                <a:solidFill>
                  <a:schemeClr val="bg1"/>
                </a:solidFill>
                <a:effectLst/>
                <a:uLnTx/>
                <a:uFillTx/>
                <a:latin typeface="Calibri" panose="020F0502020204030204" pitchFamily="34" charset="0"/>
                <a:ea typeface="+mj-ea"/>
                <a:cs typeface="+mj-cs"/>
              </a:rPr>
              <a:t> Issues?</a:t>
            </a:r>
            <a:endPar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endParaRPr>
          </a:p>
        </p:txBody>
      </p:sp>
      <p:sp>
        <p:nvSpPr>
          <p:cNvPr id="6" name="Rectangle 16"/>
          <p:cNvSpPr txBox="1">
            <a:spLocks noChangeArrowheads="1"/>
          </p:cNvSpPr>
          <p:nvPr/>
        </p:nvSpPr>
        <p:spPr bwMode="auto">
          <a:xfrm>
            <a:off x="914400" y="158496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FontTx/>
              <a:buChar char="•"/>
              <a:defRPr/>
            </a:pPr>
            <a:endParaRPr kumimoji="0" lang="en-US" sz="1400" b="0" u="none" strike="noStrike" kern="0" cap="none" spc="0" normalizeH="0" baseline="0" noProof="0" dirty="0" smtClean="0">
              <a:ln>
                <a:noFill/>
              </a:ln>
              <a:solidFill>
                <a:srgbClr val="00529F"/>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529F"/>
                </a:solidFill>
                <a:effectLst/>
                <a:uLnTx/>
                <a:uFillTx/>
                <a:latin typeface="Calibri" panose="020F0502020204030204" pitchFamily="34" charset="0"/>
                <a:ea typeface="+mn-ea"/>
              </a:rPr>
              <a:t>Primacy</a:t>
            </a: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 of state and local determinations of what constitutes groundwater sustainability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a:solidFill>
                <a:srgbClr val="00529F"/>
              </a:solidFill>
              <a:latin typeface="Calibri" panose="020F0502020204030204"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Groundwater conservation measures for irrigation, municipal, and industrial uses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a:solidFill>
                <a:srgbClr val="00529F"/>
              </a:solidFill>
              <a:latin typeface="Calibri" panose="020F0502020204030204"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noProof="0" dirty="0" smtClean="0">
                <a:ln>
                  <a:noFill/>
                </a:ln>
                <a:solidFill>
                  <a:srgbClr val="00529F"/>
                </a:solidFill>
                <a:effectLst/>
                <a:uLnTx/>
                <a:uFillTx/>
                <a:latin typeface="Calibri" panose="020F0502020204030204" pitchFamily="34" charset="0"/>
                <a:ea typeface="+mn-ea"/>
              </a:rPr>
              <a:t>Significant activity in Arkansas and Mississippi</a:t>
            </a:r>
            <a:endParaRPr kumimoji="0" lang="en-US" sz="2000" b="0" i="0" u="none" strike="noStrike" kern="0" cap="none" spc="0" normalizeH="0" baseline="0" noProof="0" dirty="0" smtClean="0">
              <a:ln>
                <a:noFill/>
              </a:ln>
              <a:solidFill>
                <a:srgbClr val="00529F"/>
              </a:solidFill>
              <a:effectLst/>
              <a:uLnTx/>
              <a:uFillTx/>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38</a:t>
            </a:fld>
            <a:endParaRPr lang="en-US" dirty="0"/>
          </a:p>
        </p:txBody>
      </p:sp>
    </p:spTree>
    <p:extLst>
      <p:ext uri="{BB962C8B-B14F-4D97-AF65-F5344CB8AC3E}">
        <p14:creationId xmlns:p14="http://schemas.microsoft.com/office/powerpoint/2010/main" val="2063370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4400" b="1" kern="0" dirty="0">
                <a:solidFill>
                  <a:schemeClr val="bg1"/>
                </a:solidFill>
                <a:latin typeface="Calibri" panose="020F0502020204030204" pitchFamily="34" charset="0"/>
                <a:ea typeface="+mj-ea"/>
                <a:cs typeface="+mj-cs"/>
              </a:rPr>
              <a:t>Equitable Apportionment</a:t>
            </a:r>
            <a:endPar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1" hangingPunct="1">
              <a:spcBef>
                <a:spcPct val="20000"/>
              </a:spcBef>
              <a:defRPr/>
            </a:pPr>
            <a:r>
              <a:rPr lang="en-US" sz="2000" kern="0" dirty="0" smtClean="0">
                <a:solidFill>
                  <a:srgbClr val="00529F"/>
                </a:solidFill>
                <a:latin typeface="Calibri" panose="020F0502020204030204" pitchFamily="34" charset="0"/>
                <a:ea typeface="+mn-ea"/>
              </a:rPr>
              <a:t>Mississippi </a:t>
            </a:r>
            <a:r>
              <a:rPr lang="en-US" sz="2000" kern="0" dirty="0">
                <a:solidFill>
                  <a:srgbClr val="00529F"/>
                </a:solidFill>
                <a:latin typeface="Calibri" panose="020F0502020204030204" pitchFamily="34" charset="0"/>
                <a:ea typeface="+mn-ea"/>
              </a:rPr>
              <a:t>v. </a:t>
            </a:r>
            <a:r>
              <a:rPr lang="en-US" sz="2000" kern="0" dirty="0" smtClean="0">
                <a:solidFill>
                  <a:srgbClr val="00529F"/>
                </a:solidFill>
                <a:latin typeface="Calibri" panose="020F0502020204030204" pitchFamily="34" charset="0"/>
                <a:ea typeface="+mn-ea"/>
              </a:rPr>
              <a:t>Tennessee</a:t>
            </a:r>
          </a:p>
          <a:p>
            <a:pPr lvl="0" algn="ctr" eaLnBrk="1" hangingPunct="1">
              <a:spcBef>
                <a:spcPct val="20000"/>
              </a:spcBef>
              <a:defRPr/>
            </a:pPr>
            <a:endParaRPr lang="en-US" sz="2000" kern="0" dirty="0">
              <a:solidFill>
                <a:srgbClr val="00529F"/>
              </a:solidFill>
              <a:latin typeface="Calibri" panose="020F0502020204030204" pitchFamily="34" charset="0"/>
              <a:ea typeface="+mn-ea"/>
            </a:endParaRPr>
          </a:p>
          <a:p>
            <a:pPr lvl="0" eaLnBrk="1" hangingPunct="1">
              <a:spcBef>
                <a:spcPct val="20000"/>
              </a:spcBef>
              <a:defRPr/>
            </a:pPr>
            <a:r>
              <a:rPr lang="en-US" sz="2000" kern="0" dirty="0">
                <a:solidFill>
                  <a:srgbClr val="00529F"/>
                </a:solidFill>
                <a:latin typeface="Calibri" panose="020F0502020204030204" pitchFamily="34" charset="0"/>
                <a:ea typeface="+mn-ea"/>
              </a:rPr>
              <a:t>Is </a:t>
            </a:r>
            <a:r>
              <a:rPr lang="en-US" sz="2000" kern="0" dirty="0" smtClean="0">
                <a:solidFill>
                  <a:srgbClr val="00529F"/>
                </a:solidFill>
                <a:latin typeface="Calibri" panose="020F0502020204030204" pitchFamily="34" charset="0"/>
                <a:ea typeface="+mn-ea"/>
              </a:rPr>
              <a:t>groundwater an interstate resource subject to equitable apportionment among the states?</a:t>
            </a:r>
          </a:p>
          <a:p>
            <a:pPr marL="342900" lvl="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mn-ea"/>
              </a:rPr>
              <a:t>Facts</a:t>
            </a:r>
            <a:r>
              <a:rPr lang="en-US" sz="2000" kern="0" dirty="0">
                <a:solidFill>
                  <a:srgbClr val="00529F"/>
                </a:solidFill>
                <a:latin typeface="Calibri" panose="020F0502020204030204" pitchFamily="34" charset="0"/>
                <a:ea typeface="+mn-ea"/>
              </a:rPr>
              <a:t>: Extensive pumping of Sparta aquifer has resulted in declining </a:t>
            </a:r>
            <a:r>
              <a:rPr lang="en-US" sz="2000" kern="0" dirty="0" smtClean="0">
                <a:solidFill>
                  <a:srgbClr val="00529F"/>
                </a:solidFill>
                <a:latin typeface="Calibri" panose="020F0502020204030204" pitchFamily="34" charset="0"/>
                <a:ea typeface="+mn-ea"/>
              </a:rPr>
              <a:t>levels of </a:t>
            </a:r>
            <a:r>
              <a:rPr lang="en-US" sz="2000" kern="0" dirty="0">
                <a:solidFill>
                  <a:srgbClr val="00529F"/>
                </a:solidFill>
                <a:latin typeface="Calibri" panose="020F0502020204030204" pitchFamily="34" charset="0"/>
                <a:ea typeface="+mn-ea"/>
              </a:rPr>
              <a:t>groundwater and a disparity in water pressure across the </a:t>
            </a:r>
            <a:r>
              <a:rPr lang="en-US" sz="2000" kern="0" dirty="0" smtClean="0">
                <a:solidFill>
                  <a:srgbClr val="00529F"/>
                </a:solidFill>
                <a:latin typeface="Calibri" panose="020F0502020204030204" pitchFamily="34" charset="0"/>
                <a:ea typeface="+mn-ea"/>
              </a:rPr>
              <a:t>aquifer. </a:t>
            </a:r>
          </a:p>
          <a:p>
            <a:pPr marL="342900" lvl="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mn-ea"/>
              </a:rPr>
              <a:t>Since </a:t>
            </a:r>
            <a:r>
              <a:rPr lang="en-US" sz="2000" kern="0" dirty="0">
                <a:solidFill>
                  <a:srgbClr val="00529F"/>
                </a:solidFill>
                <a:latin typeface="Calibri" panose="020F0502020204030204" pitchFamily="34" charset="0"/>
                <a:ea typeface="+mn-ea"/>
              </a:rPr>
              <a:t>mid-2000s MS has filed several complaints challenging pumping </a:t>
            </a:r>
            <a:r>
              <a:rPr lang="en-US" sz="2000" kern="0" dirty="0" smtClean="0">
                <a:solidFill>
                  <a:srgbClr val="00529F"/>
                </a:solidFill>
                <a:latin typeface="Calibri" panose="020F0502020204030204" pitchFamily="34" charset="0"/>
                <a:ea typeface="+mn-ea"/>
              </a:rPr>
              <a:t>by Memphis </a:t>
            </a:r>
            <a:r>
              <a:rPr lang="en-US" sz="2000" kern="0" dirty="0">
                <a:solidFill>
                  <a:srgbClr val="00529F"/>
                </a:solidFill>
                <a:latin typeface="Calibri" panose="020F0502020204030204" pitchFamily="34" charset="0"/>
                <a:ea typeface="+mn-ea"/>
              </a:rPr>
              <a:t>Light, Gas, and Water pumping. </a:t>
            </a:r>
            <a:endParaRPr lang="en-US" sz="2000" kern="0" dirty="0" smtClean="0">
              <a:solidFill>
                <a:srgbClr val="00529F"/>
              </a:solidFill>
              <a:latin typeface="Calibri" panose="020F0502020204030204" pitchFamily="34" charset="0"/>
              <a:ea typeface="+mn-ea"/>
            </a:endParaRPr>
          </a:p>
          <a:p>
            <a:pPr marL="342900" lvl="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mn-ea"/>
              </a:rPr>
              <a:t>2010 </a:t>
            </a:r>
            <a:r>
              <a:rPr lang="en-US" sz="2000" kern="0" dirty="0">
                <a:solidFill>
                  <a:srgbClr val="00529F"/>
                </a:solidFill>
                <a:latin typeface="Calibri" panose="020F0502020204030204" pitchFamily="34" charset="0"/>
                <a:ea typeface="+mn-ea"/>
              </a:rPr>
              <a:t>complaint alleged </a:t>
            </a:r>
            <a:r>
              <a:rPr lang="en-US" sz="2000" kern="0" dirty="0" smtClean="0">
                <a:solidFill>
                  <a:srgbClr val="00529F"/>
                </a:solidFill>
                <a:latin typeface="Calibri" panose="020F0502020204030204" pitchFamily="34" charset="0"/>
                <a:ea typeface="+mn-ea"/>
              </a:rPr>
              <a:t>MLGW pumped groundwater stored only in the portion of the aquifer</a:t>
            </a:r>
          </a:p>
          <a:p>
            <a:pPr marL="342900" lvl="0" eaLnBrk="1" hangingPunct="1">
              <a:spcBef>
                <a:spcPct val="20000"/>
              </a:spcBef>
              <a:defRPr/>
            </a:pPr>
            <a:r>
              <a:rPr lang="en-US" sz="2000" kern="0" dirty="0" smtClean="0">
                <a:solidFill>
                  <a:srgbClr val="00529F"/>
                </a:solidFill>
                <a:latin typeface="Calibri" panose="020F0502020204030204" pitchFamily="34" charset="0"/>
                <a:ea typeface="+mn-ea"/>
              </a:rPr>
              <a:t>underlying </a:t>
            </a:r>
            <a:r>
              <a:rPr lang="en-US" sz="2000" kern="0" dirty="0">
                <a:solidFill>
                  <a:srgbClr val="00529F"/>
                </a:solidFill>
                <a:latin typeface="Calibri" panose="020F0502020204030204" pitchFamily="34" charset="0"/>
                <a:ea typeface="+mn-ea"/>
              </a:rPr>
              <a:t>M</a:t>
            </a:r>
            <a:r>
              <a:rPr lang="en-US" sz="2000" kern="0" dirty="0" smtClean="0">
                <a:solidFill>
                  <a:srgbClr val="00529F"/>
                </a:solidFill>
                <a:latin typeface="Calibri" panose="020F0502020204030204" pitchFamily="34" charset="0"/>
                <a:ea typeface="+mn-ea"/>
              </a:rPr>
              <a:t>ississippi.</a:t>
            </a:r>
            <a:endParaRPr kumimoji="0" lang="en-US" sz="2000" b="0" i="0" u="none" strike="noStrike" kern="0" cap="none" spc="0" normalizeH="0" baseline="0" noProof="0" dirty="0" smtClean="0">
              <a:ln>
                <a:noFill/>
              </a:ln>
              <a:solidFill>
                <a:srgbClr val="00529F"/>
              </a:solidFill>
              <a:effectLst/>
              <a:uLnTx/>
              <a:uFillTx/>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39</a:t>
            </a:fld>
            <a:endParaRPr lang="en-US" dirty="0"/>
          </a:p>
        </p:txBody>
      </p:sp>
    </p:spTree>
    <p:extLst>
      <p:ext uri="{BB962C8B-B14F-4D97-AF65-F5344CB8AC3E}">
        <p14:creationId xmlns:p14="http://schemas.microsoft.com/office/powerpoint/2010/main" val="145780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a:latin typeface="Calibri" panose="020F0502020204030204" pitchFamily="34" charset="0"/>
              </a:rPr>
              <a:t>92nd Arkansas</a:t>
            </a:r>
          </a:p>
          <a:p>
            <a:r>
              <a:rPr lang="en-US" sz="4400" dirty="0">
                <a:latin typeface="Calibri" panose="020F0502020204030204" pitchFamily="34" charset="0"/>
              </a:rPr>
              <a:t> General Assembly</a:t>
            </a: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ctr" eaLnBrk="1" hangingPunct="1">
              <a:spcBef>
                <a:spcPct val="20000"/>
              </a:spcBef>
              <a:tabLst>
                <a:tab pos="1485900" algn="l"/>
              </a:tabLst>
              <a:defRPr/>
            </a:pPr>
            <a:r>
              <a:rPr lang="en-US" sz="1800" kern="0" dirty="0" smtClean="0">
                <a:solidFill>
                  <a:srgbClr val="00529F"/>
                </a:solidFill>
                <a:latin typeface="Calibri" panose="020F0502020204030204" pitchFamily="34" charset="0"/>
              </a:rPr>
              <a:t>SELECTED ISSUES</a:t>
            </a:r>
            <a:endParaRPr lang="en-US" sz="1800" kern="0" dirty="0">
              <a:solidFill>
                <a:srgbClr val="00529F"/>
              </a:solidFill>
              <a:latin typeface="Calibri" panose="020F0502020204030204" pitchFamily="34" charset="0"/>
            </a:endParaRPr>
          </a:p>
          <a:p>
            <a:pPr marL="342900" lvl="1" indent="-342900" eaLnBrk="1" hangingPunct="1">
              <a:spcBef>
                <a:spcPct val="20000"/>
              </a:spcBef>
              <a:buFont typeface="+mj-lt"/>
              <a:buAutoNum type="arabicPeriod"/>
              <a:tabLst>
                <a:tab pos="1485900" algn="l"/>
              </a:tabLst>
              <a:defRPr/>
            </a:pPr>
            <a:r>
              <a:rPr lang="en-US" sz="1800" kern="0" dirty="0" smtClean="0">
                <a:solidFill>
                  <a:srgbClr val="00529F"/>
                </a:solidFill>
                <a:latin typeface="Calibri" panose="020F0502020204030204" pitchFamily="34" charset="0"/>
              </a:rPr>
              <a:t>State Government Reorganization</a:t>
            </a:r>
          </a:p>
          <a:p>
            <a:pPr marL="742950" lvl="2" indent="-285750" eaLnBrk="1" hangingPunct="1">
              <a:spcBef>
                <a:spcPct val="20000"/>
              </a:spcBef>
              <a:buFont typeface="Arial" panose="020B0604020202020204" pitchFamily="34" charset="0"/>
              <a:buChar char="•"/>
              <a:tabLst>
                <a:tab pos="1485900" algn="l"/>
              </a:tabLst>
              <a:defRPr/>
            </a:pPr>
            <a:r>
              <a:rPr lang="en-US" sz="1800" kern="0" dirty="0" smtClean="0">
                <a:solidFill>
                  <a:srgbClr val="00529F"/>
                </a:solidFill>
                <a:latin typeface="Calibri" panose="020F0502020204030204" pitchFamily="34" charset="0"/>
              </a:rPr>
              <a:t>Department of Energy and Environment</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ADEQ</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PSC</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Tank Advisory Committee</a:t>
            </a:r>
          </a:p>
          <a:p>
            <a:pPr marL="1200150" lvl="3" indent="-285750" eaLnBrk="1" hangingPunct="1">
              <a:spcBef>
                <a:spcPct val="20000"/>
              </a:spcBef>
              <a:buFont typeface="Wingdings" panose="05000000000000000000" pitchFamily="2" charset="2"/>
              <a:buChar char="Ø"/>
              <a:tabLst>
                <a:tab pos="1485900" algn="l"/>
              </a:tabLst>
              <a:defRPr/>
            </a:pPr>
            <a:r>
              <a:rPr lang="en-US" sz="1800" kern="0" dirty="0" smtClean="0">
                <a:solidFill>
                  <a:srgbClr val="00529F"/>
                </a:solidFill>
                <a:latin typeface="Calibri" panose="020F0502020204030204" pitchFamily="34" charset="0"/>
              </a:rPr>
              <a:t>State Geologist</a:t>
            </a:r>
          </a:p>
          <a:p>
            <a:pPr marL="742950" lvl="2" indent="-285750" eaLnBrk="1" hangingPunct="1">
              <a:spcBef>
                <a:spcPct val="20000"/>
              </a:spcBef>
              <a:buFont typeface="Arial" panose="020B0604020202020204" pitchFamily="34" charset="0"/>
              <a:buChar char="•"/>
              <a:tabLst>
                <a:tab pos="1485900" algn="l"/>
              </a:tabLst>
              <a:defRPr/>
            </a:pPr>
            <a:r>
              <a:rPr lang="en-US" sz="1800" kern="0" dirty="0" smtClean="0">
                <a:solidFill>
                  <a:srgbClr val="00529F"/>
                </a:solidFill>
                <a:latin typeface="Calibri" panose="020F0502020204030204" pitchFamily="34" charset="0"/>
              </a:rPr>
              <a:t>Department of Agriculture Includes ANRC</a:t>
            </a:r>
          </a:p>
          <a:p>
            <a:pPr marL="342900" lvl="2" indent="-342900" eaLnBrk="1" hangingPunct="1">
              <a:spcBef>
                <a:spcPct val="20000"/>
              </a:spcBef>
              <a:buFont typeface="+mj-lt"/>
              <a:buAutoNum type="arabicPeriod" startAt="2"/>
              <a:tabLst>
                <a:tab pos="1485900" algn="l"/>
              </a:tabLst>
              <a:defRPr/>
            </a:pPr>
            <a:r>
              <a:rPr lang="en-US" sz="1800" kern="0" dirty="0" smtClean="0">
                <a:solidFill>
                  <a:srgbClr val="00529F"/>
                </a:solidFill>
                <a:latin typeface="Calibri" panose="020F0502020204030204" pitchFamily="34" charset="0"/>
              </a:rPr>
              <a:t>Transfer of Liquid Animal Waste permitting from ADEQ to ANRC?</a:t>
            </a:r>
          </a:p>
          <a:p>
            <a:pPr marL="342900" lvl="2" indent="-342900" eaLnBrk="1" hangingPunct="1">
              <a:spcBef>
                <a:spcPct val="20000"/>
              </a:spcBef>
              <a:buFont typeface="+mj-lt"/>
              <a:buAutoNum type="arabicPeriod" startAt="2"/>
              <a:tabLst>
                <a:tab pos="1485900" algn="l"/>
              </a:tabLst>
              <a:defRPr/>
            </a:pPr>
            <a:r>
              <a:rPr lang="en-US" sz="1800" kern="0" dirty="0" smtClean="0">
                <a:solidFill>
                  <a:srgbClr val="00529F"/>
                </a:solidFill>
                <a:latin typeface="Calibri" panose="020F0502020204030204" pitchFamily="34" charset="0"/>
              </a:rPr>
              <a:t>Solid Waste Facility Licensing Revisions?  (What is a “Materials Recycling Facility?)</a:t>
            </a:r>
          </a:p>
          <a:p>
            <a:pPr marL="342900" lvl="2" indent="-342900" eaLnBrk="1" hangingPunct="1">
              <a:spcBef>
                <a:spcPct val="20000"/>
              </a:spcBef>
              <a:buFont typeface="+mj-lt"/>
              <a:buAutoNum type="arabicPeriod" startAt="2"/>
              <a:tabLst>
                <a:tab pos="1485900" algn="l"/>
              </a:tabLst>
              <a:defRPr/>
            </a:pPr>
            <a:r>
              <a:rPr lang="en-US" sz="1800" kern="0" dirty="0" smtClean="0">
                <a:solidFill>
                  <a:srgbClr val="00529F"/>
                </a:solidFill>
                <a:latin typeface="Calibri" panose="020F0502020204030204" pitchFamily="34" charset="0"/>
              </a:rPr>
              <a:t>Tires</a:t>
            </a:r>
          </a:p>
          <a:p>
            <a:pPr marL="342900" lvl="2" indent="-342900" eaLnBrk="1" hangingPunct="1">
              <a:spcBef>
                <a:spcPct val="20000"/>
              </a:spcBef>
              <a:buFont typeface="+mj-lt"/>
              <a:buAutoNum type="arabicPeriod" startAt="2"/>
              <a:tabLst>
                <a:tab pos="1485900" algn="l"/>
              </a:tabLst>
              <a:defRPr/>
            </a:pPr>
            <a:r>
              <a:rPr lang="en-US" sz="1800" kern="0" dirty="0" smtClean="0">
                <a:solidFill>
                  <a:srgbClr val="00529F"/>
                </a:solidFill>
                <a:latin typeface="Calibri" panose="020F0502020204030204" pitchFamily="34" charset="0"/>
              </a:rPr>
              <a:t>Bella Vista Fire/Dump Funding (transfer of funds?) (</a:t>
            </a:r>
            <a:r>
              <a:rPr lang="en-US" sz="1800" kern="0" dirty="0" err="1" smtClean="0">
                <a:solidFill>
                  <a:srgbClr val="00529F"/>
                </a:solidFill>
                <a:latin typeface="Calibri" panose="020F0502020204030204" pitchFamily="34" charset="0"/>
              </a:rPr>
              <a:t>POA</a:t>
            </a:r>
            <a:r>
              <a:rPr lang="en-US" sz="1800" kern="0" dirty="0" smtClean="0">
                <a:solidFill>
                  <a:srgbClr val="00529F"/>
                </a:solidFill>
                <a:latin typeface="Calibri" panose="020F0502020204030204" pitchFamily="34" charset="0"/>
              </a:rPr>
              <a:t> has now taken over)</a:t>
            </a:r>
          </a:p>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914400" lvl="1" eaLnBrk="1" hangingPunct="1">
              <a:spcBef>
                <a:spcPct val="20000"/>
              </a:spcBef>
              <a:tabLst>
                <a:tab pos="1203325" algn="l"/>
              </a:tabLst>
              <a:defRPr/>
            </a:pP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4</a:t>
            </a:fld>
            <a:endParaRPr lang="en-US" dirty="0"/>
          </a:p>
        </p:txBody>
      </p:sp>
    </p:spTree>
    <p:extLst>
      <p:ext uri="{BB962C8B-B14F-4D97-AF65-F5344CB8AC3E}">
        <p14:creationId xmlns:p14="http://schemas.microsoft.com/office/powerpoint/2010/main" val="447885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4400" b="1" kern="0" dirty="0">
                <a:solidFill>
                  <a:schemeClr val="bg1"/>
                </a:solidFill>
                <a:latin typeface="Calibri" panose="020F0502020204030204" pitchFamily="34" charset="0"/>
                <a:ea typeface="+mj-ea"/>
                <a:cs typeface="+mj-cs"/>
              </a:rPr>
              <a:t>Equitable </a:t>
            </a:r>
            <a:r>
              <a:rPr lang="en-US" sz="4400" b="1" kern="0" dirty="0" smtClean="0">
                <a:solidFill>
                  <a:schemeClr val="bg1"/>
                </a:solidFill>
                <a:latin typeface="Calibri" panose="020F0502020204030204" pitchFamily="34" charset="0"/>
                <a:ea typeface="+mj-ea"/>
                <a:cs typeface="+mj-cs"/>
              </a:rPr>
              <a:t>Apportionment (cont.)</a:t>
            </a:r>
            <a:endParaRPr lang="en-US" sz="4400" b="1" kern="0" dirty="0">
              <a:solidFill>
                <a:schemeClr val="bg1"/>
              </a:solidFill>
              <a:latin typeface="Calibri" panose="020F0502020204030204" pitchFamily="34" charset="0"/>
              <a:ea typeface="+mj-ea"/>
              <a:cs typeface="+mj-cs"/>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FontTx/>
              <a:buChar char="•"/>
              <a:defRPr/>
            </a:pPr>
            <a:endParaRPr kumimoji="0" lang="en-US" sz="1400" b="0" u="none" strike="noStrike" kern="0" cap="none" spc="0" normalizeH="0" baseline="0" noProof="0" dirty="0" smtClean="0">
              <a:ln>
                <a:noFill/>
              </a:ln>
              <a:solidFill>
                <a:srgbClr val="00529F"/>
              </a:solidFill>
              <a:effectLst/>
              <a:uLnTx/>
              <a:uFillTx/>
              <a:latin typeface="+mn-lt"/>
              <a:ea typeface="+mn-ea"/>
              <a:cs typeface="+mn-cs"/>
            </a:endParaRPr>
          </a:p>
          <a:p>
            <a:pPr lvl="0" algn="ctr" eaLnBrk="1" hangingPunct="1">
              <a:spcBef>
                <a:spcPct val="20000"/>
              </a:spcBef>
              <a:defRPr/>
            </a:pPr>
            <a:r>
              <a:rPr lang="en-US" sz="2000" kern="0" dirty="0" smtClean="0">
                <a:solidFill>
                  <a:srgbClr val="00529F"/>
                </a:solidFill>
                <a:latin typeface="Calibri" panose="020F0502020204030204" pitchFamily="34" charset="0"/>
                <a:ea typeface="+mn-ea"/>
              </a:rPr>
              <a:t>U.S. Supreme Court Appointed Judge to address:</a:t>
            </a:r>
          </a:p>
          <a:p>
            <a:pPr lvl="0" algn="ctr" eaLnBrk="1" hangingPunct="1">
              <a:spcBef>
                <a:spcPct val="20000"/>
              </a:spcBef>
              <a:defRPr/>
            </a:pPr>
            <a:endParaRPr lang="en-US" sz="2000" kern="0" dirty="0" smtClean="0">
              <a:solidFill>
                <a:srgbClr val="00529F"/>
              </a:solidFill>
              <a:latin typeface="Calibri" panose="020F0502020204030204" pitchFamily="34" charset="0"/>
              <a:ea typeface="+mn-ea"/>
            </a:endParaRPr>
          </a:p>
          <a:p>
            <a:pPr marL="342900" lvl="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mn-ea"/>
              </a:rPr>
              <a:t>Does MS have sole authority and control over groundwater stored naturally within its own borders?</a:t>
            </a:r>
          </a:p>
          <a:p>
            <a:pPr marL="342900" lvl="0" indent="-342900" eaLnBrk="1" hangingPunct="1">
              <a:spcBef>
                <a:spcPct val="20000"/>
              </a:spcBef>
              <a:buFontTx/>
              <a:buChar char="•"/>
              <a:defRPr/>
            </a:pPr>
            <a:endParaRPr lang="en-US" sz="2000" kern="0" dirty="0" smtClean="0">
              <a:solidFill>
                <a:srgbClr val="00529F"/>
              </a:solidFill>
              <a:latin typeface="Calibri" panose="020F0502020204030204" pitchFamily="34" charset="0"/>
              <a:ea typeface="+mn-ea"/>
            </a:endParaRPr>
          </a:p>
          <a:p>
            <a:pPr marL="342900" lvl="0" indent="-342900" eaLnBrk="1" hangingPunct="1">
              <a:spcBef>
                <a:spcPct val="20000"/>
              </a:spcBef>
              <a:buFontTx/>
              <a:buChar char="•"/>
              <a:defRPr/>
            </a:pPr>
            <a:r>
              <a:rPr lang="en-US" sz="2000" kern="0" dirty="0" smtClean="0">
                <a:solidFill>
                  <a:srgbClr val="00529F"/>
                </a:solidFill>
                <a:latin typeface="Calibri" panose="020F0502020204030204" pitchFamily="34" charset="0"/>
                <a:ea typeface="+mn-ea"/>
              </a:rPr>
              <a:t>Is MS entitled to “damages, injunctive, and other equitable relief” for the intentional seizure of MS groundwater by MLGW?</a:t>
            </a:r>
          </a:p>
          <a:p>
            <a:pPr marL="342900" lvl="0" indent="-342900" eaLnBrk="1" hangingPunct="1">
              <a:spcBef>
                <a:spcPct val="20000"/>
              </a:spcBef>
              <a:buFontTx/>
              <a:buChar char="•"/>
              <a:defRPr/>
            </a:pPr>
            <a:endParaRPr kumimoji="0" lang="en-US" sz="2000" b="0" i="0" u="none" strike="noStrike" kern="0" cap="none" spc="0" normalizeH="0" baseline="0" noProof="0" dirty="0">
              <a:ln>
                <a:noFill/>
              </a:ln>
              <a:solidFill>
                <a:srgbClr val="00529F"/>
              </a:solidFill>
              <a:effectLst/>
              <a:uLnTx/>
              <a:uFillTx/>
              <a:latin typeface="Calibri" panose="020F0502020204030204" pitchFamily="34" charset="0"/>
              <a:ea typeface="+mn-ea"/>
            </a:endParaRPr>
          </a:p>
          <a:p>
            <a:pPr lvl="0" eaLnBrk="1" hangingPunct="1">
              <a:spcBef>
                <a:spcPct val="20000"/>
              </a:spcBef>
              <a:defRPr/>
            </a:pPr>
            <a:r>
              <a:rPr lang="en-US" sz="2000" kern="0" dirty="0" smtClean="0">
                <a:solidFill>
                  <a:srgbClr val="00529F"/>
                </a:solidFill>
                <a:latin typeface="Calibri" panose="020F0502020204030204" pitchFamily="34" charset="0"/>
                <a:ea typeface="+mn-ea"/>
              </a:rPr>
              <a:t>2019 evidentiary hearing "on the limited issue of whether the aquifer and the water constitutes an interstate resource''</a:t>
            </a:r>
          </a:p>
          <a:p>
            <a:pPr marL="342900" lvl="0" indent="-342900" eaLnBrk="1" hangingPunct="1">
              <a:spcBef>
                <a:spcPct val="20000"/>
              </a:spcBef>
              <a:buFontTx/>
              <a:buChar char="•"/>
              <a:defRPr/>
            </a:pP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40</a:t>
            </a:fld>
            <a:endParaRPr lang="en-US" dirty="0"/>
          </a:p>
        </p:txBody>
      </p:sp>
    </p:spTree>
    <p:extLst>
      <p:ext uri="{BB962C8B-B14F-4D97-AF65-F5344CB8AC3E}">
        <p14:creationId xmlns:p14="http://schemas.microsoft.com/office/powerpoint/2010/main" val="861941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endParaRPr lang="en-US" sz="4400" b="1" kern="0" dirty="0">
              <a:solidFill>
                <a:schemeClr val="bg1"/>
              </a:solidFill>
              <a:latin typeface="Calibri" panose="020F0502020204030204" pitchFamily="34" charset="0"/>
              <a:ea typeface="+mj-ea"/>
              <a:cs typeface="+mj-cs"/>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1" hangingPunct="1">
              <a:spcBef>
                <a:spcPct val="20000"/>
              </a:spcBef>
              <a:buFontTx/>
              <a:buChar char="•"/>
              <a:defRPr/>
            </a:pPr>
            <a:endParaRPr kumimoji="0" lang="en-US" sz="1400" b="0" u="none" strike="noStrike" kern="0" cap="none" spc="0" normalizeH="0" baseline="0" noProof="0" dirty="0" smtClean="0">
              <a:ln>
                <a:noFill/>
              </a:ln>
              <a:solidFill>
                <a:srgbClr val="00529F"/>
              </a:solidFill>
              <a:effectLst/>
              <a:uLnTx/>
              <a:uFillTx/>
              <a:latin typeface="+mn-lt"/>
              <a:ea typeface="+mn-ea"/>
              <a:cs typeface="+mn-cs"/>
            </a:endParaRPr>
          </a:p>
          <a:p>
            <a:pPr lvl="0" algn="ctr" eaLnBrk="1" hangingPunct="1">
              <a:spcBef>
                <a:spcPct val="20000"/>
              </a:spcBef>
              <a:defRPr/>
            </a:pPr>
            <a:endParaRPr lang="en-US" sz="4800" kern="0" dirty="0" smtClean="0">
              <a:solidFill>
                <a:srgbClr val="00529F"/>
              </a:solidFill>
              <a:latin typeface="Calibri" panose="020F0502020204030204" pitchFamily="34" charset="0"/>
              <a:ea typeface="+mn-ea"/>
            </a:endParaRPr>
          </a:p>
          <a:p>
            <a:pPr lvl="0" algn="ctr" eaLnBrk="1" hangingPunct="1">
              <a:spcBef>
                <a:spcPct val="20000"/>
              </a:spcBef>
              <a:defRPr/>
            </a:pPr>
            <a:r>
              <a:rPr lang="en-US" sz="4800" kern="0" dirty="0" smtClean="0">
                <a:solidFill>
                  <a:srgbClr val="00529F"/>
                </a:solidFill>
                <a:latin typeface="Calibri" panose="020F0502020204030204" pitchFamily="34" charset="0"/>
                <a:ea typeface="+mn-ea"/>
              </a:rPr>
              <a:t>Air/Tanks/Weed</a:t>
            </a:r>
            <a:endParaRPr kumimoji="0" lang="en-US" sz="4800" b="0" i="0" u="none" strike="noStrike" kern="0" cap="none" spc="0" normalizeH="0" baseline="0" noProof="0" dirty="0" smtClean="0">
              <a:ln>
                <a:noFill/>
              </a:ln>
              <a:solidFill>
                <a:srgbClr val="00529F"/>
              </a:solidFill>
              <a:effectLst/>
              <a:uLnTx/>
              <a:uFillTx/>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41</a:t>
            </a:fld>
            <a:endParaRPr lang="en-US" dirty="0"/>
          </a:p>
        </p:txBody>
      </p:sp>
    </p:spTree>
    <p:extLst>
      <p:ext uri="{BB962C8B-B14F-4D97-AF65-F5344CB8AC3E}">
        <p14:creationId xmlns:p14="http://schemas.microsoft.com/office/powerpoint/2010/main" val="2804765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a:rPr>
              <a:t>Arkansas Medical Marijuana Rules</a:t>
            </a:r>
            <a:endParaRPr lang="en-US" sz="4400" dirty="0">
              <a:solidFill>
                <a:srgbClr val="FFFFFF"/>
              </a:solidFill>
              <a:latin typeface="Calibri"/>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000" kern="0" dirty="0" smtClean="0">
              <a:solidFill>
                <a:srgbClr val="00529F"/>
              </a:solidFill>
              <a:latin typeface="Calibri" panose="020F0502020204030204" pitchFamily="34" charset="0"/>
            </a:endParaRPr>
          </a:p>
          <a:p>
            <a:endParaRPr lang="en-US" sz="2000" kern="0" dirty="0">
              <a:solidFill>
                <a:srgbClr val="00529F"/>
              </a:solidFill>
              <a:latin typeface="Calibri" panose="020F0502020204030204" pitchFamily="34" charset="0"/>
            </a:endParaRPr>
          </a:p>
          <a:p>
            <a:r>
              <a:rPr lang="en-US" sz="2000" kern="0" dirty="0" smtClean="0">
                <a:solidFill>
                  <a:srgbClr val="00529F"/>
                </a:solidFill>
                <a:latin typeface="Calibri" panose="020F0502020204030204" pitchFamily="34" charset="0"/>
              </a:rPr>
              <a:t>Three </a:t>
            </a:r>
            <a:r>
              <a:rPr lang="en-US" sz="2000" kern="0" dirty="0">
                <a:solidFill>
                  <a:srgbClr val="00529F"/>
                </a:solidFill>
                <a:latin typeface="Calibri" panose="020F0502020204030204" pitchFamily="34" charset="0"/>
              </a:rPr>
              <a:t>issues relevant to the municipal utilities associated with Arkansas’s enactment of the Medical Marijuana Amendment:</a:t>
            </a:r>
          </a:p>
          <a:p>
            <a:r>
              <a:rPr lang="en-US" sz="2000" kern="0" dirty="0">
                <a:solidFill>
                  <a:srgbClr val="00529F"/>
                </a:solidFill>
                <a:latin typeface="Calibri" panose="020F0502020204030204" pitchFamily="34" charset="0"/>
              </a:rPr>
              <a:t> </a:t>
            </a:r>
          </a:p>
          <a:p>
            <a:pPr marL="342900" indent="-342900">
              <a:buFont typeface="Arial" panose="020B0604020202020204" pitchFamily="34" charset="0"/>
              <a:buChar char="•"/>
            </a:pPr>
            <a:r>
              <a:rPr lang="en-US" sz="2000" kern="0" dirty="0">
                <a:solidFill>
                  <a:srgbClr val="00529F"/>
                </a:solidFill>
                <a:latin typeface="Calibri" panose="020F0502020204030204" pitchFamily="34" charset="0"/>
              </a:rPr>
              <a:t>Employee issues associated with the legal use of medical marijuana</a:t>
            </a:r>
          </a:p>
          <a:p>
            <a:pPr marL="342900" indent="-342900">
              <a:buFont typeface="Arial" panose="020B0604020202020204" pitchFamily="34" charset="0"/>
              <a:buChar char="•"/>
            </a:pPr>
            <a:r>
              <a:rPr lang="en-US" sz="2000" kern="0" dirty="0">
                <a:solidFill>
                  <a:srgbClr val="00529F"/>
                </a:solidFill>
                <a:latin typeface="Calibri" panose="020F0502020204030204" pitchFamily="34" charset="0"/>
              </a:rPr>
              <a:t>Medical marijuana cultivation and dispensary use of water and wastewater services</a:t>
            </a:r>
          </a:p>
          <a:p>
            <a:pPr marL="342900" indent="-342900">
              <a:buFont typeface="Arial" panose="020B0604020202020204" pitchFamily="34" charset="0"/>
              <a:buChar char="•"/>
            </a:pPr>
            <a:r>
              <a:rPr lang="en-US" sz="2000" kern="0" dirty="0">
                <a:solidFill>
                  <a:srgbClr val="00529F"/>
                </a:solidFill>
                <a:latin typeface="Calibri" panose="020F0502020204030204" pitchFamily="34" charset="0"/>
              </a:rPr>
              <a:t>Significant energy consumption</a:t>
            </a:r>
          </a:p>
          <a:p>
            <a:endParaRPr lang="en-US" sz="2000" kern="0" dirty="0">
              <a:solidFill>
                <a:srgbClr val="00529F"/>
              </a:solidFill>
              <a:latin typeface="Calibri" panose="020F0502020204030204" pitchFamily="34" charset="0"/>
            </a:endParaRPr>
          </a:p>
          <a:p>
            <a:r>
              <a:rPr lang="en-US" sz="1800" dirty="0">
                <a:solidFill>
                  <a:srgbClr val="000000"/>
                </a:solidFill>
              </a:rPr>
              <a:t> </a:t>
            </a: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1191325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7620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rPr>
              <a:t>Arkansas Medical </a:t>
            </a:r>
            <a:r>
              <a:rPr lang="en-US" sz="4400" b="1" kern="0" dirty="0">
                <a:solidFill>
                  <a:srgbClr val="FFFFFF"/>
                </a:solidFill>
                <a:latin typeface="Calibri" panose="020F0502020204030204" pitchFamily="34" charset="0"/>
                <a:ea typeface="ＭＳ Ｐゴシック"/>
              </a:rPr>
              <a:t>Marijuana Amendment</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buFont typeface="Wingdings" panose="05000000000000000000" pitchFamily="2" charset="2"/>
              <a:buChar char="Ø"/>
            </a:pPr>
            <a:r>
              <a:rPr lang="en-US" sz="2000" kern="0" dirty="0">
                <a:solidFill>
                  <a:srgbClr val="00529F"/>
                </a:solidFill>
                <a:latin typeface="Calibri" panose="020F0502020204030204" pitchFamily="34" charset="0"/>
              </a:rPr>
              <a:t>The Arkansas Medical Marijuana Amendment decriminalizes from a state (Arkansas) standpoint certain use of marijuana</a:t>
            </a:r>
            <a:r>
              <a:rPr lang="en-US" sz="2000" kern="0" dirty="0" smtClean="0">
                <a:solidFill>
                  <a:srgbClr val="00529F"/>
                </a:solidFill>
                <a:latin typeface="Calibri" panose="020F0502020204030204" pitchFamily="34" charset="0"/>
              </a:rPr>
              <a:t>.</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Establishment of regulation of cultivators and dispensaries</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Does not require “Employer to accommodate the ingestion of marijuana in a workplace or an employee working under the influence of marijuana.”</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Outlines process pursuant to which an individual can become a “Qualifying Patient” who can use medical marijuana</a:t>
            </a:r>
          </a:p>
          <a:p>
            <a:pPr marL="342900" indent="-342900">
              <a:buFont typeface="Wingdings" panose="05000000000000000000" pitchFamily="2" charset="2"/>
              <a:buChar char="Ø"/>
            </a:pPr>
            <a:r>
              <a:rPr lang="en-US" sz="2000" kern="0" dirty="0">
                <a:solidFill>
                  <a:srgbClr val="00529F"/>
                </a:solidFill>
                <a:latin typeface="Calibri" panose="020F0502020204030204" pitchFamily="34" charset="0"/>
              </a:rPr>
              <a:t>Doctor certifies he/she has a “Qualifying Medical Condition” </a:t>
            </a:r>
          </a:p>
          <a:p>
            <a:pPr marL="342900" lvl="0" indent="-342900">
              <a:buFont typeface="Wingdings" panose="05000000000000000000" pitchFamily="2" charset="2"/>
              <a:buChar char="Ø"/>
            </a:pPr>
            <a:r>
              <a:rPr lang="en-US" sz="2000" kern="0" dirty="0">
                <a:solidFill>
                  <a:srgbClr val="00529F"/>
                </a:solidFill>
                <a:latin typeface="Calibri" panose="020F0502020204030204" pitchFamily="34" charset="0"/>
              </a:rPr>
              <a:t>Marijuana is still illegal at the federal level as a DEA Schedule I controlled substance. </a:t>
            </a:r>
          </a:p>
          <a:p>
            <a:pPr marL="109728" algn="just" eaLnBrk="1" fontAlgn="auto" hangingPunct="1">
              <a:spcBef>
                <a:spcPts val="400"/>
              </a:spcBef>
              <a:spcAft>
                <a:spcPts val="0"/>
              </a:spcAft>
              <a:buClr>
                <a:srgbClr val="2DA2BF"/>
              </a:buClr>
              <a:buSzPct val="68000"/>
            </a:pPr>
            <a:endParaRPr lang="en-US" sz="2000" kern="0" dirty="0">
              <a:solidFill>
                <a:srgbClr val="00529F"/>
              </a:solidFill>
              <a:latin typeface="Calibri" panose="020F0502020204030204" pitchFamily="34" charset="0"/>
              <a:ea typeface="ＭＳ Ｐゴシック"/>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marL="342900" indent="-342900">
              <a:buClr>
                <a:srgbClr val="2DA2BF"/>
              </a:buClr>
              <a:buSzPct val="68000"/>
              <a:buFont typeface="Wingdings" panose="05000000000000000000" pitchFamily="2" charset="2"/>
              <a:buChar char="Ø"/>
            </a:pPr>
            <a:endParaRPr lang="en-US" sz="2000" kern="0" dirty="0">
              <a:solidFill>
                <a:srgbClr val="00529F"/>
              </a:solidFill>
              <a:latin typeface="Calibri" panose="020F0502020204030204" pitchFamily="34" charset="0"/>
            </a:endParaRPr>
          </a:p>
          <a:p>
            <a:pPr>
              <a:tabLst>
                <a:tab pos="457200" algn="l"/>
              </a:tabLst>
              <a:defRPr/>
            </a:pPr>
            <a:r>
              <a:rPr lang="en-US" sz="2000" kern="0" dirty="0">
                <a:solidFill>
                  <a:srgbClr val="00529F"/>
                </a:solidFill>
                <a:latin typeface="Calibri" panose="020F0502020204030204" pitchFamily="34" charset="0"/>
              </a:rPr>
              <a:t>		</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1761656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dirty="0">
                <a:solidFill>
                  <a:srgbClr val="FFFFFF"/>
                </a:solidFill>
                <a:latin typeface="Calibri" panose="020F0502020204030204" pitchFamily="34" charset="0"/>
              </a:rPr>
              <a:t>Arkansas Amendment</a:t>
            </a:r>
            <a:br>
              <a:rPr lang="en-US" sz="4400" dirty="0">
                <a:solidFill>
                  <a:srgbClr val="FFFFFF"/>
                </a:solidFill>
                <a:latin typeface="Calibri" panose="020F0502020204030204" pitchFamily="34" charset="0"/>
              </a:rPr>
            </a:br>
            <a:r>
              <a:rPr lang="en-US" sz="4400" dirty="0">
                <a:solidFill>
                  <a:srgbClr val="FFFFFF"/>
                </a:solidFill>
                <a:latin typeface="Calibri" panose="020F0502020204030204" pitchFamily="34" charset="0"/>
              </a:rPr>
              <a:t>Non-Discrimination Provision </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a:buFont typeface="Arial" panose="020B0604020202020204" pitchFamily="34" charset="0"/>
              <a:buChar char="•"/>
            </a:pPr>
            <a:r>
              <a:rPr lang="en-US" sz="2000" kern="0" dirty="0">
                <a:solidFill>
                  <a:srgbClr val="00529F"/>
                </a:solidFill>
                <a:latin typeface="Calibri" panose="020F0502020204030204" pitchFamily="34" charset="0"/>
                <a:ea typeface="ＭＳ Ｐゴシック"/>
              </a:rPr>
              <a:t>Non-compliance with the Arkansas Medical Marijuana Amendment of 2016 (AMMA) can pose significant risks for an employer.  It includes a non-discrimination provision directed at employers.  The provision provides that:</a:t>
            </a:r>
          </a:p>
          <a:p>
            <a:pPr marL="1257300" lvl="2" indent="-342900" algn="just">
              <a:buFont typeface="Wingdings" panose="05000000000000000000" pitchFamily="2" charset="2"/>
              <a:buChar char="Ø"/>
            </a:pPr>
            <a:r>
              <a:rPr lang="en-US" sz="2000" kern="0" dirty="0">
                <a:solidFill>
                  <a:srgbClr val="00529F"/>
                </a:solidFill>
                <a:latin typeface="Calibri" panose="020F0502020204030204" pitchFamily="34" charset="0"/>
                <a:ea typeface="ＭＳ Ｐゴシック"/>
              </a:rPr>
              <a:t>“An employer shall not discriminate against an applicant or employee in hiring, termination, or any term or condition of employment, or otherwise penalize an applicant or employee, based upon the applicant’s or employee’s past or present status as a qualifying patient or designated caregiver.”</a:t>
            </a:r>
          </a:p>
          <a:p>
            <a:pPr marL="800100" indent="-571500" eaLnBrk="1" hangingPunct="1">
              <a:spcBef>
                <a:spcPct val="20000"/>
              </a:spcBef>
              <a:tabLst>
                <a:tab pos="457200" algn="l"/>
              </a:tabLst>
              <a:defRPr/>
            </a:pPr>
            <a:r>
              <a:rPr lang="en-US" sz="2000" kern="0" dirty="0" smtClean="0">
                <a:solidFill>
                  <a:srgbClr val="00529F"/>
                </a:solidFill>
                <a:latin typeface="Arial"/>
                <a:ea typeface="ＭＳ Ｐゴシック"/>
              </a:rPr>
              <a:t>	</a:t>
            </a:r>
            <a:r>
              <a:rPr lang="en-US" sz="2000" kern="0" dirty="0">
                <a:solidFill>
                  <a:srgbClr val="00529F"/>
                </a:solidFill>
                <a:latin typeface="Arial"/>
                <a:ea typeface="ＭＳ Ｐゴシック"/>
              </a:rPr>
              <a:t>		</a:t>
            </a:r>
            <a:endParaRPr lang="en-US" sz="20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3343240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57200" y="1600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dirty="0">
                <a:solidFill>
                  <a:srgbClr val="FFFFFF"/>
                </a:solidFill>
                <a:latin typeface="Calibri" panose="020F0502020204030204" pitchFamily="34" charset="0"/>
              </a:rPr>
              <a:t>Employer </a:t>
            </a:r>
            <a:r>
              <a:rPr lang="en-US" sz="4400" dirty="0" smtClean="0">
                <a:solidFill>
                  <a:srgbClr val="FFFFFF"/>
                </a:solidFill>
                <a:latin typeface="Calibri" panose="020F0502020204030204" pitchFamily="34" charset="0"/>
              </a:rPr>
              <a:t>Issues/Suggestions</a:t>
            </a:r>
            <a:endParaRPr lang="en-US" sz="4400" b="1" kern="0" dirty="0" smtClean="0">
              <a:solidFill>
                <a:srgbClr val="FFFFFF"/>
              </a:solidFill>
              <a:latin typeface="Calibri" panose="020F0502020204030204" pitchFamily="34" charset="0"/>
              <a:ea typeface="ＭＳ Ｐゴシック"/>
            </a:endParaRP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algn="ctr" eaLnBrk="1" hangingPunct="1">
              <a:spcBef>
                <a:spcPct val="20000"/>
              </a:spcBef>
              <a:defRPr/>
            </a:pPr>
            <a:r>
              <a:rPr lang="en-US" sz="1600" kern="0" dirty="0">
                <a:solidFill>
                  <a:srgbClr val="00529F"/>
                </a:solidFill>
                <a:latin typeface="Calibri" panose="020F0502020204030204" pitchFamily="34" charset="0"/>
                <a:ea typeface="ＭＳ Ｐゴシック"/>
              </a:rPr>
              <a:t>Create Written Job Descriptions which Designate Safety Sensitive Positions within your Organization?</a:t>
            </a:r>
          </a:p>
          <a:p>
            <a:pPr marL="800100"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The AMMA permits employers to “exclude a qualifying patient from being employed in or performing a safety sensitive position based on the employer’s good faith belief that the qualifying patient was engaged in the current use of marijuana.”</a:t>
            </a:r>
          </a:p>
          <a:p>
            <a:pPr marL="800100" algn="just"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Safety sensitive position is defined as “any position designated in writing by the employer as a safety sensitive position in which a person performing the position while under the influence of marijuana may constitute a threat to health or safety.</a:t>
            </a:r>
          </a:p>
          <a:p>
            <a:pPr marL="800100" algn="just" eaLnBrk="1" hangingPunct="1">
              <a:spcBef>
                <a:spcPct val="20000"/>
              </a:spcBef>
              <a:defRPr/>
            </a:pPr>
            <a:endParaRPr lang="en-US" sz="1600" kern="0" dirty="0">
              <a:solidFill>
                <a:srgbClr val="00529F"/>
              </a:solidFill>
              <a:latin typeface="Calibri" panose="020F0502020204030204" pitchFamily="34" charset="0"/>
              <a:ea typeface="ＭＳ Ｐゴシック"/>
            </a:endParaRPr>
          </a:p>
          <a:p>
            <a:pPr marL="800100" algn="just" eaLnBrk="1" hangingPunct="1">
              <a:spcBef>
                <a:spcPct val="20000"/>
              </a:spcBef>
              <a:defRPr/>
            </a:pPr>
            <a:r>
              <a:rPr lang="en-US" sz="1600" kern="0" dirty="0">
                <a:solidFill>
                  <a:srgbClr val="00529F"/>
                </a:solidFill>
                <a:latin typeface="Calibri" panose="020F0502020204030204" pitchFamily="34" charset="0"/>
                <a:ea typeface="ＭＳ Ｐゴシック"/>
              </a:rPr>
              <a:t>Creating written job descriptions which designate certain jobs as “safety sensitive positions” permits employers to exclude job applicants and employees with medical marijuana registry ID cards from those positions.</a:t>
            </a:r>
          </a:p>
          <a:p>
            <a:pPr marL="800100" indent="-571500" eaLnBrk="1" hangingPunct="1">
              <a:spcBef>
                <a:spcPct val="20000"/>
              </a:spcBef>
              <a:tabLst>
                <a:tab pos="457200" algn="l"/>
              </a:tabLst>
              <a:defRPr/>
            </a:pPr>
            <a:r>
              <a:rPr lang="en-US" sz="1800" kern="0" dirty="0" smtClean="0">
                <a:solidFill>
                  <a:srgbClr val="00529F"/>
                </a:solidFill>
                <a:latin typeface="Arial"/>
                <a:ea typeface="ＭＳ Ｐゴシック"/>
              </a:rPr>
              <a:t>	</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45</a:t>
            </a:fld>
            <a:endParaRPr lang="en-US" dirty="0">
              <a:solidFill>
                <a:srgbClr val="000000"/>
              </a:solidFill>
            </a:endParaRPr>
          </a:p>
        </p:txBody>
      </p:sp>
    </p:spTree>
    <p:extLst>
      <p:ext uri="{BB962C8B-B14F-4D97-AF65-F5344CB8AC3E}">
        <p14:creationId xmlns:p14="http://schemas.microsoft.com/office/powerpoint/2010/main" val="20955099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434340" y="19812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3600" b="1" kern="0" dirty="0" smtClean="0">
              <a:solidFill>
                <a:srgbClr val="FFFFFF"/>
              </a:solidFill>
              <a:latin typeface="HelveticaNeueLT Com 25 UltLt" pitchFamily="34" charset="0"/>
              <a:ea typeface="ＭＳ Ｐゴシック"/>
            </a:endParaRPr>
          </a:p>
        </p:txBody>
      </p:sp>
      <p:sp>
        <p:nvSpPr>
          <p:cNvPr id="6" name="Rectangle 16"/>
          <p:cNvSpPr txBox="1">
            <a:spLocks noChangeArrowheads="1"/>
          </p:cNvSpPr>
          <p:nvPr/>
        </p:nvSpPr>
        <p:spPr bwMode="auto">
          <a:xfrm>
            <a:off x="1066800" y="17526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indent="-571500" eaLnBrk="1" hangingPunct="1">
              <a:spcBef>
                <a:spcPct val="20000"/>
              </a:spcBef>
              <a:tabLst>
                <a:tab pos="457200" algn="l"/>
              </a:tabLst>
              <a:defRPr/>
            </a:pPr>
            <a:r>
              <a:rPr lang="en-US" sz="2000" kern="0" dirty="0" smtClean="0">
                <a:solidFill>
                  <a:srgbClr val="00529F"/>
                </a:solidFill>
                <a:latin typeface="Calibri" panose="020F0502020204030204" pitchFamily="34" charset="0"/>
                <a:ea typeface="ＭＳ Ｐゴシック"/>
              </a:rPr>
              <a:t>NOTE: </a:t>
            </a:r>
          </a:p>
          <a:p>
            <a:pPr marL="800100" indent="-571500" eaLnBrk="1" hangingPunct="1">
              <a:spcBef>
                <a:spcPct val="20000"/>
              </a:spcBef>
              <a:tabLst>
                <a:tab pos="457200" algn="l"/>
              </a:tabLst>
              <a:defRPr/>
            </a:pPr>
            <a:r>
              <a:rPr lang="en-US" sz="2000" kern="0" dirty="0" smtClean="0">
                <a:solidFill>
                  <a:srgbClr val="00529F"/>
                </a:solidFill>
                <a:latin typeface="Calibri" panose="020F0502020204030204" pitchFamily="34" charset="0"/>
                <a:ea typeface="ＭＳ Ｐゴシック"/>
              </a:rPr>
              <a:t> </a:t>
            </a: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Still Illegal at Federal level as Schedule I Controlled Substance</a:t>
            </a:r>
          </a:p>
          <a:p>
            <a:pPr marL="685800" lvl="1" eaLnBrk="1" hangingPunct="1">
              <a:spcBef>
                <a:spcPct val="20000"/>
              </a:spcBef>
              <a:tabLst>
                <a:tab pos="457200" algn="l"/>
              </a:tabLst>
              <a:defRPr/>
            </a:pPr>
            <a:endParaRPr lang="en-US" sz="2000" kern="0" dirty="0" smtClean="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U.S. Department of Transportation Guidance Trumps State Law and Prohibits Use of Medical Marijuana by Haz Mat Carriers</a:t>
            </a:r>
          </a:p>
          <a:p>
            <a:pPr marL="685800" lvl="1" eaLnBrk="1" hangingPunct="1">
              <a:spcBef>
                <a:spcPct val="20000"/>
              </a:spcBef>
              <a:tabLst>
                <a:tab pos="457200" algn="l"/>
              </a:tabLst>
              <a:defRPr/>
            </a:pPr>
            <a:endParaRPr lang="en-US" sz="2000" kern="0" dirty="0" smtClean="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Companies Subject to Federal Drug Workplace Act Must Prohibit Use</a:t>
            </a:r>
          </a:p>
          <a:p>
            <a:pPr marL="971550" lvl="1" indent="-285750" eaLnBrk="1" hangingPunct="1">
              <a:spcBef>
                <a:spcPct val="20000"/>
              </a:spcBef>
              <a:buFont typeface="Arial" panose="020B0604020202020204" pitchFamily="34" charset="0"/>
              <a:buChar char="•"/>
              <a:tabLst>
                <a:tab pos="457200" algn="l"/>
              </a:tabLst>
              <a:defRPr/>
            </a:pPr>
            <a:endParaRPr lang="en-US" sz="2000" kern="0" dirty="0">
              <a:solidFill>
                <a:srgbClr val="00529F"/>
              </a:solidFill>
              <a:latin typeface="Calibri" panose="020F0502020204030204" pitchFamily="34" charset="0"/>
              <a:ea typeface="ＭＳ Ｐゴシック"/>
            </a:endParaRPr>
          </a:p>
          <a:p>
            <a:pPr marL="971550" lvl="1" indent="-285750" eaLnBrk="1" hangingPunct="1">
              <a:spcBef>
                <a:spcPct val="20000"/>
              </a:spcBef>
              <a:buFont typeface="Arial" panose="020B0604020202020204" pitchFamily="34" charset="0"/>
              <a:buChar char="•"/>
              <a:tabLst>
                <a:tab pos="457200" algn="l"/>
              </a:tabLst>
              <a:defRPr/>
            </a:pPr>
            <a:r>
              <a:rPr lang="en-US" sz="2000" kern="0" dirty="0" smtClean="0">
                <a:solidFill>
                  <a:srgbClr val="00529F"/>
                </a:solidFill>
                <a:latin typeface="Calibri" panose="020F0502020204030204" pitchFamily="34" charset="0"/>
                <a:ea typeface="ＭＳ Ｐゴシック"/>
              </a:rPr>
              <a:t>OSHA General Duty Clause? (</a:t>
            </a:r>
            <a:r>
              <a:rPr lang="en-US" sz="1800" kern="0" dirty="0" smtClean="0">
                <a:solidFill>
                  <a:srgbClr val="00529F"/>
                </a:solidFill>
                <a:latin typeface="Arial"/>
                <a:ea typeface="ＭＳ Ｐゴシック"/>
              </a:rPr>
              <a:t>maintain safe work place)	</a:t>
            </a:r>
            <a:r>
              <a:rPr lang="en-US" sz="1800" kern="0" dirty="0">
                <a:solidFill>
                  <a:srgbClr val="00529F"/>
                </a:solidFill>
                <a:latin typeface="Arial"/>
                <a:ea typeface="ＭＳ Ｐゴシック"/>
              </a:rPr>
              <a:t>		</a:t>
            </a: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23977218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a:rPr>
              <a:t>Arkansas Medical Marijuana Rules/Waste Issues </a:t>
            </a:r>
            <a:endParaRPr lang="en-US" sz="4400" dirty="0">
              <a:solidFill>
                <a:srgbClr val="FFFFFF"/>
              </a:solidFill>
              <a:latin typeface="Calibri"/>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800" dirty="0" smtClean="0">
                <a:solidFill>
                  <a:srgbClr val="333399"/>
                </a:solidFill>
                <a:latin typeface="Calibri"/>
              </a:rPr>
              <a:t>ABC </a:t>
            </a:r>
            <a:r>
              <a:rPr lang="en-US" sz="1800" dirty="0">
                <a:solidFill>
                  <a:srgbClr val="333399"/>
                </a:solidFill>
                <a:latin typeface="Calibri"/>
              </a:rPr>
              <a:t>regulations require that medical marijuana being disposed of (i.e., waste) be rendered “unusable.”  Medical marijuana wastes and other wastes generated by the cultivation and dispensary processes were identified:</a:t>
            </a:r>
          </a:p>
          <a:p>
            <a:r>
              <a:rPr lang="en-US" sz="1800" dirty="0">
                <a:solidFill>
                  <a:srgbClr val="333399"/>
                </a:solidFill>
                <a:latin typeface="Calibri"/>
              </a:rPr>
              <a:t> </a:t>
            </a:r>
          </a:p>
          <a:p>
            <a:pPr marL="285750" indent="-285750">
              <a:buFont typeface="Arial" panose="020B0604020202020204" pitchFamily="34" charset="0"/>
              <a:buChar char="•"/>
            </a:pPr>
            <a:r>
              <a:rPr lang="en-US" sz="1800" dirty="0">
                <a:solidFill>
                  <a:srgbClr val="333399"/>
                </a:solidFill>
                <a:latin typeface="Calibri"/>
              </a:rPr>
              <a:t>Plants (including stalks, roots/soil) and unusable marijuana liquid concentrate or extract</a:t>
            </a:r>
          </a:p>
          <a:p>
            <a:pPr marL="285750" indent="-285750">
              <a:buFont typeface="Arial" panose="020B0604020202020204" pitchFamily="34" charset="0"/>
              <a:buChar char="•"/>
            </a:pPr>
            <a:r>
              <a:rPr lang="en-US" sz="1800" dirty="0">
                <a:solidFill>
                  <a:srgbClr val="333399"/>
                </a:solidFill>
                <a:latin typeface="Calibri"/>
              </a:rPr>
              <a:t>Solid concentrate or extract</a:t>
            </a:r>
          </a:p>
          <a:p>
            <a:pPr marL="285750" indent="-285750">
              <a:buFont typeface="Arial" panose="020B0604020202020204" pitchFamily="34" charset="0"/>
              <a:buChar char="•"/>
            </a:pPr>
            <a:r>
              <a:rPr lang="en-US" sz="1800" dirty="0">
                <a:solidFill>
                  <a:srgbClr val="333399"/>
                </a:solidFill>
                <a:latin typeface="Calibri"/>
              </a:rPr>
              <a:t>Examples:</a:t>
            </a:r>
          </a:p>
          <a:p>
            <a:pPr marL="1200150" lvl="2" indent="-285750">
              <a:buFont typeface="Courier New" panose="02070309020205020404" pitchFamily="49" charset="0"/>
              <a:buChar char="o"/>
            </a:pPr>
            <a:r>
              <a:rPr lang="en-US" sz="1800" dirty="0">
                <a:solidFill>
                  <a:srgbClr val="333399"/>
                </a:solidFill>
                <a:latin typeface="Calibri"/>
              </a:rPr>
              <a:t>Trim and solid plant material used to create an extract</a:t>
            </a:r>
          </a:p>
          <a:p>
            <a:pPr marL="1200150" lvl="2" indent="-285750">
              <a:buFont typeface="Courier New" panose="02070309020205020404" pitchFamily="49" charset="0"/>
              <a:buChar char="o"/>
            </a:pPr>
            <a:r>
              <a:rPr lang="en-US" sz="1800" dirty="0">
                <a:solidFill>
                  <a:srgbClr val="333399"/>
                </a:solidFill>
                <a:latin typeface="Calibri"/>
              </a:rPr>
              <a:t>Waste solvent</a:t>
            </a:r>
          </a:p>
          <a:p>
            <a:pPr marL="1200150" lvl="2" indent="-285750">
              <a:buFont typeface="Courier New" panose="02070309020205020404" pitchFamily="49" charset="0"/>
              <a:buChar char="o"/>
            </a:pPr>
            <a:r>
              <a:rPr lang="en-US" sz="1800" dirty="0">
                <a:solidFill>
                  <a:srgbClr val="333399"/>
                </a:solidFill>
                <a:latin typeface="Calibri"/>
              </a:rPr>
              <a:t>Laboratory waste</a:t>
            </a:r>
          </a:p>
          <a:p>
            <a:pPr marL="1200150" lvl="2" indent="-285750">
              <a:buFont typeface="Courier New" panose="02070309020205020404" pitchFamily="49" charset="0"/>
              <a:buChar char="o"/>
            </a:pPr>
            <a:r>
              <a:rPr lang="en-US" sz="1800" dirty="0">
                <a:solidFill>
                  <a:srgbClr val="333399"/>
                </a:solidFill>
                <a:latin typeface="Calibri"/>
              </a:rPr>
              <a:t>Extract that fails to meet quality testing</a:t>
            </a:r>
          </a:p>
          <a:p>
            <a:pPr marL="1200150" lvl="2" indent="-285750">
              <a:buFont typeface="Courier New" panose="02070309020205020404" pitchFamily="49" charset="0"/>
              <a:buChar char="o"/>
            </a:pPr>
            <a:r>
              <a:rPr lang="en-US" sz="1800" dirty="0">
                <a:solidFill>
                  <a:srgbClr val="333399"/>
                </a:solidFill>
                <a:latin typeface="Calibri"/>
              </a:rPr>
              <a:t>Used reactants</a:t>
            </a:r>
          </a:p>
          <a:p>
            <a:pPr marL="1200150" lvl="2" indent="-285750">
              <a:buFont typeface="Courier New" panose="02070309020205020404" pitchFamily="49" charset="0"/>
              <a:buChar char="o"/>
            </a:pPr>
            <a:r>
              <a:rPr lang="en-US" sz="1800" dirty="0">
                <a:solidFill>
                  <a:srgbClr val="333399"/>
                </a:solidFill>
                <a:latin typeface="Calibri"/>
              </a:rPr>
              <a:t>Residual pesticides/fertilizers</a:t>
            </a:r>
          </a:p>
          <a:p>
            <a:pPr marL="1200150" lvl="2" indent="-285750">
              <a:buFont typeface="Courier New" panose="02070309020205020404" pitchFamily="49" charset="0"/>
              <a:buChar char="o"/>
            </a:pPr>
            <a:r>
              <a:rPr lang="en-US" sz="1800" dirty="0">
                <a:solidFill>
                  <a:srgbClr val="333399"/>
                </a:solidFill>
                <a:latin typeface="Calibri"/>
              </a:rPr>
              <a:t>Cleaning solution</a:t>
            </a:r>
          </a:p>
          <a:p>
            <a:pPr marL="1200150" lvl="2" indent="-285750">
              <a:buFont typeface="Courier New" panose="02070309020205020404" pitchFamily="49" charset="0"/>
              <a:buChar char="o"/>
            </a:pPr>
            <a:r>
              <a:rPr lang="en-US" sz="1800" dirty="0">
                <a:solidFill>
                  <a:srgbClr val="333399"/>
                </a:solidFill>
                <a:latin typeface="Calibri"/>
              </a:rPr>
              <a:t>Lighting ballasts</a:t>
            </a:r>
          </a:p>
          <a:p>
            <a:r>
              <a:rPr lang="en-US" dirty="0">
                <a:solidFill>
                  <a:srgbClr val="000000"/>
                </a:solidFill>
              </a:rPr>
              <a:t> </a:t>
            </a:r>
          </a:p>
          <a:p>
            <a:endParaRPr lang="en-US" sz="1800" dirty="0">
              <a:solidFill>
                <a:srgbClr val="000000"/>
              </a:solidFill>
              <a:latin typeface="Calibri"/>
            </a:endParaRPr>
          </a:p>
          <a:p>
            <a:endParaRPr lang="en-US" sz="1800" dirty="0">
              <a:solidFill>
                <a:srgbClr val="000000"/>
              </a:solidFill>
            </a:endParaRP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704765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chemeClr val="bg1"/>
                </a:solidFill>
                <a:latin typeface="Calibri" panose="020F0502020204030204" pitchFamily="34" charset="0"/>
                <a:ea typeface="ＭＳ Ｐゴシック"/>
              </a:rPr>
              <a:t>Medical Marijuana Cultivation Facility</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eaLnBrk="1" hangingPunct="1">
              <a:spcBef>
                <a:spcPct val="20000"/>
              </a:spcBef>
              <a:tabLst>
                <a:tab pos="457200" algn="l"/>
              </a:tabLst>
              <a:defRPr/>
            </a:pPr>
            <a:r>
              <a:rPr lang="en-US" sz="2000" kern="0" dirty="0" smtClean="0">
                <a:solidFill>
                  <a:srgbClr val="00529F"/>
                </a:solidFill>
                <a:latin typeface="Calibri" panose="020F0502020204030204" pitchFamily="34" charset="0"/>
              </a:rPr>
              <a:t>State Wastewater Requirements</a:t>
            </a:r>
          </a:p>
          <a:p>
            <a:pPr marL="1257300" lvl="1" indent="-342900" eaLnBrk="1" hangingPunct="1">
              <a:spcBef>
                <a:spcPct val="20000"/>
              </a:spcBef>
              <a:buFont typeface="+mj-lt"/>
              <a:buAutoNum type="alphaLcPeriod"/>
              <a:defRPr/>
            </a:pPr>
            <a:r>
              <a:rPr lang="en-US" sz="2000" kern="0" dirty="0" smtClean="0">
                <a:solidFill>
                  <a:srgbClr val="00529F"/>
                </a:solidFill>
                <a:latin typeface="Calibri" panose="020F0502020204030204" pitchFamily="34" charset="0"/>
              </a:rPr>
              <a:t>Clean Water Act/National Pollution Discharge Elimination System permits for direct discharges from cultivation/processing structures into waterbodies</a:t>
            </a:r>
          </a:p>
          <a:p>
            <a:pPr marL="1257300" lvl="1" indent="-342900" eaLnBrk="1" hangingPunct="1">
              <a:spcBef>
                <a:spcPct val="20000"/>
              </a:spcBef>
              <a:buFont typeface="+mj-lt"/>
              <a:buAutoNum type="alphaLcPeriod"/>
              <a:defRPr/>
            </a:pPr>
            <a:r>
              <a:rPr lang="en-US" sz="2000" kern="0" dirty="0" smtClean="0">
                <a:solidFill>
                  <a:srgbClr val="00529F"/>
                </a:solidFill>
                <a:latin typeface="Calibri" panose="020F0502020204030204" pitchFamily="34" charset="0"/>
              </a:rPr>
              <a:t>Clean Water Act/Pretreatment Requirements imposed on cultivation/processing structures discharging into municipal wastewater treatment plants</a:t>
            </a:r>
          </a:p>
          <a:p>
            <a:pPr marL="1257300" lvl="1" eaLnBrk="1" hangingPunct="1">
              <a:spcBef>
                <a:spcPct val="20000"/>
              </a:spcBef>
              <a:tabLst>
                <a:tab pos="1485900" algn="l"/>
              </a:tabLst>
              <a:defRPr/>
            </a:pPr>
            <a:endParaRPr lang="en-US" sz="2000" kern="0" dirty="0" smtClean="0">
              <a:solidFill>
                <a:srgbClr val="00529F"/>
              </a:solidFill>
              <a:latin typeface="Calibri" panose="020F0502020204030204" pitchFamily="34" charset="0"/>
            </a:endParaRPr>
          </a:p>
          <a:p>
            <a:pPr marL="517525" lvl="1" eaLnBrk="1" hangingPunct="1">
              <a:spcBef>
                <a:spcPct val="20000"/>
              </a:spcBef>
              <a:tabLst>
                <a:tab pos="1485900" algn="l"/>
              </a:tabLst>
              <a:defRPr/>
            </a:pPr>
            <a:r>
              <a:rPr lang="en-US" sz="2000" kern="0" dirty="0" smtClean="0">
                <a:solidFill>
                  <a:srgbClr val="00529F"/>
                </a:solidFill>
                <a:latin typeface="Calibri" panose="020F0502020204030204" pitchFamily="34" charset="0"/>
              </a:rPr>
              <a:t>Water/Electricity</a:t>
            </a:r>
          </a:p>
          <a:p>
            <a:pPr marL="1257300" lvl="1" indent="-342900" eaLnBrk="1" hangingPunct="1">
              <a:spcBef>
                <a:spcPct val="20000"/>
              </a:spcBef>
              <a:buFont typeface="+mj-lt"/>
              <a:buAutoNum type="alphaLcPeriod"/>
              <a:tabLst>
                <a:tab pos="1485900" algn="l"/>
              </a:tabLst>
              <a:defRPr/>
            </a:pPr>
            <a:r>
              <a:rPr lang="en-US" sz="2000" kern="0" dirty="0" smtClean="0">
                <a:solidFill>
                  <a:srgbClr val="00529F"/>
                </a:solidFill>
                <a:latin typeface="Calibri" panose="020F0502020204030204" pitchFamily="34" charset="0"/>
              </a:rPr>
              <a:t>Consumption of water</a:t>
            </a:r>
          </a:p>
          <a:p>
            <a:pPr marL="1257300" lvl="1" indent="-342900" eaLnBrk="1" hangingPunct="1">
              <a:spcBef>
                <a:spcPct val="20000"/>
              </a:spcBef>
              <a:buFont typeface="+mj-lt"/>
              <a:buAutoNum type="alphaLcPeriod"/>
              <a:tabLst>
                <a:tab pos="1485900" algn="l"/>
              </a:tabLst>
              <a:defRPr/>
            </a:pPr>
            <a:r>
              <a:rPr lang="en-US" sz="2000" kern="0" dirty="0" smtClean="0">
                <a:solidFill>
                  <a:srgbClr val="00529F"/>
                </a:solidFill>
                <a:latin typeface="Calibri" panose="020F0502020204030204" pitchFamily="34" charset="0"/>
              </a:rPr>
              <a:t>Consumption of electricity</a:t>
            </a:r>
            <a:endParaRPr lang="en-US" sz="2000" kern="0" dirty="0">
              <a:solidFill>
                <a:srgbClr val="00529F"/>
              </a:solidFill>
              <a:latin typeface="Calibri" panose="020F0502020204030204" pitchFamily="34" charset="0"/>
            </a:endParaRPr>
          </a:p>
          <a:p>
            <a:pPr marL="914400" lvl="1" eaLnBrk="1" hangingPunct="1">
              <a:spcBef>
                <a:spcPct val="20000"/>
              </a:spcBef>
              <a:tabLst>
                <a:tab pos="1203325" algn="l"/>
              </a:tabLst>
              <a:defRPr/>
            </a:pP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48</a:t>
            </a:fld>
            <a:endParaRPr lang="en-US" dirty="0">
              <a:solidFill>
                <a:srgbClr val="000000"/>
              </a:solidFill>
            </a:endParaRPr>
          </a:p>
        </p:txBody>
      </p:sp>
    </p:spTree>
    <p:extLst>
      <p:ext uri="{BB962C8B-B14F-4D97-AF65-F5344CB8AC3E}">
        <p14:creationId xmlns:p14="http://schemas.microsoft.com/office/powerpoint/2010/main" val="15194411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3048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Clean Air Act</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0100" lvl="1" indent="-342900" eaLnBrk="1" hangingPunct="1">
              <a:spcBef>
                <a:spcPct val="20000"/>
              </a:spcBef>
              <a:buFont typeface="+mj-lt"/>
              <a:buAutoNum type="arabicPeriod"/>
              <a:tabLst>
                <a:tab pos="1203325" algn="l"/>
              </a:tabLst>
              <a:defRPr/>
            </a:pPr>
            <a:r>
              <a:rPr lang="en-US" kern="0" dirty="0" smtClean="0">
                <a:solidFill>
                  <a:srgbClr val="00529F"/>
                </a:solidFill>
                <a:latin typeface="Calibri" panose="020F0502020204030204" pitchFamily="34" charset="0"/>
              </a:rPr>
              <a:t>Combine ADEQ Regs 18, 19 and 26?</a:t>
            </a:r>
          </a:p>
          <a:p>
            <a:pPr lvl="1" eaLnBrk="1" hangingPunct="1">
              <a:spcBef>
                <a:spcPct val="20000"/>
              </a:spcBef>
              <a:tabLst>
                <a:tab pos="1203325" algn="l"/>
              </a:tabLst>
              <a:defRPr/>
            </a:pPr>
            <a:endParaRPr lang="en-US" kern="0" dirty="0">
              <a:solidFill>
                <a:srgbClr val="00529F"/>
              </a:solidFill>
              <a:latin typeface="Calibri" panose="020F0502020204030204" pitchFamily="34" charset="0"/>
            </a:endParaRPr>
          </a:p>
          <a:p>
            <a:pPr lvl="1" eaLnBrk="1" hangingPunct="1">
              <a:spcBef>
                <a:spcPct val="20000"/>
              </a:spcBef>
              <a:tabLst>
                <a:tab pos="1203325" algn="l"/>
              </a:tabLst>
              <a:defRPr/>
            </a:pPr>
            <a:r>
              <a:rPr lang="en-US" kern="0" dirty="0" smtClean="0">
                <a:solidFill>
                  <a:srgbClr val="00529F"/>
                </a:solidFill>
                <a:latin typeface="Calibri" panose="020F0502020204030204" pitchFamily="34" charset="0"/>
              </a:rPr>
              <a:t>2.  EPA Guidance Issued</a:t>
            </a:r>
          </a:p>
          <a:p>
            <a:pPr marL="1257300" lvl="2" indent="-342900" eaLnBrk="1" hangingPunct="1">
              <a:spcBef>
                <a:spcPct val="20000"/>
              </a:spcBef>
              <a:buFont typeface="+mj-lt"/>
              <a:buAutoNum type="alphaLcPeriod"/>
              <a:tabLst>
                <a:tab pos="1203325" algn="l"/>
              </a:tabLst>
              <a:defRPr/>
            </a:pPr>
            <a:r>
              <a:rPr lang="en-US" kern="0" dirty="0" smtClean="0">
                <a:solidFill>
                  <a:srgbClr val="00529F"/>
                </a:solidFill>
                <a:latin typeface="Calibri" panose="020F0502020204030204" pitchFamily="34" charset="0"/>
              </a:rPr>
              <a:t>PSD</a:t>
            </a:r>
          </a:p>
          <a:p>
            <a:pPr marL="1257300" lvl="2" indent="-342900" eaLnBrk="1" hangingPunct="1">
              <a:spcBef>
                <a:spcPct val="20000"/>
              </a:spcBef>
              <a:buFont typeface="+mj-lt"/>
              <a:buAutoNum type="alphaLcPeriod"/>
              <a:tabLst>
                <a:tab pos="1203325" algn="l"/>
              </a:tabLst>
              <a:defRPr/>
            </a:pPr>
            <a:r>
              <a:rPr lang="en-US" kern="0" dirty="0" smtClean="0">
                <a:solidFill>
                  <a:srgbClr val="00529F"/>
                </a:solidFill>
                <a:latin typeface="Calibri" panose="020F0502020204030204" pitchFamily="34" charset="0"/>
              </a:rPr>
              <a:t>MACT Once In/Always In</a:t>
            </a: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1926304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a:latin typeface="Calibri" panose="020F0502020204030204" pitchFamily="34" charset="0"/>
              </a:rPr>
              <a:t>92nd Arkansas</a:t>
            </a:r>
          </a:p>
          <a:p>
            <a:r>
              <a:rPr lang="en-US" sz="4400" dirty="0">
                <a:latin typeface="Calibri" panose="020F0502020204030204" pitchFamily="34" charset="0"/>
              </a:rPr>
              <a:t> General </a:t>
            </a:r>
            <a:r>
              <a:rPr lang="en-US" sz="4400" dirty="0" smtClean="0">
                <a:latin typeface="Calibri" panose="020F0502020204030204" pitchFamily="34" charset="0"/>
              </a:rPr>
              <a:t>Assembly (cont.)</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ctr" eaLnBrk="1" hangingPunct="1">
              <a:spcBef>
                <a:spcPct val="20000"/>
              </a:spcBef>
              <a:tabLst>
                <a:tab pos="1485900" algn="l"/>
              </a:tabLst>
              <a:defRPr/>
            </a:pPr>
            <a:r>
              <a:rPr lang="en-US" sz="1800" kern="0" dirty="0" smtClean="0">
                <a:solidFill>
                  <a:srgbClr val="00529F"/>
                </a:solidFill>
                <a:latin typeface="Calibri" panose="020F0502020204030204" pitchFamily="34" charset="0"/>
              </a:rPr>
              <a:t>SELECTED ISSUES (cont.)</a:t>
            </a:r>
            <a:endParaRPr lang="en-US" sz="1800" kern="0" dirty="0">
              <a:solidFill>
                <a:srgbClr val="00529F"/>
              </a:solidFill>
              <a:latin typeface="Calibri" panose="020F0502020204030204" pitchFamily="34" charset="0"/>
            </a:endParaRPr>
          </a:p>
          <a:p>
            <a:pPr marL="342900" lvl="2" indent="-342900" eaLnBrk="1" hangingPunct="1">
              <a:spcBef>
                <a:spcPct val="20000"/>
              </a:spcBef>
              <a:buFont typeface="+mj-lt"/>
              <a:buAutoNum type="arabicPeriod" startAt="6"/>
              <a:tabLst>
                <a:tab pos="1485900" algn="l"/>
              </a:tabLst>
              <a:defRPr/>
            </a:pPr>
            <a:r>
              <a:rPr lang="en-US" sz="1800" kern="0" dirty="0" smtClean="0">
                <a:solidFill>
                  <a:srgbClr val="00529F"/>
                </a:solidFill>
                <a:latin typeface="Calibri" panose="020F0502020204030204" pitchFamily="34" charset="0"/>
              </a:rPr>
              <a:t>Solar Energy</a:t>
            </a:r>
          </a:p>
          <a:p>
            <a:pPr marL="800100" lvl="3" indent="-342900" eaLnBrk="1" hangingPunct="1">
              <a:spcBef>
                <a:spcPct val="20000"/>
              </a:spcBef>
              <a:buAutoNum type="romanLcPeriod"/>
              <a:tabLst>
                <a:tab pos="1485900" algn="l"/>
              </a:tabLst>
              <a:defRPr/>
            </a:pPr>
            <a:r>
              <a:rPr lang="en-US" sz="1800" kern="0" dirty="0" smtClean="0">
                <a:solidFill>
                  <a:srgbClr val="00529F"/>
                </a:solidFill>
                <a:latin typeface="Calibri" panose="020F0502020204030204" pitchFamily="34" charset="0"/>
              </a:rPr>
              <a:t>AB 1636</a:t>
            </a:r>
          </a:p>
          <a:p>
            <a:pPr marL="1314450" lvl="4" indent="-400050" eaLnBrk="1" hangingPunct="1">
              <a:spcBef>
                <a:spcPct val="20000"/>
              </a:spcBef>
              <a:buFont typeface="+mj-lt"/>
              <a:buAutoNum type="romanLcPeriod"/>
              <a:tabLst>
                <a:tab pos="1485900" algn="l"/>
              </a:tabLst>
              <a:defRPr/>
            </a:pPr>
            <a:r>
              <a:rPr lang="en-US" sz="1800" kern="0" dirty="0" smtClean="0">
                <a:solidFill>
                  <a:srgbClr val="00529F"/>
                </a:solidFill>
                <a:latin typeface="Calibri" panose="020F0502020204030204" pitchFamily="34" charset="0"/>
              </a:rPr>
              <a:t>Allows schools to participate in Arkansas Energy Performance Contracting</a:t>
            </a:r>
          </a:p>
          <a:p>
            <a:pPr marL="1314450" lvl="4" indent="-400050" eaLnBrk="1" hangingPunct="1">
              <a:spcBef>
                <a:spcPct val="20000"/>
              </a:spcBef>
              <a:buFont typeface="+mj-lt"/>
              <a:buAutoNum type="romanLcPeriod"/>
              <a:tabLst>
                <a:tab pos="1485900" algn="l"/>
              </a:tabLst>
              <a:defRPr/>
            </a:pPr>
            <a:r>
              <a:rPr lang="en-US" sz="1800" kern="0" dirty="0" smtClean="0">
                <a:solidFill>
                  <a:srgbClr val="00529F"/>
                </a:solidFill>
                <a:latin typeface="Calibri" panose="020F0502020204030204" pitchFamily="34" charset="0"/>
              </a:rPr>
              <a:t>Contracts can go to 25 years</a:t>
            </a:r>
          </a:p>
          <a:p>
            <a:pPr marL="857250" lvl="3" indent="-400050" eaLnBrk="1" hangingPunct="1">
              <a:spcBef>
                <a:spcPct val="20000"/>
              </a:spcBef>
              <a:buFont typeface="+mj-lt"/>
              <a:buAutoNum type="romanLcPeriod"/>
              <a:tabLst>
                <a:tab pos="1485900" algn="l"/>
              </a:tabLst>
              <a:defRPr/>
            </a:pPr>
            <a:r>
              <a:rPr lang="en-US" sz="1800" kern="0" dirty="0" smtClean="0">
                <a:solidFill>
                  <a:srgbClr val="00529F"/>
                </a:solidFill>
                <a:latin typeface="Calibri" panose="020F0502020204030204" pitchFamily="34" charset="0"/>
              </a:rPr>
              <a:t>SB 145</a:t>
            </a:r>
          </a:p>
          <a:p>
            <a:pPr marL="1314450" lvl="4" indent="-400050" eaLnBrk="1" hangingPunct="1">
              <a:spcBef>
                <a:spcPct val="20000"/>
              </a:spcBef>
              <a:buFont typeface="+mj-lt"/>
              <a:buAutoNum type="romanLcPeriod"/>
              <a:tabLst>
                <a:tab pos="1485900" algn="l"/>
              </a:tabLst>
              <a:defRPr/>
            </a:pPr>
            <a:r>
              <a:rPr lang="en-US" sz="1800" kern="0" dirty="0" smtClean="0">
                <a:solidFill>
                  <a:srgbClr val="00529F"/>
                </a:solidFill>
                <a:latin typeface="Calibri" panose="020F0502020204030204" pitchFamily="34" charset="0"/>
              </a:rPr>
              <a:t>Allows third party purchasing allowing a resident or business to host a solar energy system</a:t>
            </a:r>
          </a:p>
          <a:p>
            <a:pPr marL="1314450" lvl="4" indent="-400050" eaLnBrk="1" hangingPunct="1">
              <a:spcBef>
                <a:spcPct val="20000"/>
              </a:spcBef>
              <a:buFont typeface="+mj-lt"/>
              <a:buAutoNum type="romanLcPeriod"/>
              <a:tabLst>
                <a:tab pos="1485900" algn="l"/>
              </a:tabLst>
              <a:defRPr/>
            </a:pPr>
            <a:r>
              <a:rPr lang="en-US" sz="1800" kern="0" dirty="0" smtClean="0">
                <a:solidFill>
                  <a:srgbClr val="00529F"/>
                </a:solidFill>
                <a:latin typeface="Calibri" panose="020F0502020204030204" pitchFamily="34" charset="0"/>
              </a:rPr>
              <a:t>Solar size limit from 300 KW to 1000 KW</a:t>
            </a:r>
          </a:p>
          <a:p>
            <a:pPr marL="857250" lvl="3" indent="-400050" eaLnBrk="1" hangingPunct="1">
              <a:spcBef>
                <a:spcPct val="20000"/>
              </a:spcBef>
              <a:buFont typeface="+mj-lt"/>
              <a:buAutoNum type="romanLcPeriod"/>
              <a:tabLst>
                <a:tab pos="1485900" algn="l"/>
              </a:tabLst>
              <a:defRPr/>
            </a:pPr>
            <a:endParaRPr lang="en-US" sz="1800" kern="0" dirty="0">
              <a:solidFill>
                <a:srgbClr val="00529F"/>
              </a:solidFill>
              <a:latin typeface="Calibri" panose="020F0502020204030204" pitchFamily="34" charset="0"/>
            </a:endParaRPr>
          </a:p>
          <a:p>
            <a:pPr marL="0" lvl="2" eaLnBrk="1" hangingPunct="1">
              <a:spcBef>
                <a:spcPct val="20000"/>
              </a:spcBef>
              <a:tabLst>
                <a:tab pos="1485900" algn="l"/>
              </a:tabLst>
              <a:defRPr/>
            </a:pPr>
            <a:endParaRPr lang="en-US" sz="1800" kern="0" dirty="0" smtClean="0">
              <a:solidFill>
                <a:srgbClr val="00529F"/>
              </a:solidFill>
              <a:latin typeface="Calibri" panose="020F0502020204030204" pitchFamily="34" charset="0"/>
            </a:endParaRPr>
          </a:p>
          <a:p>
            <a:pPr marL="914400" lvl="1" eaLnBrk="1" hangingPunct="1">
              <a:spcBef>
                <a:spcPct val="20000"/>
              </a:spcBef>
              <a:tabLst>
                <a:tab pos="1203325" algn="l"/>
              </a:tabLst>
              <a:defRPr/>
            </a:pP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5</a:t>
            </a:fld>
            <a:endParaRPr lang="en-US" dirty="0"/>
          </a:p>
        </p:txBody>
      </p:sp>
    </p:spTree>
    <p:extLst>
      <p:ext uri="{BB962C8B-B14F-4D97-AF65-F5344CB8AC3E}">
        <p14:creationId xmlns:p14="http://schemas.microsoft.com/office/powerpoint/2010/main" val="2943510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2800" b="1" kern="0" dirty="0" smtClean="0">
              <a:solidFill>
                <a:srgbClr val="FFFFFF"/>
              </a:solidFill>
              <a:ea typeface="ＭＳ Ｐゴシック"/>
              <a:cs typeface="Arial" panose="020B0604020202020204" pitchFamily="34" charset="0"/>
            </a:endParaRPr>
          </a:p>
        </p:txBody>
      </p:sp>
      <p:sp>
        <p:nvSpPr>
          <p:cNvPr id="6" name="Rectangle 16"/>
          <p:cNvSpPr txBox="1">
            <a:spLocks noChangeArrowheads="1"/>
          </p:cNvSpPr>
          <p:nvPr/>
        </p:nvSpPr>
        <p:spPr bwMode="auto">
          <a:xfrm>
            <a:off x="914400" y="158496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indent="-342900" eaLnBrk="1" hangingPunct="1">
              <a:spcBef>
                <a:spcPct val="20000"/>
              </a:spcBef>
              <a:buFont typeface="+mj-lt"/>
              <a:buAutoNum type="arabicPeriod"/>
              <a:defRPr/>
            </a:pPr>
            <a:endParaRPr lang="en-US" sz="1800" kern="0" dirty="0" smtClean="0">
              <a:solidFill>
                <a:srgbClr val="00529F"/>
              </a:solidFill>
              <a:latin typeface="Calibri" panose="020F0502020204030204" pitchFamily="34" charset="0"/>
            </a:endParaRPr>
          </a:p>
          <a:p>
            <a:pPr marL="114300" lvl="1" algn="ctr" eaLnBrk="1" hangingPunct="1">
              <a:spcBef>
                <a:spcPct val="20000"/>
              </a:spcBef>
              <a:defRPr/>
            </a:pPr>
            <a:r>
              <a:rPr lang="en-US" sz="2000" kern="0" dirty="0" smtClean="0">
                <a:solidFill>
                  <a:srgbClr val="00529F"/>
                </a:solidFill>
                <a:latin typeface="Calibri" panose="020F0502020204030204" pitchFamily="34" charset="0"/>
              </a:rPr>
              <a:t>Arkansas Storage Tank Issues</a:t>
            </a:r>
            <a:endParaRPr lang="en-US" sz="2000" kern="0" dirty="0">
              <a:solidFill>
                <a:srgbClr val="00529F"/>
              </a:solidFill>
              <a:latin typeface="Calibri" panose="020F0502020204030204" pitchFamily="34" charset="0"/>
            </a:endParaRP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mj-lt"/>
              <a:buAutoNum type="alphaLcPeriod"/>
              <a:defRPr/>
            </a:pPr>
            <a:r>
              <a:rPr lang="en-US" sz="2000" kern="0" dirty="0" smtClean="0">
                <a:solidFill>
                  <a:srgbClr val="00529F"/>
                </a:solidFill>
                <a:latin typeface="Calibri" panose="020F0502020204030204" pitchFamily="34" charset="0"/>
              </a:rPr>
              <a:t>Arkansas Petroleum Aboveground Storage Tanks</a:t>
            </a:r>
          </a:p>
          <a:p>
            <a:pPr marL="971550" lvl="2" indent="-400050" eaLnBrk="1" hangingPunct="1">
              <a:spcBef>
                <a:spcPct val="20000"/>
              </a:spcBef>
              <a:buFont typeface="+mj-lt"/>
              <a:buAutoNum type="romanLcPeriod"/>
              <a:defRPr/>
            </a:pPr>
            <a:r>
              <a:rPr lang="en-US" sz="2000" kern="0" dirty="0" err="1" smtClean="0">
                <a:solidFill>
                  <a:srgbClr val="00529F"/>
                </a:solidFill>
                <a:latin typeface="Calibri" panose="020F0502020204030204" pitchFamily="34" charset="0"/>
              </a:rPr>
              <a:t>ADEQ</a:t>
            </a:r>
            <a:r>
              <a:rPr lang="en-US" sz="2000" kern="0" dirty="0" smtClean="0">
                <a:solidFill>
                  <a:srgbClr val="00529F"/>
                </a:solidFill>
                <a:latin typeface="Calibri" panose="020F0502020204030204" pitchFamily="34" charset="0"/>
              </a:rPr>
              <a:t> Registration/Fees Now Voluntary</a:t>
            </a:r>
          </a:p>
          <a:p>
            <a:pPr lvl="2" indent="-342900" eaLnBrk="1" hangingPunct="1">
              <a:spcBef>
                <a:spcPct val="20000"/>
              </a:spcBef>
              <a:buFont typeface="+mj-lt"/>
              <a:buAutoNum type="romanLcPeriod"/>
              <a:defRPr/>
            </a:pPr>
            <a:r>
              <a:rPr lang="en-US" sz="2000" kern="0" dirty="0" smtClean="0">
                <a:solidFill>
                  <a:srgbClr val="00529F"/>
                </a:solidFill>
                <a:latin typeface="Calibri" panose="020F0502020204030204" pitchFamily="34" charset="0"/>
              </a:rPr>
              <a:t>Prerequisite for Storage Tank Trust Fund Eligibility</a:t>
            </a:r>
          </a:p>
          <a:p>
            <a:pPr marL="571500" lvl="2"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mj-lt"/>
              <a:buAutoNum type="alphaLcPeriod"/>
              <a:defRPr/>
            </a:pPr>
            <a:r>
              <a:rPr lang="en-US" sz="2000" kern="0" dirty="0" smtClean="0">
                <a:solidFill>
                  <a:srgbClr val="00529F"/>
                </a:solidFill>
                <a:latin typeface="Calibri" panose="020F0502020204030204" pitchFamily="34" charset="0"/>
              </a:rPr>
              <a:t>Federal Underground Storage Tank Rule Revisions</a:t>
            </a:r>
          </a:p>
          <a:p>
            <a:pPr lvl="1" indent="-342900" eaLnBrk="1" hangingPunct="1">
              <a:spcBef>
                <a:spcPct val="20000"/>
              </a:spcBef>
              <a:buFont typeface="+mj-lt"/>
              <a:buAutoNum type="alphaLcPeriod"/>
              <a:defRPr/>
            </a:pPr>
            <a:endParaRPr lang="en-US" sz="2000" kern="0" dirty="0">
              <a:solidFill>
                <a:srgbClr val="00529F"/>
              </a:solidFill>
              <a:latin typeface="Calibri" panose="020F0502020204030204" pitchFamily="34" charset="0"/>
            </a:endParaRPr>
          </a:p>
          <a:p>
            <a:pPr lvl="1" indent="-342900" eaLnBrk="1" hangingPunct="1">
              <a:spcBef>
                <a:spcPct val="20000"/>
              </a:spcBef>
              <a:buFont typeface="+mj-lt"/>
              <a:buAutoNum type="alphaLcPeriod"/>
              <a:defRPr/>
            </a:pPr>
            <a:r>
              <a:rPr lang="en-US" sz="2000" kern="0" dirty="0" smtClean="0">
                <a:solidFill>
                  <a:srgbClr val="00529F"/>
                </a:solidFill>
                <a:latin typeface="Calibri" panose="020F0502020204030204" pitchFamily="34" charset="0"/>
              </a:rPr>
              <a:t>Note Arkansas and Mississippi tank trust funds still financially viable and important</a:t>
            </a:r>
          </a:p>
          <a:p>
            <a:pPr lvl="2" indent="-342900" eaLnBrk="1" hangingPunct="1">
              <a:spcBef>
                <a:spcPct val="20000"/>
              </a:spcBef>
              <a:buFont typeface="+mj-lt"/>
              <a:buAutoNum type="romanLcPeriod"/>
              <a:defRPr/>
            </a:pPr>
            <a:endParaRPr lang="en-US" sz="1800" kern="0" dirty="0" smtClean="0">
              <a:solidFill>
                <a:srgbClr val="00529F"/>
              </a:solidFill>
              <a:latin typeface="Calibri" panose="020F0502020204030204" pitchFamily="34" charset="0"/>
            </a:endParaRPr>
          </a:p>
          <a:p>
            <a:pPr marL="114300"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50</a:t>
            </a:fld>
            <a:endParaRPr lang="en-US" dirty="0">
              <a:solidFill>
                <a:srgbClr val="000000"/>
              </a:solidFill>
            </a:endParaRPr>
          </a:p>
        </p:txBody>
      </p:sp>
    </p:spTree>
    <p:extLst>
      <p:ext uri="{BB962C8B-B14F-4D97-AF65-F5344CB8AC3E}">
        <p14:creationId xmlns:p14="http://schemas.microsoft.com/office/powerpoint/2010/main" val="1415462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2800" b="1" kern="0" dirty="0" smtClean="0">
              <a:solidFill>
                <a:srgbClr val="FFFFFF"/>
              </a:solidFill>
              <a:ea typeface="ＭＳ Ｐゴシック"/>
              <a:cs typeface="Arial" panose="020B0604020202020204" pitchFamily="34" charset="0"/>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4300" lvl="1" algn="ctr" eaLnBrk="1" hangingPunct="1">
              <a:spcBef>
                <a:spcPct val="20000"/>
              </a:spcBef>
              <a:defRPr/>
            </a:pPr>
            <a:endParaRPr lang="en-US" sz="4800" kern="0" dirty="0" smtClean="0">
              <a:solidFill>
                <a:srgbClr val="00529F"/>
              </a:solidFill>
              <a:latin typeface="Calibri" panose="020F0502020204030204" pitchFamily="34" charset="0"/>
            </a:endParaRPr>
          </a:p>
          <a:p>
            <a:pPr marL="114300" lvl="1" algn="ctr" eaLnBrk="1" hangingPunct="1">
              <a:spcBef>
                <a:spcPct val="20000"/>
              </a:spcBef>
              <a:defRPr/>
            </a:pPr>
            <a:endParaRPr lang="en-US" sz="4800" kern="0" dirty="0">
              <a:solidFill>
                <a:srgbClr val="00529F"/>
              </a:solidFill>
              <a:latin typeface="Calibri" panose="020F0502020204030204" pitchFamily="34" charset="0"/>
            </a:endParaRPr>
          </a:p>
          <a:p>
            <a:pPr marL="114300" lvl="1" algn="ctr" eaLnBrk="1" hangingPunct="1">
              <a:spcBef>
                <a:spcPct val="20000"/>
              </a:spcBef>
              <a:defRPr/>
            </a:pPr>
            <a:r>
              <a:rPr lang="en-US" sz="4800" kern="0" dirty="0" smtClean="0">
                <a:solidFill>
                  <a:srgbClr val="00529F"/>
                </a:solidFill>
                <a:latin typeface="Calibri" panose="020F0502020204030204" pitchFamily="34" charset="0"/>
              </a:rPr>
              <a:t>Funding/Infrastructure</a:t>
            </a:r>
            <a:endParaRPr lang="en-US" sz="4800" kern="0" dirty="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51</a:t>
            </a:fld>
            <a:endParaRPr lang="en-US" dirty="0">
              <a:solidFill>
                <a:srgbClr val="000000"/>
              </a:solidFill>
            </a:endParaRPr>
          </a:p>
        </p:txBody>
      </p:sp>
    </p:spTree>
    <p:extLst>
      <p:ext uri="{BB962C8B-B14F-4D97-AF65-F5344CB8AC3E}">
        <p14:creationId xmlns:p14="http://schemas.microsoft.com/office/powerpoint/2010/main" val="1180081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cs typeface="Arial" panose="020B0604020202020204" pitchFamily="34" charset="0"/>
              </a:rPr>
              <a:t>Cooperative Federalism?</a:t>
            </a:r>
          </a:p>
        </p:txBody>
      </p:sp>
      <p:sp>
        <p:nvSpPr>
          <p:cNvPr id="6" name="Rectangle 16"/>
          <p:cNvSpPr txBox="1">
            <a:spLocks noChangeArrowheads="1"/>
          </p:cNvSpPr>
          <p:nvPr/>
        </p:nvSpPr>
        <p:spPr bwMode="auto">
          <a:xfrm>
            <a:off x="929640" y="15240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indent="-342900" eaLnBrk="1" hangingPunct="1">
              <a:spcBef>
                <a:spcPct val="20000"/>
              </a:spcBef>
              <a:buFont typeface="Arial" panose="020B0604020202020204" pitchFamily="34" charset="0"/>
              <a:buChar char="•"/>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EPA prioritizing greater control by the states</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Arkansas a vocal proponent of the approach</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Greater state responsibility but no additional federal resources</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Baseline statutes have not changed</a:t>
            </a:r>
          </a:p>
          <a:p>
            <a:pPr marL="114300" lvl="1" eaLnBrk="1" hangingPunct="1">
              <a:spcBef>
                <a:spcPct val="20000"/>
              </a:spcBef>
              <a:defRPr/>
            </a:pPr>
            <a:endParaRPr lang="en-US" sz="2000" kern="0" dirty="0" smtClean="0">
              <a:solidFill>
                <a:srgbClr val="00529F"/>
              </a:solidFill>
              <a:latin typeface="Calibri" panose="020F0502020204030204" pitchFamily="34" charset="0"/>
            </a:endParaRPr>
          </a:p>
          <a:p>
            <a:pPr lvl="1" indent="-34290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rPr>
              <a:t>Environmental organizations challenging EPA decisions</a:t>
            </a:r>
          </a:p>
          <a:p>
            <a:pPr marL="800100" lvl="1" indent="-685800" eaLnBrk="1" hangingPunct="1">
              <a:spcBef>
                <a:spcPct val="20000"/>
              </a:spcBef>
              <a:buFont typeface="Arial" panose="020B0604020202020204" pitchFamily="34" charset="0"/>
              <a:buChar char="•"/>
              <a:defRPr/>
            </a:pPr>
            <a:endParaRPr lang="en-US" sz="4800" kern="0" dirty="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52</a:t>
            </a:fld>
            <a:endParaRPr lang="en-US" dirty="0">
              <a:solidFill>
                <a:srgbClr val="000000"/>
              </a:solidFill>
            </a:endParaRPr>
          </a:p>
        </p:txBody>
      </p:sp>
    </p:spTree>
    <p:extLst>
      <p:ext uri="{BB962C8B-B14F-4D97-AF65-F5344CB8AC3E}">
        <p14:creationId xmlns:p14="http://schemas.microsoft.com/office/powerpoint/2010/main" val="2199689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4400" b="1" kern="0" dirty="0">
                <a:solidFill>
                  <a:schemeClr val="bg1"/>
                </a:solidFill>
                <a:latin typeface="Calibri" panose="020F0502020204030204" pitchFamily="34" charset="0"/>
                <a:ea typeface="+mj-ea"/>
                <a:cs typeface="+mj-cs"/>
              </a:rPr>
              <a:t>America's Water Infrastructure Act</a:t>
            </a:r>
            <a:endPar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endParaRPr>
          </a:p>
        </p:txBody>
      </p:sp>
      <p:sp>
        <p:nvSpPr>
          <p:cNvPr id="6" name="Rectangle 16"/>
          <p:cNvSpPr txBox="1">
            <a:spLocks noChangeArrowheads="1"/>
          </p:cNvSpPr>
          <p:nvPr/>
        </p:nvSpPr>
        <p:spPr bwMode="auto">
          <a:xfrm>
            <a:off x="952500" y="156972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defRPr/>
            </a:pPr>
            <a:endParaRPr kumimoji="0" lang="en-US" sz="1400" b="0" u="none" strike="noStrike" kern="0" cap="none" spc="0" normalizeH="0" baseline="0" noProof="0" dirty="0" smtClean="0">
              <a:ln>
                <a:noFill/>
              </a:ln>
              <a:solidFill>
                <a:srgbClr val="00529F"/>
              </a:solidFill>
              <a:effectLst/>
              <a:uLnTx/>
              <a:uFillTx/>
              <a:latin typeface="+mn-lt"/>
              <a:ea typeface="+mn-ea"/>
              <a:cs typeface="+mn-cs"/>
            </a:endParaRPr>
          </a:p>
          <a:p>
            <a:pPr lvl="0" eaLnBrk="1" hangingPunct="1">
              <a:spcBef>
                <a:spcPct val="20000"/>
              </a:spcBef>
              <a:defRPr/>
            </a:pPr>
            <a:r>
              <a:rPr lang="en-US" sz="1800" u="sng" kern="0" dirty="0">
                <a:solidFill>
                  <a:srgbClr val="00529F"/>
                </a:solidFill>
                <a:latin typeface="+mn-lt"/>
                <a:ea typeface="+mn-ea"/>
              </a:rPr>
              <a:t>Bioterrorism Act of </a:t>
            </a:r>
            <a:r>
              <a:rPr lang="en-US" sz="1800" u="sng" kern="0" dirty="0" smtClean="0">
                <a:solidFill>
                  <a:srgbClr val="00529F"/>
                </a:solidFill>
                <a:latin typeface="+mn-lt"/>
                <a:ea typeface="+mn-ea"/>
              </a:rPr>
              <a:t>2002</a:t>
            </a:r>
            <a:r>
              <a:rPr lang="en-US" sz="1800" kern="0" dirty="0" smtClean="0">
                <a:solidFill>
                  <a:srgbClr val="00529F"/>
                </a:solidFill>
                <a:latin typeface="+mn-lt"/>
                <a:ea typeface="+mn-ea"/>
              </a:rPr>
              <a:t>             vs.     </a:t>
            </a:r>
            <a:r>
              <a:rPr lang="en-US" sz="1800" u="sng" kern="0" dirty="0" smtClean="0">
                <a:solidFill>
                  <a:srgbClr val="00529F"/>
                </a:solidFill>
                <a:latin typeface="+mn-lt"/>
                <a:ea typeface="+mn-ea"/>
              </a:rPr>
              <a:t>AWIA of 2018</a:t>
            </a:r>
          </a:p>
          <a:p>
            <a:pPr lvl="0" eaLnBrk="1" hangingPunct="1">
              <a:spcBef>
                <a:spcPct val="20000"/>
              </a:spcBef>
              <a:defRPr/>
            </a:pPr>
            <a:endParaRPr kumimoji="0" lang="en-US" sz="1800" b="0" i="0" u="sng" strike="noStrike" kern="0" cap="none" spc="0" normalizeH="0" baseline="0" noProof="0" dirty="0">
              <a:ln>
                <a:noFill/>
              </a:ln>
              <a:solidFill>
                <a:srgbClr val="00529F"/>
              </a:solidFill>
              <a:effectLst/>
              <a:uLnTx/>
              <a:uFillTx/>
              <a:latin typeface="+mn-lt"/>
              <a:ea typeface="+mn-ea"/>
            </a:endParaRPr>
          </a:p>
          <a:p>
            <a:pPr lvl="0" eaLnBrk="1" hangingPunct="1">
              <a:spcBef>
                <a:spcPct val="20000"/>
              </a:spcBef>
              <a:defRPr/>
            </a:pPr>
            <a:r>
              <a:rPr lang="en-US" sz="1800" kern="0" dirty="0">
                <a:solidFill>
                  <a:srgbClr val="00529F"/>
                </a:solidFill>
                <a:latin typeface="+mn-lt"/>
                <a:ea typeface="+mn-ea"/>
              </a:rPr>
              <a:t>Vulnerability Assessment (VA) </a:t>
            </a:r>
            <a:r>
              <a:rPr lang="en-US" sz="1800" kern="0" dirty="0" smtClean="0">
                <a:solidFill>
                  <a:srgbClr val="00529F"/>
                </a:solidFill>
                <a:latin typeface="+mn-lt"/>
                <a:ea typeface="+mn-ea"/>
              </a:rPr>
              <a:t>    Risk </a:t>
            </a:r>
            <a:r>
              <a:rPr lang="en-US" sz="1800" kern="0" dirty="0">
                <a:solidFill>
                  <a:srgbClr val="00529F"/>
                </a:solidFill>
                <a:latin typeface="+mn-lt"/>
                <a:ea typeface="+mn-ea"/>
              </a:rPr>
              <a:t>&amp; </a:t>
            </a:r>
            <a:r>
              <a:rPr lang="en-US" sz="1800" kern="0" dirty="0" smtClean="0">
                <a:solidFill>
                  <a:srgbClr val="00529F"/>
                </a:solidFill>
                <a:latin typeface="+mn-lt"/>
                <a:ea typeface="+mn-ea"/>
              </a:rPr>
              <a:t>Resilience Assessment</a:t>
            </a:r>
          </a:p>
          <a:p>
            <a:pPr lvl="0" eaLnBrk="1" hangingPunct="1">
              <a:spcBef>
                <a:spcPct val="20000"/>
              </a:spcBef>
              <a:defRPr/>
            </a:pPr>
            <a:r>
              <a:rPr lang="en-US" sz="1800" kern="0" dirty="0">
                <a:solidFill>
                  <a:srgbClr val="00529F"/>
                </a:solidFill>
                <a:latin typeface="+mn-lt"/>
                <a:ea typeface="+mn-ea"/>
              </a:rPr>
              <a:t>(&amp; Emergency Response Plan) </a:t>
            </a:r>
            <a:r>
              <a:rPr lang="en-US" sz="1800" kern="0" dirty="0" smtClean="0">
                <a:solidFill>
                  <a:srgbClr val="00529F"/>
                </a:solidFill>
                <a:latin typeface="+mn-lt"/>
                <a:ea typeface="+mn-ea"/>
              </a:rPr>
              <a:t>   (&amp; </a:t>
            </a:r>
            <a:r>
              <a:rPr lang="en-US" sz="1800" kern="0" dirty="0">
                <a:solidFill>
                  <a:srgbClr val="00529F"/>
                </a:solidFill>
                <a:latin typeface="+mn-lt"/>
                <a:ea typeface="+mn-ea"/>
              </a:rPr>
              <a:t>Emergency Response </a:t>
            </a:r>
            <a:r>
              <a:rPr lang="en-US" sz="1800" kern="0" dirty="0" smtClean="0">
                <a:solidFill>
                  <a:srgbClr val="00529F"/>
                </a:solidFill>
                <a:latin typeface="+mn-lt"/>
                <a:ea typeface="+mn-ea"/>
              </a:rPr>
              <a:t>Plan)*</a:t>
            </a:r>
          </a:p>
          <a:p>
            <a:pPr lvl="0" eaLnBrk="1" hangingPunct="1">
              <a:spcBef>
                <a:spcPct val="20000"/>
              </a:spcBef>
              <a:defRPr/>
            </a:pPr>
            <a:r>
              <a:rPr kumimoji="0" lang="en-US" sz="1800" b="0" i="0" strike="noStrike" kern="0" cap="none" spc="0" normalizeH="0" baseline="0" noProof="0" dirty="0">
                <a:ln>
                  <a:noFill/>
                </a:ln>
                <a:solidFill>
                  <a:srgbClr val="00529F"/>
                </a:solidFill>
                <a:effectLst/>
                <a:uLnTx/>
                <a:uFillTx/>
                <a:latin typeface="+mn-lt"/>
                <a:ea typeface="+mn-ea"/>
              </a:rPr>
              <a:t>	</a:t>
            </a:r>
            <a:r>
              <a:rPr kumimoji="0" lang="en-US" sz="1800" b="0" i="0" strike="noStrike" kern="0" cap="none" spc="0" normalizeH="0" baseline="0" noProof="0" dirty="0" smtClean="0">
                <a:ln>
                  <a:noFill/>
                </a:ln>
                <a:solidFill>
                  <a:srgbClr val="00529F"/>
                </a:solidFill>
                <a:effectLst/>
                <a:uLnTx/>
                <a:uFillTx/>
                <a:latin typeface="+mn-lt"/>
                <a:ea typeface="+mn-ea"/>
              </a:rPr>
              <a:t>		</a:t>
            </a:r>
            <a:r>
              <a:rPr kumimoji="0" lang="en-US" sz="1800" b="0" i="0" strike="noStrike" kern="0" cap="none" spc="0" normalizeH="0" noProof="0" dirty="0" smtClean="0">
                <a:ln>
                  <a:noFill/>
                </a:ln>
                <a:solidFill>
                  <a:srgbClr val="00529F"/>
                </a:solidFill>
                <a:effectLst/>
                <a:uLnTx/>
                <a:uFillTx/>
                <a:latin typeface="+mn-lt"/>
                <a:ea typeface="+mn-ea"/>
              </a:rPr>
              <a:t>           </a:t>
            </a:r>
            <a:r>
              <a:rPr kumimoji="0" lang="en-US" sz="1800" b="0" i="0" strike="noStrike" kern="0" cap="none" spc="0" normalizeH="0" baseline="0" noProof="0" dirty="0" smtClean="0">
                <a:ln>
                  <a:noFill/>
                </a:ln>
                <a:solidFill>
                  <a:srgbClr val="00529F"/>
                </a:solidFill>
                <a:effectLst/>
                <a:uLnTx/>
                <a:uFillTx/>
                <a:latin typeface="+mn-lt"/>
                <a:ea typeface="+mn-ea"/>
              </a:rPr>
              <a:t>All-Hazards</a:t>
            </a:r>
          </a:p>
          <a:p>
            <a:pPr lvl="0" eaLnBrk="1" hangingPunct="1">
              <a:spcBef>
                <a:spcPct val="20000"/>
              </a:spcBef>
              <a:defRPr/>
            </a:pPr>
            <a:r>
              <a:rPr lang="en-US" sz="1800" kern="0" dirty="0">
                <a:solidFill>
                  <a:srgbClr val="00529F"/>
                </a:solidFill>
                <a:latin typeface="+mn-lt"/>
                <a:ea typeface="+mn-ea"/>
              </a:rPr>
              <a:t>Terrorism or Intentional </a:t>
            </a:r>
            <a:r>
              <a:rPr lang="en-US" sz="1800" kern="0" dirty="0" smtClean="0">
                <a:solidFill>
                  <a:srgbClr val="00529F"/>
                </a:solidFill>
                <a:latin typeface="+mn-lt"/>
                <a:ea typeface="+mn-ea"/>
              </a:rPr>
              <a:t>Act          (malevolent act or natural </a:t>
            </a:r>
          </a:p>
          <a:p>
            <a:pPr lvl="0" eaLnBrk="1" hangingPunct="1">
              <a:spcBef>
                <a:spcPct val="20000"/>
              </a:spcBef>
              <a:defRPr/>
            </a:pPr>
            <a:r>
              <a:rPr kumimoji="0" lang="en-US" sz="1800" b="0" i="0" strike="noStrike" kern="0" cap="none" spc="0" normalizeH="0" noProof="0" dirty="0">
                <a:ln>
                  <a:noFill/>
                </a:ln>
                <a:solidFill>
                  <a:srgbClr val="00529F"/>
                </a:solidFill>
                <a:effectLst/>
                <a:uLnTx/>
                <a:uFillTx/>
                <a:latin typeface="+mn-lt"/>
                <a:ea typeface="+mn-ea"/>
              </a:rPr>
              <a:t> </a:t>
            </a:r>
            <a:r>
              <a:rPr kumimoji="0" lang="en-US" sz="1800" b="0" i="0" strike="noStrike" kern="0" cap="none" spc="0" normalizeH="0" noProof="0" dirty="0" smtClean="0">
                <a:ln>
                  <a:noFill/>
                </a:ln>
                <a:solidFill>
                  <a:srgbClr val="00529F"/>
                </a:solidFill>
                <a:effectLst/>
                <a:uLnTx/>
                <a:uFillTx/>
                <a:latin typeface="+mn-lt"/>
                <a:ea typeface="+mn-ea"/>
              </a:rPr>
              <a:t>                                                      hazard)*</a:t>
            </a:r>
          </a:p>
          <a:p>
            <a:pPr lvl="0" eaLnBrk="1" hangingPunct="1">
              <a:spcBef>
                <a:spcPct val="20000"/>
              </a:spcBef>
              <a:defRPr/>
            </a:pPr>
            <a:r>
              <a:rPr lang="en-US" sz="1800" kern="0" dirty="0">
                <a:solidFill>
                  <a:srgbClr val="00529F"/>
                </a:solidFill>
                <a:latin typeface="+mn-lt"/>
                <a:ea typeface="+mn-ea"/>
              </a:rPr>
              <a:t>Submit VA to EPA	</a:t>
            </a:r>
            <a:r>
              <a:rPr lang="en-US" sz="1800" kern="0" dirty="0" smtClean="0">
                <a:solidFill>
                  <a:srgbClr val="00529F"/>
                </a:solidFill>
                <a:latin typeface="+mn-lt"/>
                <a:ea typeface="+mn-ea"/>
              </a:rPr>
              <a:t>           Submit certification letter of</a:t>
            </a:r>
          </a:p>
          <a:p>
            <a:pPr lvl="0" eaLnBrk="1" hangingPunct="1">
              <a:spcBef>
                <a:spcPct val="20000"/>
              </a:spcBef>
              <a:defRPr/>
            </a:pPr>
            <a:r>
              <a:rPr kumimoji="0" lang="en-US" sz="1800" b="0" i="0" strike="noStrike" kern="0" cap="none" spc="0" normalizeH="0" baseline="0" noProof="0" dirty="0">
                <a:ln>
                  <a:noFill/>
                </a:ln>
                <a:solidFill>
                  <a:srgbClr val="00529F"/>
                </a:solidFill>
                <a:effectLst/>
                <a:uLnTx/>
                <a:uFillTx/>
                <a:latin typeface="+mn-lt"/>
                <a:ea typeface="+mn-ea"/>
              </a:rPr>
              <a:t> </a:t>
            </a:r>
            <a:r>
              <a:rPr kumimoji="0" lang="en-US" sz="1800" b="0" i="0" strike="noStrike" kern="0" cap="none" spc="0" normalizeH="0" baseline="0" noProof="0" dirty="0" smtClean="0">
                <a:ln>
                  <a:noFill/>
                </a:ln>
                <a:solidFill>
                  <a:srgbClr val="00529F"/>
                </a:solidFill>
                <a:effectLst/>
                <a:uLnTx/>
                <a:uFillTx/>
                <a:latin typeface="+mn-lt"/>
                <a:ea typeface="+mn-ea"/>
              </a:rPr>
              <a:t>                                                      each requirement to EPA*</a:t>
            </a:r>
          </a:p>
          <a:p>
            <a:pPr lvl="0" eaLnBrk="1" hangingPunct="1">
              <a:spcBef>
                <a:spcPct val="20000"/>
              </a:spcBef>
              <a:defRPr/>
            </a:pPr>
            <a:r>
              <a:rPr lang="en-US" sz="1800" kern="0" dirty="0" smtClean="0">
                <a:solidFill>
                  <a:srgbClr val="00529F"/>
                </a:solidFill>
                <a:latin typeface="+mn-lt"/>
                <a:ea typeface="+mn-ea"/>
              </a:rPr>
              <a:t>One </a:t>
            </a:r>
            <a:r>
              <a:rPr lang="en-US" sz="1800" kern="0" dirty="0">
                <a:solidFill>
                  <a:srgbClr val="00529F"/>
                </a:solidFill>
                <a:latin typeface="+mn-lt"/>
                <a:ea typeface="+mn-ea"/>
              </a:rPr>
              <a:t>time requirement                    Perform </a:t>
            </a:r>
            <a:r>
              <a:rPr lang="en-US" sz="1800" kern="0" dirty="0" smtClean="0">
                <a:solidFill>
                  <a:srgbClr val="00529F"/>
                </a:solidFill>
                <a:latin typeface="+mn-lt"/>
                <a:ea typeface="+mn-ea"/>
              </a:rPr>
              <a:t>requirements every 5</a:t>
            </a:r>
          </a:p>
          <a:p>
            <a:pPr lvl="0" eaLnBrk="1" hangingPunct="1">
              <a:spcBef>
                <a:spcPct val="20000"/>
              </a:spcBef>
              <a:defRPr/>
            </a:pPr>
            <a:r>
              <a:rPr kumimoji="0" lang="en-US" sz="1800" b="0" i="0" strike="noStrike" kern="0" cap="none" spc="0" normalizeH="0" baseline="0" noProof="0" dirty="0">
                <a:ln>
                  <a:noFill/>
                </a:ln>
                <a:solidFill>
                  <a:srgbClr val="00529F"/>
                </a:solidFill>
                <a:effectLst/>
                <a:uLnTx/>
                <a:uFillTx/>
                <a:latin typeface="+mn-lt"/>
                <a:ea typeface="+mn-ea"/>
              </a:rPr>
              <a:t>	</a:t>
            </a:r>
            <a:r>
              <a:rPr kumimoji="0" lang="en-US" sz="1800" b="0" i="0" strike="noStrike" kern="0" cap="none" spc="0" normalizeH="0" baseline="0" noProof="0" dirty="0" smtClean="0">
                <a:ln>
                  <a:noFill/>
                </a:ln>
                <a:solidFill>
                  <a:srgbClr val="00529F"/>
                </a:solidFill>
                <a:effectLst/>
                <a:uLnTx/>
                <a:uFillTx/>
                <a:latin typeface="+mn-lt"/>
                <a:ea typeface="+mn-ea"/>
              </a:rPr>
              <a:t>		</a:t>
            </a:r>
            <a:r>
              <a:rPr kumimoji="0" lang="en-US" sz="1800" b="0" i="0" strike="noStrike" kern="0" cap="none" spc="0" normalizeH="0" noProof="0" dirty="0" smtClean="0">
                <a:ln>
                  <a:noFill/>
                </a:ln>
                <a:solidFill>
                  <a:srgbClr val="00529F"/>
                </a:solidFill>
                <a:effectLst/>
                <a:uLnTx/>
                <a:uFillTx/>
                <a:latin typeface="+mn-lt"/>
                <a:ea typeface="+mn-ea"/>
              </a:rPr>
              <a:t>            years*</a:t>
            </a:r>
            <a:endParaRPr kumimoji="0" lang="en-US" sz="1800" b="0" i="0" strike="noStrike" kern="0" cap="none" spc="0" normalizeH="0" baseline="0" noProof="0" dirty="0" smtClean="0">
              <a:ln>
                <a:noFill/>
              </a:ln>
              <a:solidFill>
                <a:srgbClr val="00529F"/>
              </a:solidFill>
              <a:effectLst/>
              <a:uLnTx/>
              <a:uFillTx/>
              <a:latin typeface="+mn-lt"/>
              <a:ea typeface="+mn-ea"/>
            </a:endParaRPr>
          </a:p>
        </p:txBody>
      </p:sp>
      <p:sp>
        <p:nvSpPr>
          <p:cNvPr id="7" name="Right Arrow 6"/>
          <p:cNvSpPr/>
          <p:nvPr/>
        </p:nvSpPr>
        <p:spPr bwMode="auto">
          <a:xfrm>
            <a:off x="4191000" y="2819400"/>
            <a:ext cx="1524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ight Arrow 7"/>
          <p:cNvSpPr/>
          <p:nvPr/>
        </p:nvSpPr>
        <p:spPr bwMode="auto">
          <a:xfrm>
            <a:off x="4191000" y="3657600"/>
            <a:ext cx="152400" cy="762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53</a:t>
            </a:fld>
            <a:endParaRPr lang="en-US" dirty="0"/>
          </a:p>
        </p:txBody>
      </p:sp>
    </p:spTree>
    <p:extLst>
      <p:ext uri="{BB962C8B-B14F-4D97-AF65-F5344CB8AC3E}">
        <p14:creationId xmlns:p14="http://schemas.microsoft.com/office/powerpoint/2010/main" val="1729459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4400" b="1" kern="0" dirty="0">
                <a:solidFill>
                  <a:schemeClr val="bg1"/>
                </a:solidFill>
                <a:latin typeface="Calibri" panose="020F0502020204030204" pitchFamily="34" charset="0"/>
                <a:ea typeface="+mj-ea"/>
                <a:cs typeface="+mj-cs"/>
              </a:rPr>
              <a:t>AWIA of 2018 Requirements</a:t>
            </a:r>
            <a:endParaRPr kumimoji="0" lang="en-US" sz="4400" b="1" i="0" u="none" strike="noStrike" kern="0" cap="none" spc="0" normalizeH="0" baseline="0" noProof="0" dirty="0" smtClean="0">
              <a:ln>
                <a:noFill/>
              </a:ln>
              <a:solidFill>
                <a:schemeClr val="bg1"/>
              </a:solidFill>
              <a:effectLst/>
              <a:uLnTx/>
              <a:uFillTx/>
              <a:latin typeface="Calibri" panose="020F0502020204030204" pitchFamily="34" charset="0"/>
              <a:ea typeface="+mj-ea"/>
              <a:cs typeface="+mj-cs"/>
            </a:endParaRPr>
          </a:p>
        </p:txBody>
      </p:sp>
      <p:sp>
        <p:nvSpPr>
          <p:cNvPr id="6" name="Rectangle 16"/>
          <p:cNvSpPr txBox="1">
            <a:spLocks noChangeArrowheads="1"/>
          </p:cNvSpPr>
          <p:nvPr/>
        </p:nvSpPr>
        <p:spPr bwMode="auto">
          <a:xfrm>
            <a:off x="838200" y="1524000"/>
            <a:ext cx="6858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defRPr/>
            </a:pPr>
            <a:r>
              <a:rPr lang="en-US" sz="2000" kern="0" dirty="0" smtClean="0">
                <a:solidFill>
                  <a:srgbClr val="00529F"/>
                </a:solidFill>
                <a:latin typeface="Calibri" panose="020F0502020204030204" pitchFamily="34" charset="0"/>
                <a:ea typeface="+mn-ea"/>
              </a:rPr>
              <a:t>Risks </a:t>
            </a:r>
            <a:r>
              <a:rPr lang="en-US" sz="2000" kern="0" dirty="0">
                <a:solidFill>
                  <a:srgbClr val="00529F"/>
                </a:solidFill>
                <a:latin typeface="Calibri" panose="020F0502020204030204" pitchFamily="34" charset="0"/>
                <a:ea typeface="+mn-ea"/>
              </a:rPr>
              <a:t>and Resilience Assessment:</a:t>
            </a:r>
          </a:p>
          <a:p>
            <a:pPr lvl="0" eaLnBrk="1" hangingPunct="1">
              <a:spcBef>
                <a:spcPct val="20000"/>
              </a:spcBef>
              <a:defRPr/>
            </a:pPr>
            <a:r>
              <a:rPr lang="en-US" sz="2000" kern="0" dirty="0">
                <a:solidFill>
                  <a:srgbClr val="00529F"/>
                </a:solidFill>
                <a:latin typeface="Calibri" panose="020F0502020204030204" pitchFamily="34" charset="0"/>
                <a:ea typeface="+mn-ea"/>
              </a:rPr>
              <a:t>• Risks of malevolent acts or natural hazards;</a:t>
            </a:r>
          </a:p>
          <a:p>
            <a:pPr lvl="0" eaLnBrk="1" hangingPunct="1">
              <a:spcBef>
                <a:spcPct val="20000"/>
              </a:spcBef>
              <a:defRPr/>
            </a:pPr>
            <a:r>
              <a:rPr lang="en-US" sz="2000" kern="0" dirty="0">
                <a:solidFill>
                  <a:srgbClr val="00529F"/>
                </a:solidFill>
                <a:latin typeface="Calibri" panose="020F0502020204030204" pitchFamily="34" charset="0"/>
                <a:ea typeface="+mn-ea"/>
              </a:rPr>
              <a:t>• Resilience of the water system assets: physical barriers, source</a:t>
            </a:r>
          </a:p>
          <a:p>
            <a:pPr marL="174625" lvl="0" eaLnBrk="1" hangingPunct="1">
              <a:spcBef>
                <a:spcPct val="20000"/>
              </a:spcBef>
              <a:defRPr/>
            </a:pPr>
            <a:r>
              <a:rPr lang="en-US" sz="2000" kern="0" dirty="0">
                <a:solidFill>
                  <a:srgbClr val="00529F"/>
                </a:solidFill>
                <a:latin typeface="Calibri" panose="020F0502020204030204" pitchFamily="34" charset="0"/>
                <a:ea typeface="+mn-ea"/>
              </a:rPr>
              <a:t>water, water collection and intake, pretreatment, treatment, storage </a:t>
            </a:r>
            <a:r>
              <a:rPr lang="en-US" sz="2000" kern="0" dirty="0" smtClean="0">
                <a:solidFill>
                  <a:srgbClr val="00529F"/>
                </a:solidFill>
                <a:latin typeface="Calibri" panose="020F0502020204030204" pitchFamily="34" charset="0"/>
                <a:ea typeface="+mn-ea"/>
              </a:rPr>
              <a:t>and distribution </a:t>
            </a:r>
            <a:r>
              <a:rPr lang="en-US" sz="2000" kern="0" dirty="0">
                <a:solidFill>
                  <a:srgbClr val="00529F"/>
                </a:solidFill>
                <a:latin typeface="Calibri" panose="020F0502020204030204" pitchFamily="34" charset="0"/>
                <a:ea typeface="+mn-ea"/>
              </a:rPr>
              <a:t>facilities, electronic, computer, or other automated systems;</a:t>
            </a:r>
          </a:p>
          <a:p>
            <a:pPr lvl="0" eaLnBrk="1" hangingPunct="1">
              <a:spcBef>
                <a:spcPct val="20000"/>
              </a:spcBef>
              <a:defRPr/>
            </a:pPr>
            <a:r>
              <a:rPr lang="en-US" sz="2000" kern="0" dirty="0">
                <a:solidFill>
                  <a:srgbClr val="00529F"/>
                </a:solidFill>
                <a:latin typeface="Calibri" panose="020F0502020204030204" pitchFamily="34" charset="0"/>
                <a:ea typeface="+mn-ea"/>
              </a:rPr>
              <a:t>• The monitoring practices of the system;</a:t>
            </a:r>
          </a:p>
          <a:p>
            <a:pPr lvl="0" eaLnBrk="1" hangingPunct="1">
              <a:spcBef>
                <a:spcPct val="20000"/>
              </a:spcBef>
              <a:defRPr/>
            </a:pPr>
            <a:r>
              <a:rPr lang="en-US" sz="2000" kern="0" dirty="0">
                <a:solidFill>
                  <a:srgbClr val="00529F"/>
                </a:solidFill>
                <a:latin typeface="Calibri" panose="020F0502020204030204" pitchFamily="34" charset="0"/>
                <a:ea typeface="+mn-ea"/>
              </a:rPr>
              <a:t>• The financial infrastructure of the system;</a:t>
            </a:r>
          </a:p>
          <a:p>
            <a:pPr lvl="0" eaLnBrk="1" hangingPunct="1">
              <a:spcBef>
                <a:spcPct val="20000"/>
              </a:spcBef>
              <a:defRPr/>
            </a:pPr>
            <a:r>
              <a:rPr lang="en-US" sz="2000" kern="0" dirty="0">
                <a:solidFill>
                  <a:srgbClr val="00529F"/>
                </a:solidFill>
                <a:latin typeface="Calibri" panose="020F0502020204030204" pitchFamily="34" charset="0"/>
                <a:ea typeface="+mn-ea"/>
              </a:rPr>
              <a:t>• The use, storage, or handling of various chemicals by the</a:t>
            </a:r>
          </a:p>
          <a:p>
            <a:pPr marL="174625" lvl="0" eaLnBrk="1" hangingPunct="1">
              <a:spcBef>
                <a:spcPct val="20000"/>
              </a:spcBef>
              <a:defRPr/>
            </a:pPr>
            <a:r>
              <a:rPr lang="en-US" sz="2000" kern="0" dirty="0">
                <a:solidFill>
                  <a:srgbClr val="00529F"/>
                </a:solidFill>
                <a:latin typeface="Calibri" panose="020F0502020204030204" pitchFamily="34" charset="0"/>
                <a:ea typeface="+mn-ea"/>
              </a:rPr>
              <a:t>system;</a:t>
            </a:r>
          </a:p>
          <a:p>
            <a:pPr lvl="0" eaLnBrk="1" hangingPunct="1">
              <a:spcBef>
                <a:spcPct val="20000"/>
              </a:spcBef>
              <a:defRPr/>
            </a:pPr>
            <a:r>
              <a:rPr lang="en-US" sz="2000" kern="0" dirty="0">
                <a:solidFill>
                  <a:srgbClr val="00529F"/>
                </a:solidFill>
                <a:latin typeface="Calibri" panose="020F0502020204030204" pitchFamily="34" charset="0"/>
                <a:ea typeface="+mn-ea"/>
              </a:rPr>
              <a:t>• The operation and maintenance (O&amp;M) of the system;</a:t>
            </a:r>
          </a:p>
          <a:p>
            <a:pPr lvl="0" eaLnBrk="1" hangingPunct="1">
              <a:spcBef>
                <a:spcPct val="20000"/>
              </a:spcBef>
              <a:defRPr/>
            </a:pPr>
            <a:r>
              <a:rPr lang="en-US" sz="2000" kern="0" dirty="0">
                <a:solidFill>
                  <a:srgbClr val="00529F"/>
                </a:solidFill>
                <a:latin typeface="Calibri" panose="020F0502020204030204" pitchFamily="34" charset="0"/>
                <a:ea typeface="+mn-ea"/>
              </a:rPr>
              <a:t>• May include an evaluation of capital and operational needs</a:t>
            </a:r>
          </a:p>
          <a:p>
            <a:pPr marL="114300" lvl="0" eaLnBrk="1" hangingPunct="1">
              <a:spcBef>
                <a:spcPct val="20000"/>
              </a:spcBef>
              <a:defRPr/>
            </a:pPr>
            <a:r>
              <a:rPr lang="en-US" sz="2000" kern="0" dirty="0">
                <a:solidFill>
                  <a:srgbClr val="00529F"/>
                </a:solidFill>
                <a:latin typeface="Calibri" panose="020F0502020204030204" pitchFamily="34" charset="0"/>
                <a:ea typeface="+mn-ea"/>
              </a:rPr>
              <a:t>for risk and resilience management.</a:t>
            </a:r>
          </a:p>
          <a:p>
            <a:pPr lvl="0" eaLnBrk="1" hangingPunct="1">
              <a:spcBef>
                <a:spcPct val="20000"/>
              </a:spcBef>
              <a:defRPr/>
            </a:pPr>
            <a:r>
              <a:rPr lang="en-US" sz="1800" kern="0" dirty="0">
                <a:solidFill>
                  <a:srgbClr val="00529F"/>
                </a:solidFill>
                <a:latin typeface="+mn-lt"/>
                <a:ea typeface="+mn-ea"/>
              </a:rPr>
              <a:t> </a:t>
            </a: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54</a:t>
            </a:fld>
            <a:endParaRPr lang="en-US" dirty="0"/>
          </a:p>
        </p:txBody>
      </p:sp>
    </p:spTree>
    <p:extLst>
      <p:ext uri="{BB962C8B-B14F-4D97-AF65-F5344CB8AC3E}">
        <p14:creationId xmlns:p14="http://schemas.microsoft.com/office/powerpoint/2010/main" val="724423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4400" b="1" kern="0" dirty="0">
                <a:solidFill>
                  <a:schemeClr val="bg1"/>
                </a:solidFill>
                <a:latin typeface="Calibri" panose="020F0502020204030204" pitchFamily="34" charset="0"/>
                <a:ea typeface="+mj-ea"/>
                <a:cs typeface="+mj-cs"/>
              </a:rPr>
              <a:t>AWIA of 2018 </a:t>
            </a:r>
            <a:r>
              <a:rPr lang="en-US" sz="4400" b="1" kern="0" dirty="0" smtClean="0">
                <a:solidFill>
                  <a:schemeClr val="bg1"/>
                </a:solidFill>
                <a:latin typeface="Calibri" panose="020F0502020204030204" pitchFamily="34" charset="0"/>
                <a:ea typeface="+mj-ea"/>
                <a:cs typeface="+mj-cs"/>
              </a:rPr>
              <a:t>Requirements (cont.)</a:t>
            </a:r>
            <a:endParaRPr lang="en-US" sz="4400" b="1" kern="0" dirty="0">
              <a:solidFill>
                <a:schemeClr val="bg1"/>
              </a:solidFill>
              <a:latin typeface="Calibri" panose="020F0502020204030204" pitchFamily="34" charset="0"/>
              <a:ea typeface="+mj-ea"/>
              <a:cs typeface="+mj-cs"/>
            </a:endParaRPr>
          </a:p>
        </p:txBody>
      </p:sp>
      <p:sp>
        <p:nvSpPr>
          <p:cNvPr id="6" name="Rectangle 16"/>
          <p:cNvSpPr txBox="1">
            <a:spLocks noChangeArrowheads="1"/>
          </p:cNvSpPr>
          <p:nvPr/>
        </p:nvSpPr>
        <p:spPr bwMode="auto">
          <a:xfrm>
            <a:off x="990600" y="15240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defRPr/>
            </a:pPr>
            <a:r>
              <a:rPr lang="en-US" sz="2000" kern="0" dirty="0" smtClean="0">
                <a:solidFill>
                  <a:srgbClr val="00529F"/>
                </a:solidFill>
                <a:latin typeface="Calibri" panose="020F0502020204030204" pitchFamily="34" charset="0"/>
                <a:ea typeface="+mn-ea"/>
              </a:rPr>
              <a:t>Emergency </a:t>
            </a:r>
            <a:r>
              <a:rPr lang="en-US" sz="2000" kern="0" dirty="0">
                <a:solidFill>
                  <a:srgbClr val="00529F"/>
                </a:solidFill>
                <a:latin typeface="Calibri" panose="020F0502020204030204" pitchFamily="34" charset="0"/>
                <a:ea typeface="+mn-ea"/>
              </a:rPr>
              <a:t>Response Plan, considering</a:t>
            </a:r>
            <a:r>
              <a:rPr lang="en-US" sz="2000" kern="0" dirty="0" smtClean="0">
                <a:solidFill>
                  <a:srgbClr val="00529F"/>
                </a:solidFill>
                <a:latin typeface="Calibri" panose="020F0502020204030204" pitchFamily="34" charset="0"/>
                <a:ea typeface="+mn-ea"/>
              </a:rPr>
              <a:t>:</a:t>
            </a:r>
          </a:p>
          <a:p>
            <a:pPr lvl="0" eaLnBrk="1" hangingPunct="1">
              <a:spcBef>
                <a:spcPct val="20000"/>
              </a:spcBef>
              <a:defRPr/>
            </a:pPr>
            <a:r>
              <a:rPr lang="en-US" sz="1800" kern="0" dirty="0" smtClean="0">
                <a:solidFill>
                  <a:srgbClr val="00529F"/>
                </a:solidFill>
                <a:latin typeface="Calibri" panose="020F0502020204030204" pitchFamily="34" charset="0"/>
                <a:ea typeface="+mn-ea"/>
              </a:rPr>
              <a:t>• </a:t>
            </a:r>
            <a:r>
              <a:rPr lang="en-US" sz="1800" kern="0" dirty="0">
                <a:solidFill>
                  <a:srgbClr val="00529F"/>
                </a:solidFill>
                <a:latin typeface="Calibri" panose="020F0502020204030204" pitchFamily="34" charset="0"/>
                <a:ea typeface="+mn-ea"/>
              </a:rPr>
              <a:t>Strategies and resources to improve the resilience of the</a:t>
            </a:r>
          </a:p>
          <a:p>
            <a:pPr marL="174625" lvl="0" eaLnBrk="1" hangingPunct="1">
              <a:spcBef>
                <a:spcPct val="20000"/>
              </a:spcBef>
              <a:defRPr/>
            </a:pPr>
            <a:r>
              <a:rPr lang="en-US" sz="1800" kern="0" dirty="0">
                <a:solidFill>
                  <a:srgbClr val="00529F"/>
                </a:solidFill>
                <a:latin typeface="Calibri" panose="020F0502020204030204" pitchFamily="34" charset="0"/>
                <a:ea typeface="+mn-ea"/>
              </a:rPr>
              <a:t>system (incl. both physical and cybersecurity);</a:t>
            </a:r>
          </a:p>
          <a:p>
            <a:pPr lvl="0" eaLnBrk="1" hangingPunct="1">
              <a:spcBef>
                <a:spcPct val="20000"/>
              </a:spcBef>
              <a:defRPr/>
            </a:pPr>
            <a:r>
              <a:rPr lang="en-US" sz="1800" kern="0" dirty="0">
                <a:solidFill>
                  <a:srgbClr val="00529F"/>
                </a:solidFill>
                <a:latin typeface="Calibri" panose="020F0502020204030204" pitchFamily="34" charset="0"/>
                <a:ea typeface="+mn-ea"/>
              </a:rPr>
              <a:t>• Plans and procedures that can be implemented, and</a:t>
            </a:r>
          </a:p>
          <a:p>
            <a:pPr marL="114300" lvl="0" eaLnBrk="1" hangingPunct="1">
              <a:spcBef>
                <a:spcPct val="20000"/>
              </a:spcBef>
              <a:defRPr/>
            </a:pPr>
            <a:r>
              <a:rPr lang="en-US" sz="1800" kern="0" dirty="0">
                <a:solidFill>
                  <a:srgbClr val="00529F"/>
                </a:solidFill>
                <a:latin typeface="Calibri" panose="020F0502020204030204" pitchFamily="34" charset="0"/>
                <a:ea typeface="+mn-ea"/>
              </a:rPr>
              <a:t>identification of equipment that can be utilized, in the event</a:t>
            </a:r>
          </a:p>
          <a:p>
            <a:pPr marL="114300" lvl="0" eaLnBrk="1" hangingPunct="1">
              <a:spcBef>
                <a:spcPct val="20000"/>
              </a:spcBef>
              <a:defRPr/>
            </a:pPr>
            <a:r>
              <a:rPr lang="en-US" sz="1800" kern="0" dirty="0">
                <a:solidFill>
                  <a:srgbClr val="00529F"/>
                </a:solidFill>
                <a:latin typeface="Calibri" panose="020F0502020204030204" pitchFamily="34" charset="0"/>
                <a:ea typeface="+mn-ea"/>
              </a:rPr>
              <a:t>of a malevolent act or natural hazard;</a:t>
            </a:r>
          </a:p>
          <a:p>
            <a:pPr lvl="0" eaLnBrk="1" hangingPunct="1">
              <a:spcBef>
                <a:spcPct val="20000"/>
              </a:spcBef>
              <a:defRPr/>
            </a:pPr>
            <a:r>
              <a:rPr lang="en-US" sz="1800" kern="0" dirty="0">
                <a:solidFill>
                  <a:srgbClr val="00529F"/>
                </a:solidFill>
                <a:latin typeface="Calibri" panose="020F0502020204030204" pitchFamily="34" charset="0"/>
                <a:ea typeface="+mn-ea"/>
              </a:rPr>
              <a:t>• Actions, procedures, and equipment which can mitigate or</a:t>
            </a:r>
          </a:p>
          <a:p>
            <a:pPr marL="114300" lvl="0" eaLnBrk="1" hangingPunct="1">
              <a:spcBef>
                <a:spcPct val="20000"/>
              </a:spcBef>
              <a:defRPr/>
            </a:pPr>
            <a:r>
              <a:rPr lang="en-US" sz="1800" kern="0" dirty="0">
                <a:solidFill>
                  <a:srgbClr val="00529F"/>
                </a:solidFill>
                <a:latin typeface="Calibri" panose="020F0502020204030204" pitchFamily="34" charset="0"/>
                <a:ea typeface="+mn-ea"/>
              </a:rPr>
              <a:t>significantly lessen the impact of a malevolent act or natural</a:t>
            </a:r>
          </a:p>
          <a:p>
            <a:pPr marL="114300" lvl="0" eaLnBrk="1" hangingPunct="1">
              <a:spcBef>
                <a:spcPct val="20000"/>
              </a:spcBef>
              <a:defRPr/>
            </a:pPr>
            <a:r>
              <a:rPr lang="en-US" sz="1800" kern="0" dirty="0">
                <a:solidFill>
                  <a:srgbClr val="00529F"/>
                </a:solidFill>
                <a:latin typeface="Calibri" panose="020F0502020204030204" pitchFamily="34" charset="0"/>
                <a:ea typeface="+mn-ea"/>
              </a:rPr>
              <a:t>hazard (incl. development of alternative source water options, relocation</a:t>
            </a:r>
          </a:p>
          <a:p>
            <a:pPr marL="114300" lvl="0" eaLnBrk="1" hangingPunct="1">
              <a:spcBef>
                <a:spcPct val="20000"/>
              </a:spcBef>
              <a:defRPr/>
            </a:pPr>
            <a:r>
              <a:rPr lang="en-US" sz="1800" kern="0" dirty="0">
                <a:solidFill>
                  <a:srgbClr val="00529F"/>
                </a:solidFill>
                <a:latin typeface="Calibri" panose="020F0502020204030204" pitchFamily="34" charset="0"/>
                <a:ea typeface="+mn-ea"/>
              </a:rPr>
              <a:t>of water intakes, construction of flood protection barriers); and</a:t>
            </a:r>
          </a:p>
          <a:p>
            <a:pPr lvl="0" eaLnBrk="1" hangingPunct="1">
              <a:spcBef>
                <a:spcPct val="20000"/>
              </a:spcBef>
              <a:defRPr/>
            </a:pPr>
            <a:r>
              <a:rPr lang="en-US" sz="1800" kern="0" dirty="0">
                <a:solidFill>
                  <a:srgbClr val="00529F"/>
                </a:solidFill>
                <a:latin typeface="Calibri" panose="020F0502020204030204" pitchFamily="34" charset="0"/>
                <a:ea typeface="+mn-ea"/>
              </a:rPr>
              <a:t>• Strategies to aid in the detection of malevolent acts or</a:t>
            </a:r>
          </a:p>
          <a:p>
            <a:pPr marL="114300" lvl="0" eaLnBrk="1" hangingPunct="1">
              <a:spcBef>
                <a:spcPct val="20000"/>
              </a:spcBef>
              <a:defRPr/>
            </a:pPr>
            <a:r>
              <a:rPr lang="en-US" sz="1800" kern="0" dirty="0">
                <a:solidFill>
                  <a:srgbClr val="00529F"/>
                </a:solidFill>
                <a:latin typeface="Calibri" panose="020F0502020204030204" pitchFamily="34" charset="0"/>
                <a:ea typeface="+mn-ea"/>
              </a:rPr>
              <a:t>natural hazards that threaten the security or resilience of the</a:t>
            </a:r>
          </a:p>
          <a:p>
            <a:pPr marL="114300" lvl="0" eaLnBrk="1" hangingPunct="1">
              <a:spcBef>
                <a:spcPct val="20000"/>
              </a:spcBef>
              <a:defRPr/>
            </a:pPr>
            <a:r>
              <a:rPr lang="en-US" sz="1800" kern="0" dirty="0">
                <a:solidFill>
                  <a:srgbClr val="00529F"/>
                </a:solidFill>
                <a:latin typeface="Calibri" panose="020F0502020204030204" pitchFamily="34" charset="0"/>
                <a:ea typeface="+mn-ea"/>
              </a:rPr>
              <a:t>system.</a:t>
            </a:r>
            <a:endParaRPr kumimoji="0" lang="en-US" sz="1800" b="0" i="0" u="none" strike="noStrike" kern="0" cap="none" spc="0" normalizeH="0" baseline="0" noProof="0" dirty="0" smtClean="0">
              <a:ln>
                <a:noFill/>
              </a:ln>
              <a:solidFill>
                <a:srgbClr val="00529F"/>
              </a:solidFill>
              <a:effectLst/>
              <a:uLnTx/>
              <a:uFillTx/>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55</a:t>
            </a:fld>
            <a:endParaRPr lang="en-US" dirty="0"/>
          </a:p>
        </p:txBody>
      </p:sp>
    </p:spTree>
    <p:extLst>
      <p:ext uri="{BB962C8B-B14F-4D97-AF65-F5344CB8AC3E}">
        <p14:creationId xmlns:p14="http://schemas.microsoft.com/office/powerpoint/2010/main" val="518340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4400" b="1" kern="0" dirty="0">
                <a:solidFill>
                  <a:schemeClr val="bg1"/>
                </a:solidFill>
                <a:latin typeface="Calibri" panose="020F0502020204030204" pitchFamily="34" charset="0"/>
                <a:ea typeface="+mj-ea"/>
                <a:cs typeface="+mj-cs"/>
              </a:rPr>
              <a:t>AWIA of 2018 Requirements (cont.)</a:t>
            </a:r>
          </a:p>
        </p:txBody>
      </p:sp>
      <p:sp>
        <p:nvSpPr>
          <p:cNvPr id="6" name="Rectangle 16"/>
          <p:cNvSpPr txBox="1">
            <a:spLocks noChangeArrowheads="1"/>
          </p:cNvSpPr>
          <p:nvPr/>
        </p:nvSpPr>
        <p:spPr bwMode="auto">
          <a:xfrm>
            <a:off x="822960" y="1676400"/>
            <a:ext cx="7086600" cy="45186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spcBef>
                <a:spcPct val="20000"/>
              </a:spcBef>
              <a:buFontTx/>
              <a:buChar char="•"/>
              <a:defRPr/>
            </a:pPr>
            <a:r>
              <a:rPr kumimoji="0" lang="en-US" sz="1400" b="0" u="none" strike="noStrike" kern="0" cap="none" spc="0" normalizeH="0" baseline="0" noProof="0" dirty="0" smtClean="0">
                <a:ln>
                  <a:noFill/>
                </a:ln>
                <a:solidFill>
                  <a:srgbClr val="00529F"/>
                </a:solidFill>
                <a:effectLst/>
                <a:uLnTx/>
                <a:uFillTx/>
                <a:latin typeface="+mn-lt"/>
                <a:ea typeface="+mn-ea"/>
                <a:cs typeface="+mn-cs"/>
              </a:rPr>
              <a:t>Compliance</a:t>
            </a:r>
            <a:r>
              <a:rPr kumimoji="0" lang="en-US" sz="1400" b="0" u="none" strike="noStrike" kern="0" cap="none" spc="0" normalizeH="0" noProof="0" dirty="0" smtClean="0">
                <a:ln>
                  <a:noFill/>
                </a:ln>
                <a:solidFill>
                  <a:srgbClr val="00529F"/>
                </a:solidFill>
                <a:effectLst/>
                <a:uLnTx/>
                <a:uFillTx/>
                <a:latin typeface="+mn-lt"/>
                <a:ea typeface="+mn-ea"/>
                <a:cs typeface="+mn-cs"/>
              </a:rPr>
              <a:t> deadlines:</a:t>
            </a:r>
          </a:p>
          <a:p>
            <a:pPr lvl="0" eaLnBrk="1" hangingPunct="1">
              <a:spcBef>
                <a:spcPct val="20000"/>
              </a:spcBef>
              <a:defRPr/>
            </a:pPr>
            <a:endParaRPr lang="en-US" sz="1400" kern="0" dirty="0">
              <a:solidFill>
                <a:srgbClr val="00529F"/>
              </a:solidFill>
              <a:latin typeface="+mn-lt"/>
              <a:ea typeface="+mn-ea"/>
            </a:endParaRPr>
          </a:p>
          <a:p>
            <a:pPr lvl="0" eaLnBrk="1" hangingPunct="1">
              <a:spcBef>
                <a:spcPct val="20000"/>
              </a:spcBef>
              <a:defRPr/>
            </a:pPr>
            <a:endParaRPr kumimoji="0" lang="en-US" sz="1400" b="0" u="none" strike="noStrike" kern="0" cap="none" spc="0" normalizeH="0" noProof="0" dirty="0" smtClean="0">
              <a:ln>
                <a:noFill/>
              </a:ln>
              <a:solidFill>
                <a:srgbClr val="00529F"/>
              </a:solidFill>
              <a:effectLst/>
              <a:uLnTx/>
              <a:uFillTx/>
              <a:latin typeface="+mn-lt"/>
              <a:ea typeface="+mn-ea"/>
              <a:cs typeface="+mn-cs"/>
            </a:endParaRPr>
          </a:p>
          <a:p>
            <a:pPr marL="342900" lvl="0" indent="-342900" eaLnBrk="1" hangingPunct="1">
              <a:spcBef>
                <a:spcPct val="20000"/>
              </a:spcBef>
              <a:buFontTx/>
              <a:buChar char="•"/>
              <a:defRPr/>
            </a:pPr>
            <a:endParaRPr kumimoji="0" lang="en-US" sz="1400" b="0" u="none" strike="noStrike" kern="0" cap="none" spc="0" normalizeH="0" baseline="0" noProof="0" dirty="0" smtClean="0">
              <a:ln>
                <a:noFill/>
              </a:ln>
              <a:solidFill>
                <a:srgbClr val="00529F"/>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Tx/>
              <a:buSzTx/>
              <a:tabLst/>
              <a:defRPr/>
            </a:pPr>
            <a:endParaRPr lang="en-US" sz="1800" kern="0" dirty="0">
              <a:solidFill>
                <a:srgbClr val="00529F"/>
              </a:solidFill>
              <a:latin typeface="+mn-lt"/>
              <a:ea typeface="+mn-ea"/>
            </a:endParaRPr>
          </a:p>
          <a:p>
            <a:pPr marR="0" lvl="0" algn="l" defTabSz="914400" rtl="0" eaLnBrk="1" fontAlgn="base" latinLnBrk="0" hangingPunct="1">
              <a:lnSpc>
                <a:spcPct val="100000"/>
              </a:lnSpc>
              <a:spcBef>
                <a:spcPct val="20000"/>
              </a:spcBef>
              <a:spcAft>
                <a:spcPct val="0"/>
              </a:spcAft>
              <a:buClrTx/>
              <a:buSzTx/>
              <a:tabLst/>
              <a:defRPr/>
            </a:pP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Tx/>
              <a:buSzTx/>
              <a:tabLst/>
              <a:defRPr/>
            </a:pPr>
            <a:endParaRPr lang="en-US" sz="1800" kern="0" dirty="0">
              <a:solidFill>
                <a:srgbClr val="00529F"/>
              </a:solidFill>
              <a:latin typeface="+mn-lt"/>
              <a:ea typeface="+mn-ea"/>
            </a:endParaRPr>
          </a:p>
          <a:p>
            <a:pPr marR="0" lvl="0" algn="l" defTabSz="914400" rtl="0" eaLnBrk="1" fontAlgn="base" latinLnBrk="0" hangingPunct="1">
              <a:lnSpc>
                <a:spcPct val="100000"/>
              </a:lnSpc>
              <a:spcBef>
                <a:spcPct val="20000"/>
              </a:spcBef>
              <a:spcAft>
                <a:spcPct val="0"/>
              </a:spcAft>
              <a:buClrTx/>
              <a:buSzTx/>
              <a:tabLst/>
              <a:defRPr/>
            </a:pP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Tx/>
              <a:buSzTx/>
              <a:tabLst/>
              <a:defRPr/>
            </a:pPr>
            <a:endParaRPr lang="en-US" sz="1800" kern="0" dirty="0">
              <a:solidFill>
                <a:srgbClr val="00529F"/>
              </a:solidFill>
              <a:latin typeface="+mn-lt"/>
              <a:ea typeface="+mn-ea"/>
            </a:endParaRPr>
          </a:p>
          <a:p>
            <a:pPr marR="0" lvl="0" algn="l" defTabSz="914400" rtl="0" eaLnBrk="1" fontAlgn="base" latinLnBrk="0" hangingPunct="1">
              <a:lnSpc>
                <a:spcPct val="100000"/>
              </a:lnSpc>
              <a:spcBef>
                <a:spcPct val="20000"/>
              </a:spcBef>
              <a:spcAft>
                <a:spcPct val="0"/>
              </a:spcAft>
              <a:buClrTx/>
              <a:buSzTx/>
              <a:tabLst/>
              <a:defRPr/>
            </a:pP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Tx/>
              <a:buSzTx/>
              <a:tabLst/>
              <a:defRPr/>
            </a:pPr>
            <a:endParaRPr lang="en-US" sz="1800" kern="0" dirty="0">
              <a:solidFill>
                <a:srgbClr val="00529F"/>
              </a:solidFill>
              <a:latin typeface="+mn-lt"/>
              <a:ea typeface="+mn-ea"/>
            </a:endParaRPr>
          </a:p>
          <a:p>
            <a:pPr marR="0" lvl="0" algn="l" defTabSz="914400" rtl="0" eaLnBrk="1" fontAlgn="base" latinLnBrk="0" hangingPunct="1">
              <a:lnSpc>
                <a:spcPct val="100000"/>
              </a:lnSpc>
              <a:spcBef>
                <a:spcPct val="20000"/>
              </a:spcBef>
              <a:spcAft>
                <a:spcPct val="0"/>
              </a:spcAft>
              <a:buClrTx/>
              <a:buSzTx/>
              <a:tabLst/>
              <a:defRPr/>
            </a:pP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Tx/>
              <a:buSzTx/>
              <a:tabLst/>
              <a:defRPr/>
            </a:pPr>
            <a:endParaRPr lang="en-US" sz="1800" kern="0" dirty="0">
              <a:solidFill>
                <a:srgbClr val="00529F"/>
              </a:solidFill>
              <a:latin typeface="+mn-lt"/>
              <a:ea typeface="+mn-ea"/>
            </a:endParaRPr>
          </a:p>
          <a:p>
            <a:pPr marR="0" lvl="0" algn="l" defTabSz="914400" rtl="0" eaLnBrk="1" fontAlgn="base" latinLnBrk="0" hangingPunct="1">
              <a:lnSpc>
                <a:spcPct val="100000"/>
              </a:lnSpc>
              <a:spcBef>
                <a:spcPct val="20000"/>
              </a:spcBef>
              <a:spcAft>
                <a:spcPct val="0"/>
              </a:spcAft>
              <a:buClrTx/>
              <a:buSzTx/>
              <a:tabLst/>
              <a:defRPr/>
            </a:pPr>
            <a:r>
              <a:rPr kumimoji="0" lang="en-US" sz="1800" b="0" i="0" u="none" strike="noStrike" kern="0" cap="none" spc="0" normalizeH="0" baseline="0" noProof="0" dirty="0" smtClean="0">
                <a:ln>
                  <a:noFill/>
                </a:ln>
                <a:solidFill>
                  <a:srgbClr val="00529F"/>
                </a:solidFill>
                <a:effectLst/>
                <a:uLnTx/>
                <a:uFillTx/>
                <a:latin typeface="+mn-lt"/>
                <a:ea typeface="+mn-ea"/>
                <a:cs typeface="+mn-cs"/>
              </a:rPr>
              <a:t>*</a:t>
            </a:r>
            <a:r>
              <a:rPr kumimoji="0" lang="en-US" sz="2000" b="0" i="0" u="none" strike="noStrike" kern="0" cap="none" spc="0" normalizeH="0" baseline="0" noProof="0" dirty="0" smtClean="0">
                <a:ln>
                  <a:noFill/>
                </a:ln>
                <a:solidFill>
                  <a:srgbClr val="00529F"/>
                </a:solidFill>
                <a:effectLst/>
                <a:uLnTx/>
                <a:uFillTx/>
                <a:latin typeface="Calibri" panose="020F0502020204030204" pitchFamily="34" charset="0"/>
                <a:ea typeface="+mn-ea"/>
              </a:rPr>
              <a:t>Utilities must review, update and recertify </a:t>
            </a:r>
            <a:r>
              <a:rPr kumimoji="0" lang="en-US" sz="2000" b="0" i="0" u="sng" strike="noStrike" kern="0" cap="none" spc="0" normalizeH="0" baseline="0" noProof="0" dirty="0" smtClean="0">
                <a:ln>
                  <a:noFill/>
                </a:ln>
                <a:solidFill>
                  <a:srgbClr val="00529F"/>
                </a:solidFill>
                <a:effectLst/>
                <a:uLnTx/>
                <a:uFillTx/>
                <a:latin typeface="Calibri" panose="020F0502020204030204" pitchFamily="34" charset="0"/>
                <a:ea typeface="+mn-ea"/>
              </a:rPr>
              <a:t>every 5 years</a:t>
            </a:r>
          </a:p>
          <a:p>
            <a:pPr marR="0" lvl="0" algn="l" defTabSz="914400" rtl="0" eaLnBrk="1" fontAlgn="base" latinLnBrk="0" hangingPunct="1">
              <a:lnSpc>
                <a:spcPct val="100000"/>
              </a:lnSpc>
              <a:spcBef>
                <a:spcPct val="20000"/>
              </a:spcBef>
              <a:spcAft>
                <a:spcPct val="0"/>
              </a:spcAft>
              <a:buClrTx/>
              <a:buSzTx/>
              <a:tabLst/>
              <a:defRPr/>
            </a:pPr>
            <a:endParaRPr kumimoji="0" lang="en-US" sz="1800" b="0" i="0" u="none" strike="noStrike" kern="0" cap="none" spc="0" normalizeH="0" baseline="0" noProof="0" dirty="0" smtClean="0">
              <a:ln>
                <a:noFill/>
              </a:ln>
              <a:solidFill>
                <a:srgbClr val="00529F"/>
              </a:solidFill>
              <a:effectLst/>
              <a:uLnTx/>
              <a:uFillTx/>
              <a:latin typeface="+mn-l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447469901"/>
              </p:ext>
            </p:extLst>
          </p:nvPr>
        </p:nvGraphicFramePr>
        <p:xfrm>
          <a:off x="1447800" y="1947170"/>
          <a:ext cx="6553200" cy="3691630"/>
        </p:xfrm>
        <a:graphic>
          <a:graphicData uri="http://schemas.openxmlformats.org/drawingml/2006/table">
            <a:tbl>
              <a:tblPr firstRow="1" bandRow="1">
                <a:tableStyleId>{21E4AEA4-8DFA-4A89-87EB-49C32662AFE0}</a:tableStyleId>
              </a:tblPr>
              <a:tblGrid>
                <a:gridCol w="1600200"/>
                <a:gridCol w="1828800"/>
                <a:gridCol w="1600200"/>
                <a:gridCol w="1524000"/>
              </a:tblGrid>
              <a:tr h="1175709">
                <a:tc>
                  <a:txBody>
                    <a:bodyPr/>
                    <a:lstStyle/>
                    <a:p>
                      <a:r>
                        <a:rPr lang="en-US" dirty="0" smtClean="0"/>
                        <a:t>Utility Size</a:t>
                      </a:r>
                    </a:p>
                    <a:p>
                      <a:r>
                        <a:rPr lang="en-US" dirty="0" smtClean="0"/>
                        <a:t>(Population</a:t>
                      </a:r>
                    </a:p>
                    <a:p>
                      <a:r>
                        <a:rPr lang="en-US" dirty="0" smtClean="0"/>
                        <a:t>Served, incl.</a:t>
                      </a:r>
                    </a:p>
                    <a:p>
                      <a:r>
                        <a:rPr lang="en-US" dirty="0" smtClean="0"/>
                        <a:t>consecutive)</a:t>
                      </a:r>
                      <a:endParaRPr lang="en-US" dirty="0"/>
                    </a:p>
                  </a:txBody>
                  <a:tcPr/>
                </a:tc>
                <a:tc>
                  <a:txBody>
                    <a:bodyPr/>
                    <a:lstStyle/>
                    <a:p>
                      <a:pPr algn="ctr"/>
                      <a:r>
                        <a:rPr lang="en-US" dirty="0" smtClean="0"/>
                        <a:t>Number of</a:t>
                      </a:r>
                    </a:p>
                    <a:p>
                      <a:pPr algn="ctr"/>
                      <a:r>
                        <a:rPr lang="en-US" dirty="0" smtClean="0"/>
                        <a:t>Community</a:t>
                      </a:r>
                    </a:p>
                    <a:p>
                      <a:pPr algn="ctr"/>
                      <a:r>
                        <a:rPr lang="en-US" dirty="0" smtClean="0"/>
                        <a:t>Water Systems</a:t>
                      </a:r>
                      <a:r>
                        <a:rPr lang="en-US" baseline="0" dirty="0" smtClean="0"/>
                        <a:t> in WI</a:t>
                      </a:r>
                      <a:endParaRPr lang="en-US" dirty="0"/>
                    </a:p>
                  </a:txBody>
                  <a:tcPr/>
                </a:tc>
                <a:tc>
                  <a:txBody>
                    <a:bodyPr/>
                    <a:lstStyle/>
                    <a:p>
                      <a:pPr algn="ctr"/>
                      <a:r>
                        <a:rPr lang="en-US" dirty="0" smtClean="0"/>
                        <a:t>Risk &amp;</a:t>
                      </a:r>
                    </a:p>
                    <a:p>
                      <a:pPr algn="ctr"/>
                      <a:r>
                        <a:rPr lang="en-US" dirty="0" smtClean="0"/>
                        <a:t>Resilience</a:t>
                      </a:r>
                    </a:p>
                    <a:p>
                      <a:pPr algn="ctr"/>
                      <a:r>
                        <a:rPr lang="en-US" dirty="0" smtClean="0"/>
                        <a:t>Assessment</a:t>
                      </a:r>
                      <a:endParaRPr lang="en-US" dirty="0"/>
                    </a:p>
                  </a:txBody>
                  <a:tcPr/>
                </a:tc>
                <a:tc>
                  <a:txBody>
                    <a:bodyPr/>
                    <a:lstStyle/>
                    <a:p>
                      <a:r>
                        <a:rPr lang="en-US" dirty="0" smtClean="0"/>
                        <a:t>Emergency</a:t>
                      </a:r>
                    </a:p>
                    <a:p>
                      <a:pPr algn="ctr"/>
                      <a:r>
                        <a:rPr lang="en-US" dirty="0" smtClean="0"/>
                        <a:t>Response</a:t>
                      </a:r>
                    </a:p>
                    <a:p>
                      <a:pPr algn="ctr"/>
                      <a:r>
                        <a:rPr lang="en-US" dirty="0" smtClean="0"/>
                        <a:t>Plan</a:t>
                      </a:r>
                      <a:endParaRPr lang="en-US" dirty="0"/>
                    </a:p>
                  </a:txBody>
                  <a:tcPr/>
                </a:tc>
              </a:tr>
              <a:tr h="633074">
                <a:tc>
                  <a:txBody>
                    <a:bodyPr/>
                    <a:lstStyle/>
                    <a:p>
                      <a:pPr algn="ctr"/>
                      <a:r>
                        <a:rPr lang="en-US" dirty="0" smtClean="0"/>
                        <a:t>&gt;100K</a:t>
                      </a:r>
                      <a:endParaRPr lang="en-US" dirty="0"/>
                    </a:p>
                  </a:txBody>
                  <a:tcPr/>
                </a:tc>
                <a:tc>
                  <a:txBody>
                    <a:bodyPr/>
                    <a:lstStyle/>
                    <a:p>
                      <a:pPr algn="ctr"/>
                      <a:r>
                        <a:rPr lang="en-US" dirty="0" smtClean="0"/>
                        <a:t>7</a:t>
                      </a:r>
                      <a:endParaRPr lang="en-US" dirty="0"/>
                    </a:p>
                  </a:txBody>
                  <a:tcPr/>
                </a:tc>
                <a:tc>
                  <a:txBody>
                    <a:bodyPr/>
                    <a:lstStyle/>
                    <a:p>
                      <a:pPr algn="ctr"/>
                      <a:r>
                        <a:rPr lang="en-US" dirty="0" smtClean="0"/>
                        <a:t>March 31,</a:t>
                      </a:r>
                    </a:p>
                    <a:p>
                      <a:pPr algn="ctr"/>
                      <a:r>
                        <a:rPr lang="en-US" dirty="0" smtClean="0"/>
                        <a:t>2020 *</a:t>
                      </a:r>
                      <a:endParaRPr lang="en-US" dirty="0"/>
                    </a:p>
                  </a:txBody>
                  <a:tcPr/>
                </a:tc>
                <a:tc>
                  <a:txBody>
                    <a:bodyPr/>
                    <a:lstStyle/>
                    <a:p>
                      <a:pPr algn="ctr"/>
                      <a:r>
                        <a:rPr lang="en-US" dirty="0" smtClean="0"/>
                        <a:t>Sept. 30,</a:t>
                      </a:r>
                    </a:p>
                    <a:p>
                      <a:pPr algn="ctr"/>
                      <a:r>
                        <a:rPr lang="en-US" dirty="0" smtClean="0"/>
                        <a:t>2020 *</a:t>
                      </a:r>
                      <a:endParaRPr lang="en-US" dirty="0"/>
                    </a:p>
                  </a:txBody>
                  <a:tcPr/>
                </a:tc>
              </a:tr>
              <a:tr h="633074">
                <a:tc>
                  <a:txBody>
                    <a:bodyPr/>
                    <a:lstStyle/>
                    <a:p>
                      <a:pPr algn="ctr"/>
                      <a:r>
                        <a:rPr lang="en-US" dirty="0" smtClean="0"/>
                        <a:t>50K - 100K</a:t>
                      </a:r>
                      <a:endParaRPr lang="en-US" dirty="0"/>
                    </a:p>
                  </a:txBody>
                  <a:tcPr/>
                </a:tc>
                <a:tc>
                  <a:txBody>
                    <a:bodyPr/>
                    <a:lstStyle/>
                    <a:p>
                      <a:pPr algn="ctr"/>
                      <a:r>
                        <a:rPr lang="en-US" dirty="0" smtClean="0"/>
                        <a:t>9</a:t>
                      </a:r>
                      <a:endParaRPr lang="en-US" dirty="0"/>
                    </a:p>
                  </a:txBody>
                  <a:tcPr/>
                </a:tc>
                <a:tc>
                  <a:txBody>
                    <a:bodyPr/>
                    <a:lstStyle/>
                    <a:p>
                      <a:pPr algn="ctr"/>
                      <a:r>
                        <a:rPr lang="en-US" dirty="0" smtClean="0"/>
                        <a:t>Dec. 31,</a:t>
                      </a:r>
                    </a:p>
                    <a:p>
                      <a:pPr algn="ctr"/>
                      <a:r>
                        <a:rPr lang="en-US" dirty="0" smtClean="0"/>
                        <a:t>2020 *</a:t>
                      </a:r>
                      <a:endParaRPr lang="en-US" dirty="0"/>
                    </a:p>
                  </a:txBody>
                  <a:tcPr/>
                </a:tc>
                <a:tc>
                  <a:txBody>
                    <a:bodyPr/>
                    <a:lstStyle/>
                    <a:p>
                      <a:pPr algn="ctr"/>
                      <a:r>
                        <a:rPr lang="en-US" dirty="0" smtClean="0"/>
                        <a:t>June 30,</a:t>
                      </a:r>
                    </a:p>
                    <a:p>
                      <a:pPr algn="ctr"/>
                      <a:r>
                        <a:rPr lang="en-US" dirty="0" smtClean="0"/>
                        <a:t>2021 *</a:t>
                      </a:r>
                      <a:endParaRPr lang="en-US" dirty="0"/>
                    </a:p>
                  </a:txBody>
                  <a:tcPr/>
                </a:tc>
              </a:tr>
              <a:tr h="633074">
                <a:tc>
                  <a:txBody>
                    <a:bodyPr/>
                    <a:lstStyle/>
                    <a:p>
                      <a:pPr algn="ctr"/>
                      <a:r>
                        <a:rPr lang="en-US" dirty="0" smtClean="0"/>
                        <a:t>3,300 - 50K</a:t>
                      </a:r>
                      <a:endParaRPr lang="en-US" dirty="0"/>
                    </a:p>
                  </a:txBody>
                  <a:tcPr/>
                </a:tc>
                <a:tc>
                  <a:txBody>
                    <a:bodyPr/>
                    <a:lstStyle/>
                    <a:p>
                      <a:pPr algn="ctr"/>
                      <a:r>
                        <a:rPr lang="en-US" dirty="0" smtClean="0"/>
                        <a:t>168</a:t>
                      </a:r>
                      <a:endParaRPr lang="en-US" dirty="0"/>
                    </a:p>
                  </a:txBody>
                  <a:tcPr/>
                </a:tc>
                <a:tc>
                  <a:txBody>
                    <a:bodyPr/>
                    <a:lstStyle/>
                    <a:p>
                      <a:pPr algn="ctr"/>
                      <a:r>
                        <a:rPr lang="en-US" dirty="0" smtClean="0"/>
                        <a:t>June 30,</a:t>
                      </a:r>
                    </a:p>
                    <a:p>
                      <a:pPr algn="ctr"/>
                      <a:r>
                        <a:rPr lang="en-US" dirty="0" smtClean="0"/>
                        <a:t>2021 *</a:t>
                      </a:r>
                      <a:endParaRPr lang="en-US" dirty="0"/>
                    </a:p>
                  </a:txBody>
                  <a:tcPr/>
                </a:tc>
                <a:tc>
                  <a:txBody>
                    <a:bodyPr/>
                    <a:lstStyle/>
                    <a:p>
                      <a:pPr algn="ctr"/>
                      <a:r>
                        <a:rPr lang="en-US" dirty="0" smtClean="0"/>
                        <a:t>Dec. 30,</a:t>
                      </a:r>
                    </a:p>
                    <a:p>
                      <a:pPr algn="ctr"/>
                      <a:r>
                        <a:rPr lang="en-US" dirty="0" smtClean="0"/>
                        <a:t>2021 *</a:t>
                      </a:r>
                      <a:endParaRPr lang="en-US" dirty="0"/>
                    </a:p>
                  </a:txBody>
                  <a:tcPr/>
                </a:tc>
              </a:tr>
              <a:tr h="582670">
                <a:tc>
                  <a:txBody>
                    <a:bodyPr/>
                    <a:lstStyle/>
                    <a:p>
                      <a:pPr algn="ctr"/>
                      <a:r>
                        <a:rPr lang="en-US" dirty="0" smtClean="0"/>
                        <a:t>&lt;3,300</a:t>
                      </a:r>
                    </a:p>
                  </a:txBody>
                  <a:tcPr/>
                </a:tc>
                <a:tc>
                  <a:txBody>
                    <a:bodyPr/>
                    <a:lstStyle/>
                    <a:p>
                      <a:pPr algn="ctr"/>
                      <a:r>
                        <a:rPr lang="en-US" dirty="0" smtClean="0"/>
                        <a:t>870</a:t>
                      </a:r>
                      <a:endParaRPr lang="en-US" dirty="0"/>
                    </a:p>
                  </a:txBody>
                  <a:tcPr/>
                </a:tc>
                <a:tc>
                  <a:txBody>
                    <a:bodyPr/>
                    <a:lstStyle/>
                    <a:p>
                      <a:pPr algn="ctr"/>
                      <a:r>
                        <a:rPr lang="en-US" dirty="0" smtClean="0"/>
                        <a:t>N/A</a:t>
                      </a:r>
                      <a:endParaRPr lang="en-US" dirty="0"/>
                    </a:p>
                  </a:txBody>
                  <a:tcPr/>
                </a:tc>
                <a:tc>
                  <a:txBody>
                    <a:bodyPr/>
                    <a:lstStyle/>
                    <a:p>
                      <a:pPr algn="ctr"/>
                      <a:r>
                        <a:rPr lang="en-US" dirty="0" smtClean="0"/>
                        <a:t>N/A</a:t>
                      </a:r>
                      <a:endParaRPr lang="en-US" dirty="0"/>
                    </a:p>
                  </a:txBody>
                  <a:tcPr/>
                </a:tc>
              </a:tr>
            </a:tbl>
          </a:graphicData>
        </a:graphic>
      </p:graphicFrame>
      <p:sp>
        <p:nvSpPr>
          <p:cNvPr id="3" name="Slide Number Placeholder 2"/>
          <p:cNvSpPr>
            <a:spLocks noGrp="1"/>
          </p:cNvSpPr>
          <p:nvPr>
            <p:ph type="sldNum" sz="quarter" idx="12"/>
          </p:nvPr>
        </p:nvSpPr>
        <p:spPr/>
        <p:txBody>
          <a:bodyPr/>
          <a:lstStyle/>
          <a:p>
            <a:pPr>
              <a:defRPr/>
            </a:pPr>
            <a:fld id="{3A28622A-868B-4626-B788-F10EB9D3EEB5}" type="slidenum">
              <a:rPr lang="en-US" smtClean="0"/>
              <a:pPr>
                <a:defRPr/>
              </a:pPr>
              <a:t>56</a:t>
            </a:fld>
            <a:endParaRPr lang="en-US" dirty="0"/>
          </a:p>
        </p:txBody>
      </p:sp>
    </p:spTree>
    <p:extLst>
      <p:ext uri="{BB962C8B-B14F-4D97-AF65-F5344CB8AC3E}">
        <p14:creationId xmlns:p14="http://schemas.microsoft.com/office/powerpoint/2010/main" val="3864216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4400" b="1" kern="0" dirty="0">
                <a:solidFill>
                  <a:schemeClr val="bg1"/>
                </a:solidFill>
                <a:latin typeface="Calibri" panose="020F0502020204030204" pitchFamily="34" charset="0"/>
                <a:ea typeface="+mj-ea"/>
                <a:cs typeface="+mj-cs"/>
              </a:rPr>
              <a:t>AWIA of 2018 Requirements (cont.)</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defRPr/>
            </a:pPr>
            <a:endParaRPr lang="en-US" sz="1400" kern="0" dirty="0">
              <a:solidFill>
                <a:srgbClr val="00529F"/>
              </a:solidFill>
              <a:latin typeface="+mn-lt"/>
              <a:ea typeface="+mn-ea"/>
            </a:endParaRPr>
          </a:p>
          <a:p>
            <a:pPr lvl="0" eaLnBrk="1" hangingPunct="1">
              <a:spcBef>
                <a:spcPct val="20000"/>
              </a:spcBef>
              <a:defRPr/>
            </a:pPr>
            <a:r>
              <a:rPr lang="en-US" sz="1800" kern="0" dirty="0" smtClean="0">
                <a:solidFill>
                  <a:srgbClr val="00529F"/>
                </a:solidFill>
                <a:latin typeface="+mn-lt"/>
                <a:ea typeface="+mn-ea"/>
              </a:rPr>
              <a:t> </a:t>
            </a:r>
            <a:r>
              <a:rPr lang="en-US" sz="2000" kern="0" dirty="0">
                <a:solidFill>
                  <a:srgbClr val="00529F"/>
                </a:solidFill>
                <a:latin typeface="Calibri" panose="020F0502020204030204" pitchFamily="34" charset="0"/>
                <a:ea typeface="+mn-ea"/>
              </a:rPr>
              <a:t>Other provisions of AWIA:</a:t>
            </a:r>
          </a:p>
          <a:p>
            <a:pPr marL="228600" lvl="0" indent="-228600" eaLnBrk="1" hangingPunct="1">
              <a:spcBef>
                <a:spcPct val="20000"/>
              </a:spcBef>
              <a:defRPr/>
            </a:pPr>
            <a:r>
              <a:rPr lang="en-US" sz="2000" kern="0" dirty="0">
                <a:solidFill>
                  <a:srgbClr val="00529F"/>
                </a:solidFill>
                <a:latin typeface="Calibri" panose="020F0502020204030204" pitchFamily="34" charset="0"/>
                <a:ea typeface="+mn-ea"/>
              </a:rPr>
              <a:t>• </a:t>
            </a:r>
            <a:r>
              <a:rPr lang="en-US" sz="2000" kern="0" dirty="0" smtClean="0">
                <a:solidFill>
                  <a:srgbClr val="00529F"/>
                </a:solidFill>
                <a:latin typeface="Calibri" panose="020F0502020204030204" pitchFamily="34" charset="0"/>
                <a:ea typeface="+mn-ea"/>
              </a:rPr>
              <a:t>  Source </a:t>
            </a:r>
            <a:r>
              <a:rPr lang="en-US" sz="2000" kern="0" dirty="0">
                <a:solidFill>
                  <a:srgbClr val="00529F"/>
                </a:solidFill>
                <a:latin typeface="Calibri" panose="020F0502020204030204" pitchFamily="34" charset="0"/>
                <a:ea typeface="+mn-ea"/>
              </a:rPr>
              <a:t>water items that are effective immediately:</a:t>
            </a:r>
          </a:p>
          <a:p>
            <a:pPr marL="742950" lvl="1" indent="-285750" eaLnBrk="1" hangingPunct="1">
              <a:spcBef>
                <a:spcPct val="20000"/>
              </a:spcBef>
              <a:buFont typeface="Wingdings" panose="05000000000000000000" pitchFamily="2" charset="2"/>
              <a:buChar char="Ø"/>
              <a:defRPr/>
            </a:pPr>
            <a:r>
              <a:rPr lang="en-US" sz="2000" kern="0" dirty="0" smtClean="0">
                <a:solidFill>
                  <a:srgbClr val="00529F"/>
                </a:solidFill>
                <a:latin typeface="Calibri" panose="020F0502020204030204" pitchFamily="34" charset="0"/>
                <a:ea typeface="+mn-ea"/>
              </a:rPr>
              <a:t>State </a:t>
            </a:r>
            <a:r>
              <a:rPr lang="en-US" sz="2000" kern="0" dirty="0">
                <a:solidFill>
                  <a:srgbClr val="00529F"/>
                </a:solidFill>
                <a:latin typeface="Calibri" panose="020F0502020204030204" pitchFamily="34" charset="0"/>
                <a:ea typeface="+mn-ea"/>
              </a:rPr>
              <a:t>must promptly notify a community water system of a</a:t>
            </a:r>
          </a:p>
          <a:p>
            <a:pPr marL="746125" lvl="0" eaLnBrk="1" hangingPunct="1">
              <a:spcBef>
                <a:spcPct val="20000"/>
              </a:spcBef>
              <a:defRPr/>
            </a:pPr>
            <a:r>
              <a:rPr lang="en-US" sz="2000" kern="0" dirty="0">
                <a:solidFill>
                  <a:srgbClr val="00529F"/>
                </a:solidFill>
                <a:latin typeface="Calibri" panose="020F0502020204030204" pitchFamily="34" charset="0"/>
                <a:ea typeface="+mn-ea"/>
              </a:rPr>
              <a:t>release impacting source waters (spill);</a:t>
            </a:r>
          </a:p>
          <a:p>
            <a:pPr marL="742950" lvl="1" indent="-285750" eaLnBrk="1" hangingPunct="1">
              <a:spcBef>
                <a:spcPct val="20000"/>
              </a:spcBef>
              <a:buFont typeface="Wingdings" panose="05000000000000000000" pitchFamily="2" charset="2"/>
              <a:buChar char="Ø"/>
              <a:defRPr/>
            </a:pPr>
            <a:r>
              <a:rPr lang="en-US" sz="2000" kern="0" dirty="0" smtClean="0">
                <a:solidFill>
                  <a:srgbClr val="00529F"/>
                </a:solidFill>
                <a:latin typeface="Calibri" panose="020F0502020204030204" pitchFamily="34" charset="0"/>
                <a:ea typeface="+mn-ea"/>
              </a:rPr>
              <a:t>Communities </a:t>
            </a:r>
            <a:r>
              <a:rPr lang="en-US" sz="2000" kern="0" dirty="0">
                <a:solidFill>
                  <a:srgbClr val="00529F"/>
                </a:solidFill>
                <a:latin typeface="Calibri" panose="020F0502020204030204" pitchFamily="34" charset="0"/>
                <a:ea typeface="+mn-ea"/>
              </a:rPr>
              <a:t>have access to Emergency Planning and</a:t>
            </a:r>
          </a:p>
          <a:p>
            <a:pPr marL="746125" lvl="0" eaLnBrk="1" hangingPunct="1">
              <a:spcBef>
                <a:spcPct val="20000"/>
              </a:spcBef>
              <a:defRPr/>
            </a:pPr>
            <a:r>
              <a:rPr lang="en-US" sz="2000" kern="0" dirty="0">
                <a:solidFill>
                  <a:srgbClr val="00529F"/>
                </a:solidFill>
                <a:latin typeface="Calibri" panose="020F0502020204030204" pitchFamily="34" charset="0"/>
                <a:ea typeface="+mn-ea"/>
              </a:rPr>
              <a:t>Community Right-to-Know Act (EPCRA)* Tier II data for </a:t>
            </a:r>
            <a:r>
              <a:rPr lang="en-US" sz="2000" kern="0" dirty="0" smtClean="0">
                <a:solidFill>
                  <a:srgbClr val="00529F"/>
                </a:solidFill>
                <a:latin typeface="Calibri" panose="020F0502020204030204" pitchFamily="34" charset="0"/>
                <a:ea typeface="+mn-ea"/>
              </a:rPr>
              <a:t>any facility </a:t>
            </a:r>
            <a:r>
              <a:rPr lang="en-US" sz="2000" kern="0" dirty="0">
                <a:solidFill>
                  <a:srgbClr val="00529F"/>
                </a:solidFill>
                <a:latin typeface="Calibri" panose="020F0502020204030204" pitchFamily="34" charset="0"/>
                <a:ea typeface="+mn-ea"/>
              </a:rPr>
              <a:t>within a delineated source water area</a:t>
            </a:r>
          </a:p>
          <a:p>
            <a:pPr marL="285750" lvl="0" indent="-28575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ea typeface="+mn-ea"/>
              </a:rPr>
              <a:t>Consumer </a:t>
            </a:r>
            <a:r>
              <a:rPr lang="en-US" sz="2000" kern="0" dirty="0">
                <a:solidFill>
                  <a:srgbClr val="00529F"/>
                </a:solidFill>
                <a:latin typeface="Calibri" panose="020F0502020204030204" pitchFamily="34" charset="0"/>
                <a:ea typeface="+mn-ea"/>
              </a:rPr>
              <a:t>Confidence Reports have to be reported twice per</a:t>
            </a:r>
          </a:p>
          <a:p>
            <a:pPr marL="288925" lvl="0" eaLnBrk="1" hangingPunct="1">
              <a:spcBef>
                <a:spcPct val="20000"/>
              </a:spcBef>
              <a:defRPr/>
            </a:pPr>
            <a:r>
              <a:rPr lang="en-US" sz="2000" kern="0" dirty="0">
                <a:solidFill>
                  <a:srgbClr val="00529F"/>
                </a:solidFill>
                <a:latin typeface="Calibri" panose="020F0502020204030204" pitchFamily="34" charset="0"/>
                <a:ea typeface="+mn-ea"/>
              </a:rPr>
              <a:t>year (unsure of implementation date)</a:t>
            </a:r>
          </a:p>
          <a:p>
            <a:pPr marL="285750" lvl="0" indent="-285750" eaLnBrk="1" hangingPunct="1">
              <a:spcBef>
                <a:spcPct val="20000"/>
              </a:spcBef>
              <a:buFont typeface="Arial" panose="020B0604020202020204" pitchFamily="34" charset="0"/>
              <a:buChar char="•"/>
              <a:defRPr/>
            </a:pPr>
            <a:r>
              <a:rPr lang="en-US" sz="2000" kern="0" dirty="0" smtClean="0">
                <a:solidFill>
                  <a:srgbClr val="00529F"/>
                </a:solidFill>
                <a:latin typeface="Calibri" panose="020F0502020204030204" pitchFamily="34" charset="0"/>
                <a:ea typeface="+mn-ea"/>
              </a:rPr>
              <a:t>All </a:t>
            </a:r>
            <a:r>
              <a:rPr lang="en-US" sz="2000" kern="0" dirty="0">
                <a:solidFill>
                  <a:srgbClr val="00529F"/>
                </a:solidFill>
                <a:latin typeface="Calibri" panose="020F0502020204030204" pitchFamily="34" charset="0"/>
                <a:ea typeface="+mn-ea"/>
              </a:rPr>
              <a:t>water systems &gt;3,300 must participate in UCMR</a:t>
            </a:r>
          </a:p>
          <a:p>
            <a:pPr marL="288925" lvl="0" eaLnBrk="1" hangingPunct="1">
              <a:spcBef>
                <a:spcPct val="20000"/>
              </a:spcBef>
              <a:defRPr/>
            </a:pPr>
            <a:r>
              <a:rPr lang="en-US" sz="2000" kern="0" dirty="0">
                <a:solidFill>
                  <a:srgbClr val="00529F"/>
                </a:solidFill>
                <a:latin typeface="Calibri" panose="020F0502020204030204" pitchFamily="34" charset="0"/>
                <a:ea typeface="+mn-ea"/>
              </a:rPr>
              <a:t>(unregulated contaminant monitoring rule) starting in 2022</a:t>
            </a:r>
            <a:endParaRPr kumimoji="0" lang="en-US" sz="2000" b="0" i="0" u="none" strike="noStrike" kern="0" cap="none" spc="0" normalizeH="0" baseline="0" noProof="0" dirty="0" smtClean="0">
              <a:ln>
                <a:noFill/>
              </a:ln>
              <a:solidFill>
                <a:srgbClr val="00529F"/>
              </a:solidFill>
              <a:effectLst/>
              <a:uLnTx/>
              <a:uFillTx/>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57</a:t>
            </a:fld>
            <a:endParaRPr lang="en-US" dirty="0"/>
          </a:p>
        </p:txBody>
      </p:sp>
    </p:spTree>
    <p:extLst>
      <p:ext uri="{BB962C8B-B14F-4D97-AF65-F5344CB8AC3E}">
        <p14:creationId xmlns:p14="http://schemas.microsoft.com/office/powerpoint/2010/main" val="606461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762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a:rPr>
              <a:t>Civil/Criminal Enforcement</a:t>
            </a:r>
            <a:endParaRPr lang="en-US" sz="4400" dirty="0">
              <a:solidFill>
                <a:srgbClr val="FFFFFF"/>
              </a:solidFill>
              <a:latin typeface="Calibri"/>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2000" dirty="0">
                <a:solidFill>
                  <a:srgbClr val="000000"/>
                </a:solidFill>
                <a:latin typeface="Calibri" panose="020F0502020204030204" pitchFamily="34" charset="0"/>
              </a:rPr>
              <a:t> </a:t>
            </a:r>
          </a:p>
          <a:p>
            <a:pPr algn="ctr"/>
            <a:endParaRPr lang="en-US" sz="1800" dirty="0" smtClean="0">
              <a:solidFill>
                <a:srgbClr val="000000"/>
              </a:solidFill>
              <a:latin typeface="Calibri" panose="020F0502020204030204" pitchFamily="34" charset="0"/>
            </a:endParaRPr>
          </a:p>
          <a:p>
            <a:pPr algn="ctr" eaLnBrk="1" hangingPunct="1">
              <a:spcBef>
                <a:spcPct val="20000"/>
              </a:spcBef>
              <a:defRPr/>
            </a:pPr>
            <a:endParaRPr lang="en-US" kern="0" dirty="0" smtClean="0">
              <a:solidFill>
                <a:srgbClr val="00529F"/>
              </a:solidFill>
              <a:latin typeface="Calibri" panose="020F0502020204030204" pitchFamily="34" charset="0"/>
            </a:endParaRPr>
          </a:p>
          <a:p>
            <a:pPr algn="ctr" eaLnBrk="1" hangingPunct="1">
              <a:spcBef>
                <a:spcPct val="20000"/>
              </a:spcBef>
              <a:defRPr/>
            </a:pPr>
            <a:r>
              <a:rPr lang="en-US" sz="4000" kern="0" dirty="0" smtClean="0">
                <a:solidFill>
                  <a:srgbClr val="00529F"/>
                </a:solidFill>
                <a:latin typeface="Calibri" panose="020F0502020204030204" pitchFamily="34" charset="0"/>
              </a:rPr>
              <a:t>Federal/State</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58</a:t>
            </a:fld>
            <a:endParaRPr lang="en-US" dirty="0">
              <a:solidFill>
                <a:srgbClr val="000000"/>
              </a:solidFill>
            </a:endParaRPr>
          </a:p>
        </p:txBody>
      </p:sp>
    </p:spTree>
    <p:extLst>
      <p:ext uri="{BB962C8B-B14F-4D97-AF65-F5344CB8AC3E}">
        <p14:creationId xmlns:p14="http://schemas.microsoft.com/office/powerpoint/2010/main" val="41027499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533400" y="152400"/>
            <a:ext cx="7543800" cy="1257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Release Reporting/CERCLA Enforcement:  U.S. Environmental Protection Agency and Waseca, Minnesota, Facility Enter into Consent Agreement</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kern="0" dirty="0" smtClean="0">
              <a:solidFill>
                <a:srgbClr val="00529F"/>
              </a:solidFill>
            </a:endParaRPr>
          </a:p>
          <a:p>
            <a:r>
              <a:rPr lang="en-US" sz="1800" kern="0" dirty="0" smtClean="0">
                <a:solidFill>
                  <a:srgbClr val="00529F"/>
                </a:solidFill>
                <a:latin typeface="Calibri" panose="020F0502020204030204" pitchFamily="34" charset="0"/>
              </a:rPr>
              <a:t>EPA </a:t>
            </a:r>
            <a:r>
              <a:rPr lang="en-US" sz="1800" kern="0" dirty="0">
                <a:solidFill>
                  <a:srgbClr val="00529F"/>
                </a:solidFill>
                <a:latin typeface="Calibri" panose="020F0502020204030204" pitchFamily="34" charset="0"/>
              </a:rPr>
              <a:t>and Birds Eye Foods, LLC, entered into a December 13th Consent Agreement and Final Order addressing alleged violations of the Comprehensive Environmental Response, Compensation and Liability Act and Emergency Planning and Community Right-to-Know Act.</a:t>
            </a:r>
          </a:p>
          <a:p>
            <a:r>
              <a:rPr lang="en-US" sz="1800" kern="0" dirty="0">
                <a:solidFill>
                  <a:srgbClr val="00529F"/>
                </a:solidFill>
                <a:latin typeface="Calibri" panose="020F0502020204030204" pitchFamily="34" charset="0"/>
              </a:rPr>
              <a:t> </a:t>
            </a:r>
          </a:p>
          <a:p>
            <a:r>
              <a:rPr lang="en-US" sz="1800" kern="0" dirty="0">
                <a:solidFill>
                  <a:srgbClr val="00529F"/>
                </a:solidFill>
                <a:latin typeface="Calibri" panose="020F0502020204030204" pitchFamily="34" charset="0"/>
              </a:rPr>
              <a:t>The CAFO provides that Birds Eye violated Section 103(a) of CERCLA and Section 304(a) of EPCRA.</a:t>
            </a:r>
          </a:p>
          <a:p>
            <a:r>
              <a:rPr lang="en-US" sz="1800" kern="0" dirty="0">
                <a:solidFill>
                  <a:srgbClr val="00529F"/>
                </a:solidFill>
                <a:latin typeface="Calibri" panose="020F0502020204030204" pitchFamily="34" charset="0"/>
              </a:rPr>
              <a:t> </a:t>
            </a:r>
          </a:p>
          <a:p>
            <a:r>
              <a:rPr lang="en-US" sz="1800" kern="0" dirty="0">
                <a:solidFill>
                  <a:srgbClr val="00529F"/>
                </a:solidFill>
                <a:latin typeface="Calibri" panose="020F0502020204030204" pitchFamily="34" charset="0"/>
              </a:rPr>
              <a:t>The alleged violations are stated to have been due, respectively, to a failure to immediately notify the National Response Center of a release which occurred at the facility between June 21 and July 19, 2013, and failing to immediately notify the Minnesota State Emergency Response Commission (“SERC”) of the same release by failing to provide a written follow-up emergency notice to the Minnesota SERC as soon as practicable after the June 21 – July 19, 2013, release occurrence.</a:t>
            </a:r>
          </a:p>
          <a:p>
            <a:endParaRPr lang="en-US" sz="2000" dirty="0">
              <a:solidFill>
                <a:srgbClr val="000000"/>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59</a:t>
            </a:fld>
            <a:endParaRPr lang="en-US" dirty="0">
              <a:solidFill>
                <a:srgbClr val="000000"/>
              </a:solidFill>
            </a:endParaRPr>
          </a:p>
        </p:txBody>
      </p:sp>
    </p:spTree>
    <p:extLst>
      <p:ext uri="{BB962C8B-B14F-4D97-AF65-F5344CB8AC3E}">
        <p14:creationId xmlns:p14="http://schemas.microsoft.com/office/powerpoint/2010/main" val="785561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1" hangingPunct="1">
              <a:defRPr sz="3600" b="1" kern="0">
                <a:solidFill>
                  <a:srgbClr val="FFFFFF"/>
                </a:solidFill>
                <a:ea typeface="ＭＳ Ｐゴシック"/>
                <a:cs typeface="Arial" panose="020B0604020202020204" pitchFamily="34" charset="0"/>
              </a:defRPr>
            </a:lvl1pPr>
          </a:lstStyle>
          <a:p>
            <a:r>
              <a:rPr lang="en-US" sz="4400" dirty="0" smtClean="0">
                <a:latin typeface="Calibri" panose="020F0502020204030204" pitchFamily="34" charset="0"/>
              </a:rPr>
              <a:t>Missouri Legislation</a:t>
            </a:r>
            <a:endParaRPr lang="en-US" sz="4400" dirty="0">
              <a:latin typeface="Calibri" panose="020F0502020204030204" pitchFamily="34" charset="0"/>
            </a:endParaRPr>
          </a:p>
        </p:txBody>
      </p:sp>
      <p:sp>
        <p:nvSpPr>
          <p:cNvPr id="6" name="Rectangle 16"/>
          <p:cNvSpPr txBox="1">
            <a:spLocks noChangeArrowheads="1"/>
          </p:cNvSpPr>
          <p:nvPr/>
        </p:nvSpPr>
        <p:spPr bwMode="auto">
          <a:xfrm>
            <a:off x="822960" y="1447800"/>
            <a:ext cx="6858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2" eaLnBrk="1" hangingPunct="1">
              <a:spcBef>
                <a:spcPct val="20000"/>
              </a:spcBef>
              <a:tabLst>
                <a:tab pos="1485900" algn="l"/>
              </a:tabLst>
              <a:defRPr/>
            </a:pPr>
            <a:r>
              <a:rPr lang="en-US" sz="1800" kern="0" dirty="0">
                <a:solidFill>
                  <a:srgbClr val="00529F"/>
                </a:solidFill>
                <a:latin typeface="Calibri" panose="020F0502020204030204" pitchFamily="34" charset="0"/>
              </a:rPr>
              <a:t>GRANTS FOR UTILITY PROJECTS (Section 640.620) - G</a:t>
            </a:r>
            <a:r>
              <a:rPr lang="en-US" sz="1800" kern="0" dirty="0" smtClean="0">
                <a:solidFill>
                  <a:srgbClr val="00529F"/>
                </a:solidFill>
                <a:latin typeface="Calibri" panose="020F0502020204030204" pitchFamily="34" charset="0"/>
              </a:rPr>
              <a:t>rants </a:t>
            </a:r>
            <a:r>
              <a:rPr lang="en-US" sz="1800" kern="0" dirty="0">
                <a:solidFill>
                  <a:srgbClr val="00529F"/>
                </a:solidFill>
                <a:latin typeface="Calibri" panose="020F0502020204030204" pitchFamily="34" charset="0"/>
              </a:rPr>
              <a:t>in aid are made available by the </a:t>
            </a:r>
            <a:r>
              <a:rPr lang="en-US" sz="1800" kern="0" dirty="0" err="1" smtClean="0">
                <a:solidFill>
                  <a:srgbClr val="00529F"/>
                </a:solidFill>
                <a:latin typeface="Calibri" panose="020F0502020204030204" pitchFamily="34" charset="0"/>
              </a:rPr>
              <a:t>DNR</a:t>
            </a:r>
            <a:r>
              <a:rPr lang="en-US" sz="1800" kern="0" dirty="0" smtClean="0">
                <a:solidFill>
                  <a:srgbClr val="00529F"/>
                </a:solidFill>
                <a:latin typeface="Calibri" panose="020F0502020204030204" pitchFamily="34" charset="0"/>
              </a:rPr>
              <a:t> to </a:t>
            </a:r>
            <a:r>
              <a:rPr lang="en-US" sz="1800" kern="0" dirty="0">
                <a:solidFill>
                  <a:srgbClr val="00529F"/>
                </a:solidFill>
                <a:latin typeface="Calibri" panose="020F0502020204030204" pitchFamily="34" charset="0"/>
              </a:rPr>
              <a:t>assist in financing certain utility projects, with such grants being limited to $1,400 per connection.  This act instead limits such grants to $3,000 per connection</a:t>
            </a:r>
            <a:r>
              <a:rPr lang="en-US" sz="1800" kern="0" dirty="0" smtClean="0">
                <a:solidFill>
                  <a:srgbClr val="00529F"/>
                </a:solidFill>
                <a:latin typeface="Calibri" panose="020F0502020204030204" pitchFamily="34" charset="0"/>
              </a:rPr>
              <a:t>.</a:t>
            </a:r>
          </a:p>
          <a:p>
            <a:pPr marL="0" lvl="2" eaLnBrk="1" hangingPunct="1">
              <a:spcBef>
                <a:spcPct val="20000"/>
              </a:spcBef>
              <a:tabLst>
                <a:tab pos="1485900" algn="l"/>
              </a:tabLst>
              <a:defRPr/>
            </a:pPr>
            <a:endParaRPr lang="en-US" sz="1800" kern="0" dirty="0">
              <a:solidFill>
                <a:srgbClr val="00529F"/>
              </a:solidFill>
              <a:latin typeface="Calibri" panose="020F0502020204030204" pitchFamily="34" charset="0"/>
            </a:endParaRPr>
          </a:p>
          <a:p>
            <a:pPr marL="0" lvl="2" eaLnBrk="1" hangingPunct="1">
              <a:spcBef>
                <a:spcPct val="20000"/>
              </a:spcBef>
              <a:tabLst>
                <a:tab pos="1485900" algn="l"/>
              </a:tabLst>
              <a:defRPr/>
            </a:pPr>
            <a:r>
              <a:rPr lang="en-US" sz="1800" kern="0" dirty="0">
                <a:solidFill>
                  <a:srgbClr val="00529F"/>
                </a:solidFill>
                <a:latin typeface="Calibri" panose="020F0502020204030204" pitchFamily="34" charset="0"/>
              </a:rPr>
              <a:t>MISSOURI CLEAN WATER LAW (Section 644.059) - This act exempts agricultural storm water discharges and return flows from irrigated agriculture from clean water permitting requirements, and  prevents such discharges and flows from being considered unlawful unless they have entered waters of the state rendering them harmful, detrimental, or injurious to public health, safety, or welfare, or to industrial or agricultural uses, or to wild animals, birds, or fish.  Nothing in this act shall supersede current law relating to concentrated animal feeding operations.</a:t>
            </a:r>
            <a:endParaRPr lang="en-US" sz="1800" kern="0" dirty="0" smtClean="0">
              <a:solidFill>
                <a:srgbClr val="00529F"/>
              </a:solidFill>
              <a:latin typeface="Calibri" panose="020F0502020204030204" pitchFamily="34" charset="0"/>
            </a:endParaRPr>
          </a:p>
          <a:p>
            <a:pPr marL="914400" lvl="1" eaLnBrk="1" hangingPunct="1">
              <a:spcBef>
                <a:spcPct val="20000"/>
              </a:spcBef>
              <a:tabLst>
                <a:tab pos="1203325" algn="l"/>
              </a:tabLst>
              <a:defRPr/>
            </a:pPr>
            <a:r>
              <a:rPr lang="en-US" sz="1800" kern="0" dirty="0">
                <a:solidFill>
                  <a:srgbClr val="00529F"/>
                </a:solidFill>
              </a:rPr>
              <a:t>	</a:t>
            </a:r>
            <a:r>
              <a:rPr lang="en-US" sz="1800" kern="0" dirty="0" smtClean="0">
                <a:solidFill>
                  <a:srgbClr val="00529F"/>
                </a:solidFill>
              </a:rPr>
              <a:t>	</a:t>
            </a:r>
          </a:p>
          <a:p>
            <a:pPr lvl="1" eaLnBrk="1" hangingPunct="1">
              <a:spcBef>
                <a:spcPct val="20000"/>
              </a:spcBef>
              <a:defRPr/>
            </a:pPr>
            <a:r>
              <a:rPr lang="en-US" sz="1800" kern="0" dirty="0" smtClean="0">
                <a:solidFill>
                  <a:srgbClr val="00529F"/>
                </a:solidFill>
              </a:rPr>
              <a:t>			</a:t>
            </a:r>
            <a:endParaRPr lang="en-US" sz="1800" kern="0" dirty="0">
              <a:solidFill>
                <a:srgbClr val="00529F"/>
              </a:solidFill>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6</a:t>
            </a:fld>
            <a:endParaRPr lang="en-US" dirty="0"/>
          </a:p>
        </p:txBody>
      </p:sp>
    </p:spTree>
    <p:extLst>
      <p:ext uri="{BB962C8B-B14F-4D97-AF65-F5344CB8AC3E}">
        <p14:creationId xmlns:p14="http://schemas.microsoft.com/office/powerpoint/2010/main" val="25837975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533400" y="152400"/>
            <a:ext cx="7543800" cy="1257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Release Reporting/CERCLA Enforcement:  U.S. Environmental Protection Agency and Waseca, Minnesota, Facility Enter into Consent </a:t>
            </a:r>
            <a:r>
              <a:rPr lang="en-US" b="1" dirty="0" smtClean="0">
                <a:solidFill>
                  <a:srgbClr val="FFFFFF"/>
                </a:solidFill>
                <a:latin typeface="Calibri" panose="020F0502020204030204" pitchFamily="34" charset="0"/>
              </a:rPr>
              <a:t>Agreement (cont.)</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600" dirty="0" smtClean="0">
              <a:solidFill>
                <a:srgbClr val="000000"/>
              </a:solidFill>
              <a:latin typeface="Calibri" panose="020F0502020204030204" pitchFamily="34" charset="0"/>
            </a:endParaRPr>
          </a:p>
          <a:p>
            <a:r>
              <a:rPr lang="en-US" sz="1800" dirty="0" smtClean="0">
                <a:solidFill>
                  <a:schemeClr val="accent2"/>
                </a:solidFill>
                <a:latin typeface="Calibri" panose="020F0502020204030204" pitchFamily="34" charset="0"/>
              </a:rPr>
              <a:t>Section </a:t>
            </a:r>
            <a:r>
              <a:rPr lang="en-US" sz="1800" dirty="0">
                <a:solidFill>
                  <a:schemeClr val="accent2"/>
                </a:solidFill>
                <a:latin typeface="Calibri" panose="020F0502020204030204" pitchFamily="34" charset="0"/>
              </a:rPr>
              <a:t>103 of CERCLA requires any person in charge of a facility to immediately notify the National Response Center as soon as that person has knowledge of any release of hazardous substance from the facility in an amount equal to or greater than the reportable quantity of the hazardous substance.  In order for a release to be considered reportable under CERCLA, there are three criteria that must be met, which include the following.  The release must:</a:t>
            </a:r>
          </a:p>
          <a:p>
            <a:r>
              <a:rPr lang="en-US" sz="1800" dirty="0">
                <a:solidFill>
                  <a:schemeClr val="accent2"/>
                </a:solidFill>
                <a:latin typeface="Calibri" panose="020F0502020204030204" pitchFamily="34" charset="0"/>
              </a:rPr>
              <a:t> </a:t>
            </a:r>
          </a:p>
          <a:p>
            <a:pPr marL="342900" indent="-342900">
              <a:buFont typeface="Arial" panose="020B0604020202020204" pitchFamily="34" charset="0"/>
              <a:buChar char="•"/>
            </a:pPr>
            <a:r>
              <a:rPr lang="en-US" sz="1800" dirty="0">
                <a:solidFill>
                  <a:schemeClr val="accent2"/>
                </a:solidFill>
                <a:latin typeface="Calibri" panose="020F0502020204030204" pitchFamily="34" charset="0"/>
              </a:rPr>
              <a:t>Be into the environment</a:t>
            </a:r>
          </a:p>
          <a:p>
            <a:pPr marL="342900" indent="-342900">
              <a:buFont typeface="Arial" panose="020B0604020202020204" pitchFamily="34" charset="0"/>
              <a:buChar char="•"/>
            </a:pPr>
            <a:r>
              <a:rPr lang="en-US" sz="1800" dirty="0">
                <a:solidFill>
                  <a:schemeClr val="accent2"/>
                </a:solidFill>
                <a:latin typeface="Calibri" panose="020F0502020204030204" pitchFamily="34" charset="0"/>
              </a:rPr>
              <a:t>Be equal to or exceed the reportable quantity for a particular substance</a:t>
            </a:r>
          </a:p>
          <a:p>
            <a:pPr marL="342900" indent="-342900">
              <a:buFont typeface="Arial" panose="020B0604020202020204" pitchFamily="34" charset="0"/>
              <a:buChar char="•"/>
            </a:pPr>
            <a:r>
              <a:rPr lang="en-US" sz="1800" dirty="0">
                <a:solidFill>
                  <a:schemeClr val="accent2"/>
                </a:solidFill>
                <a:latin typeface="Calibri" panose="020F0502020204030204" pitchFamily="34" charset="0"/>
              </a:rPr>
              <a:t>Occur within a 24-hour period</a:t>
            </a:r>
          </a:p>
          <a:p>
            <a:r>
              <a:rPr lang="en-US" sz="1800" dirty="0">
                <a:solidFill>
                  <a:schemeClr val="accent2"/>
                </a:solidFill>
                <a:latin typeface="Calibri" panose="020F0502020204030204" pitchFamily="34" charset="0"/>
              </a:rPr>
              <a:t> </a:t>
            </a:r>
          </a:p>
          <a:p>
            <a:r>
              <a:rPr lang="en-US" sz="1800" dirty="0">
                <a:solidFill>
                  <a:schemeClr val="accent2"/>
                </a:solidFill>
                <a:latin typeface="Calibri" panose="020F0502020204030204" pitchFamily="34" charset="0"/>
              </a:rPr>
              <a:t>The terms “environment” and “facility” are very broadly defined by CERCLA.  </a:t>
            </a:r>
          </a:p>
          <a:p>
            <a:r>
              <a:rPr lang="en-US" sz="1800" dirty="0">
                <a:solidFill>
                  <a:schemeClr val="accent2"/>
                </a:solidFill>
                <a:latin typeface="Calibri" panose="020F0502020204030204" pitchFamily="34" charset="0"/>
              </a:rPr>
              <a:t> </a:t>
            </a:r>
          </a:p>
          <a:p>
            <a:r>
              <a:rPr lang="en-US" sz="1800" dirty="0">
                <a:solidFill>
                  <a:schemeClr val="accent2"/>
                </a:solidFill>
                <a:latin typeface="Calibri" panose="020F0502020204030204" pitchFamily="34" charset="0"/>
              </a:rPr>
              <a:t>The CAFO assesses a civil penalty of $75,000 for the CERCLA violation and $75,000 for the EPCRA violation.  </a:t>
            </a:r>
          </a:p>
          <a:p>
            <a:endParaRPr lang="en-US" sz="2000" dirty="0">
              <a:solidFill>
                <a:srgbClr val="000000"/>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60</a:t>
            </a:fld>
            <a:endParaRPr lang="en-US" dirty="0">
              <a:solidFill>
                <a:srgbClr val="000000"/>
              </a:solidFill>
            </a:endParaRPr>
          </a:p>
        </p:txBody>
      </p:sp>
    </p:spTree>
    <p:extLst>
      <p:ext uri="{BB962C8B-B14F-4D97-AF65-F5344CB8AC3E}">
        <p14:creationId xmlns:p14="http://schemas.microsoft.com/office/powerpoint/2010/main" val="13037217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1722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OSHA Enforcement:  U.S. Department of Labor Cites Alabama Tank Cleaning Company for Alleged Violations</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7620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dirty="0">
                <a:solidFill>
                  <a:schemeClr val="accent2"/>
                </a:solidFill>
                <a:latin typeface="+mn-lt"/>
              </a:rPr>
              <a:t>The United States Occupational Safety and Health </a:t>
            </a:r>
            <a:r>
              <a:rPr lang="en-US" sz="1600" dirty="0" smtClean="0">
                <a:solidFill>
                  <a:schemeClr val="accent2"/>
                </a:solidFill>
                <a:latin typeface="+mn-lt"/>
              </a:rPr>
              <a:t> cited American </a:t>
            </a:r>
            <a:r>
              <a:rPr lang="en-US" sz="1600" dirty="0">
                <a:solidFill>
                  <a:schemeClr val="accent2"/>
                </a:solidFill>
                <a:latin typeface="+mn-lt"/>
              </a:rPr>
              <a:t>Remediation and Environmental Inc. </a:t>
            </a:r>
            <a:r>
              <a:rPr lang="en-US" sz="1600" dirty="0" smtClean="0">
                <a:solidFill>
                  <a:schemeClr val="accent2"/>
                </a:solidFill>
                <a:latin typeface="+mn-lt"/>
              </a:rPr>
              <a:t>for </a:t>
            </a:r>
            <a:r>
              <a:rPr lang="en-US" sz="1600" dirty="0">
                <a:solidFill>
                  <a:schemeClr val="accent2"/>
                </a:solidFill>
                <a:latin typeface="+mn-lt"/>
              </a:rPr>
              <a:t>alleged violations related to confined space, fire and explosion hazards.</a:t>
            </a:r>
          </a:p>
          <a:p>
            <a:r>
              <a:rPr lang="en-US" sz="1600" dirty="0">
                <a:solidFill>
                  <a:schemeClr val="accent2"/>
                </a:solidFill>
                <a:latin typeface="+mn-lt"/>
              </a:rPr>
              <a:t> </a:t>
            </a:r>
          </a:p>
          <a:p>
            <a:r>
              <a:rPr lang="en-US" sz="1600" dirty="0">
                <a:solidFill>
                  <a:schemeClr val="accent2"/>
                </a:solidFill>
                <a:latin typeface="+mn-lt"/>
              </a:rPr>
              <a:t>OSHA </a:t>
            </a:r>
            <a:r>
              <a:rPr lang="en-US" sz="1600" dirty="0" smtClean="0">
                <a:solidFill>
                  <a:schemeClr val="accent2"/>
                </a:solidFill>
                <a:latin typeface="+mn-lt"/>
              </a:rPr>
              <a:t>proposed </a:t>
            </a:r>
            <a:r>
              <a:rPr lang="en-US" sz="1600" dirty="0">
                <a:solidFill>
                  <a:schemeClr val="accent2"/>
                </a:solidFill>
                <a:latin typeface="+mn-lt"/>
              </a:rPr>
              <a:t>$171,281 in penalties for the Chunchula, Alabama, tank cleaning company</a:t>
            </a:r>
            <a:r>
              <a:rPr lang="en-US" sz="1600" dirty="0" smtClean="0">
                <a:solidFill>
                  <a:schemeClr val="accent2"/>
                </a:solidFill>
                <a:latin typeface="+mn-lt"/>
              </a:rPr>
              <a:t>.</a:t>
            </a:r>
          </a:p>
          <a:p>
            <a:endParaRPr lang="en-US" sz="1600" dirty="0">
              <a:solidFill>
                <a:schemeClr val="accent2"/>
              </a:solidFill>
              <a:latin typeface="+mn-lt"/>
            </a:endParaRPr>
          </a:p>
          <a:p>
            <a:r>
              <a:rPr lang="en-US" sz="1600" dirty="0">
                <a:solidFill>
                  <a:schemeClr val="accent2"/>
                </a:solidFill>
                <a:latin typeface="+mn-lt"/>
              </a:rPr>
              <a:t>OSHA inspectors are alleged to have determined that AREI allowed employees to enter a tank without testing for atmospheric hazards.  The company was cited for:</a:t>
            </a:r>
          </a:p>
          <a:p>
            <a:r>
              <a:rPr lang="en-US" sz="1600" dirty="0">
                <a:solidFill>
                  <a:schemeClr val="accent2"/>
                </a:solidFill>
                <a:latin typeface="+mn-lt"/>
              </a:rPr>
              <a:t> </a:t>
            </a:r>
          </a:p>
          <a:p>
            <a:pPr marL="342900" indent="-342900">
              <a:buFont typeface="Arial" panose="020B0604020202020204" pitchFamily="34" charset="0"/>
              <a:buChar char="•"/>
            </a:pPr>
            <a:r>
              <a:rPr lang="en-US" sz="1600" dirty="0">
                <a:solidFill>
                  <a:schemeClr val="accent2"/>
                </a:solidFill>
                <a:latin typeface="+mn-lt"/>
              </a:rPr>
              <a:t>Allowing employees to use a non-explosion proof vacuum in a tank that transported a highly hazardous chemical;</a:t>
            </a:r>
          </a:p>
          <a:p>
            <a:pPr marL="342900" indent="-342900">
              <a:buFont typeface="Arial" panose="020B0604020202020204" pitchFamily="34" charset="0"/>
              <a:buChar char="•"/>
            </a:pPr>
            <a:r>
              <a:rPr lang="en-US" sz="1600" dirty="0">
                <a:solidFill>
                  <a:schemeClr val="accent2"/>
                </a:solidFill>
                <a:latin typeface="+mn-lt"/>
              </a:rPr>
              <a:t>Failing to provide appropriate personal protective clothing;</a:t>
            </a:r>
          </a:p>
          <a:p>
            <a:pPr marL="342900" indent="-342900">
              <a:buFont typeface="Arial" panose="020B0604020202020204" pitchFamily="34" charset="0"/>
              <a:buChar char="•"/>
            </a:pPr>
            <a:r>
              <a:rPr lang="en-US" sz="1600" dirty="0">
                <a:solidFill>
                  <a:schemeClr val="accent2"/>
                </a:solidFill>
                <a:latin typeface="+mn-lt"/>
              </a:rPr>
              <a:t>Authorizing employees to enter a permit-required confined space without a retrieval system;</a:t>
            </a:r>
          </a:p>
          <a:p>
            <a:pPr marL="342900" indent="-342900">
              <a:buFont typeface="Arial" panose="020B0604020202020204" pitchFamily="34" charset="0"/>
              <a:buChar char="•"/>
            </a:pPr>
            <a:r>
              <a:rPr lang="en-US" sz="1600" dirty="0">
                <a:solidFill>
                  <a:schemeClr val="accent2"/>
                </a:solidFill>
                <a:latin typeface="+mn-lt"/>
              </a:rPr>
              <a:t>Failing to ensure confined space testing and monitoring equipment was property </a:t>
            </a:r>
            <a:r>
              <a:rPr lang="en-US" sz="1600" dirty="0" smtClean="0">
                <a:solidFill>
                  <a:schemeClr val="accent2"/>
                </a:solidFill>
                <a:latin typeface="+mn-lt"/>
              </a:rPr>
              <a:t>maintained</a:t>
            </a:r>
          </a:p>
          <a:p>
            <a:r>
              <a:rPr lang="en-US" sz="1600" dirty="0" smtClean="0">
                <a:solidFill>
                  <a:schemeClr val="accent2"/>
                </a:solidFill>
                <a:latin typeface="+mn-lt"/>
              </a:rPr>
              <a:t>Note – Trenching issues have been an OSHA focus</a:t>
            </a:r>
            <a:endParaRPr lang="en-US" sz="1600" dirty="0">
              <a:solidFill>
                <a:schemeClr val="accent2"/>
              </a:solidFill>
              <a:latin typeface="+mn-lt"/>
            </a:endParaRPr>
          </a:p>
          <a:p>
            <a:r>
              <a:rPr lang="en-US" sz="2000" dirty="0">
                <a:solidFill>
                  <a:srgbClr val="000000"/>
                </a:solidFill>
                <a:latin typeface="+mn-lt"/>
              </a:rPr>
              <a:t> </a:t>
            </a:r>
          </a:p>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61</a:t>
            </a:fld>
            <a:endParaRPr lang="en-US" dirty="0">
              <a:solidFill>
                <a:srgbClr val="000000"/>
              </a:solidFill>
            </a:endParaRPr>
          </a:p>
        </p:txBody>
      </p:sp>
    </p:spTree>
    <p:extLst>
      <p:ext uri="{BB962C8B-B14F-4D97-AF65-F5344CB8AC3E}">
        <p14:creationId xmlns:p14="http://schemas.microsoft.com/office/powerpoint/2010/main" val="1197882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762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2000" b="1" dirty="0">
                <a:solidFill>
                  <a:srgbClr val="FFFFFF"/>
                </a:solidFill>
                <a:latin typeface="Calibri"/>
              </a:rPr>
              <a:t>Criminal Enforcement/Hazardous Waste:  U.S. Department of Justice References Guilty Plea of Madison Heights, Michigan, Individual/Electro-Plating Company</a:t>
            </a:r>
            <a:endParaRPr lang="en-US" sz="2000" dirty="0">
              <a:solidFill>
                <a:srgbClr val="FFFFFF"/>
              </a:solidFill>
              <a:latin typeface="Calibri"/>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800" b="1" dirty="0">
                <a:solidFill>
                  <a:srgbClr val="000000"/>
                </a:solidFill>
              </a:rPr>
              <a:t> </a:t>
            </a:r>
            <a:endParaRPr lang="en-US" sz="1800" dirty="0">
              <a:solidFill>
                <a:srgbClr val="000000"/>
              </a:solidFill>
            </a:endParaRPr>
          </a:p>
          <a:p>
            <a:r>
              <a:rPr lang="en-US" sz="1800" dirty="0">
                <a:solidFill>
                  <a:schemeClr val="accent2"/>
                </a:solidFill>
                <a:latin typeface="Calibri"/>
              </a:rPr>
              <a:t>The United States Department of </a:t>
            </a:r>
            <a:r>
              <a:rPr lang="en-US" sz="1800" dirty="0" smtClean="0">
                <a:solidFill>
                  <a:schemeClr val="accent2"/>
                </a:solidFill>
                <a:latin typeface="Calibri"/>
              </a:rPr>
              <a:t>Justice issued </a:t>
            </a:r>
            <a:r>
              <a:rPr lang="en-US" sz="1800" dirty="0">
                <a:solidFill>
                  <a:schemeClr val="accent2"/>
                </a:solidFill>
                <a:latin typeface="Calibri"/>
              </a:rPr>
              <a:t>a February 14</a:t>
            </a:r>
            <a:r>
              <a:rPr lang="en-US" sz="1800" baseline="30000" dirty="0">
                <a:solidFill>
                  <a:schemeClr val="accent2"/>
                </a:solidFill>
                <a:latin typeface="Calibri"/>
              </a:rPr>
              <a:t>th</a:t>
            </a:r>
            <a:r>
              <a:rPr lang="en-US" sz="1800" dirty="0">
                <a:solidFill>
                  <a:schemeClr val="accent2"/>
                </a:solidFill>
                <a:latin typeface="Calibri"/>
              </a:rPr>
              <a:t> news release stating that Gary Alfred Sayers and his company, Electro-Plating Services Inc</a:t>
            </a:r>
            <a:r>
              <a:rPr lang="en-US" sz="1800" dirty="0" smtClean="0">
                <a:solidFill>
                  <a:schemeClr val="accent2"/>
                </a:solidFill>
                <a:latin typeface="Calibri"/>
              </a:rPr>
              <a:t>. </a:t>
            </a:r>
            <a:r>
              <a:rPr lang="en-US" sz="1800" dirty="0">
                <a:solidFill>
                  <a:schemeClr val="accent2"/>
                </a:solidFill>
                <a:latin typeface="Calibri"/>
              </a:rPr>
              <a:t>pleaded guilty to a felony charge of illegal storage of Resource Conservation and Recovery Act (“RCRA”) hazardous wastes.</a:t>
            </a:r>
          </a:p>
          <a:p>
            <a:r>
              <a:rPr lang="en-US" sz="1800" dirty="0">
                <a:solidFill>
                  <a:schemeClr val="accent2"/>
                </a:solidFill>
                <a:latin typeface="Calibri"/>
              </a:rPr>
              <a:t> </a:t>
            </a:r>
          </a:p>
          <a:p>
            <a:r>
              <a:rPr lang="en-US" sz="1800" dirty="0">
                <a:solidFill>
                  <a:schemeClr val="accent2"/>
                </a:solidFill>
                <a:latin typeface="Calibri"/>
              </a:rPr>
              <a:t>The alleged illegal storage is stated to have taken place at EPSI’s Madison Heights, Michigan, facility.</a:t>
            </a:r>
          </a:p>
          <a:p>
            <a:r>
              <a:rPr lang="en-US" sz="1800" dirty="0">
                <a:solidFill>
                  <a:schemeClr val="accent2"/>
                </a:solidFill>
                <a:latin typeface="Calibri"/>
              </a:rPr>
              <a:t> </a:t>
            </a:r>
          </a:p>
          <a:p>
            <a:r>
              <a:rPr lang="en-US" sz="1800" dirty="0">
                <a:solidFill>
                  <a:schemeClr val="accent2"/>
                </a:solidFill>
                <a:latin typeface="Calibri"/>
              </a:rPr>
              <a:t>The RCRA hazardous waste is stated to have been utilized by EPSI in its electroplating activities.  The materials are alleged to have become hazardous wastes after they no longer fulfilled their industrial purposes.  </a:t>
            </a:r>
            <a:endParaRPr lang="en-US" sz="1800" dirty="0" smtClean="0">
              <a:solidFill>
                <a:schemeClr val="accent2"/>
              </a:solidFill>
              <a:latin typeface="Calibri"/>
            </a:endParaRPr>
          </a:p>
          <a:p>
            <a:endParaRPr lang="en-US" sz="1800" dirty="0">
              <a:solidFill>
                <a:schemeClr val="accent2"/>
              </a:solidFill>
              <a:latin typeface="Calibri"/>
            </a:endParaRPr>
          </a:p>
          <a:p>
            <a:r>
              <a:rPr lang="en-US" sz="1800" dirty="0" smtClean="0">
                <a:solidFill>
                  <a:schemeClr val="accent2"/>
                </a:solidFill>
                <a:latin typeface="Calibri"/>
              </a:rPr>
              <a:t>The </a:t>
            </a:r>
            <a:r>
              <a:rPr lang="en-US" sz="1800" dirty="0">
                <a:solidFill>
                  <a:schemeClr val="accent2"/>
                </a:solidFill>
                <a:latin typeface="Calibri"/>
              </a:rPr>
              <a:t>individual is stated to have “almost never sent those wastes away for proper disposal, preferring to keep them on site indefinitely.”</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62</a:t>
            </a:fld>
            <a:endParaRPr lang="en-US" dirty="0">
              <a:solidFill>
                <a:srgbClr val="000000"/>
              </a:solidFill>
            </a:endParaRPr>
          </a:p>
        </p:txBody>
      </p:sp>
    </p:spTree>
    <p:extLst>
      <p:ext uri="{BB962C8B-B14F-4D97-AF65-F5344CB8AC3E}">
        <p14:creationId xmlns:p14="http://schemas.microsoft.com/office/powerpoint/2010/main" val="16393523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762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2000" b="1" dirty="0">
                <a:solidFill>
                  <a:srgbClr val="FFFFFF"/>
                </a:solidFill>
                <a:latin typeface="Calibri"/>
              </a:rPr>
              <a:t>Criminal Enforcement/Hazardous Waste:  U.S. Department of Justice References Guilty Plea of Madison Heights, Michigan, Individual/Electro-Plating </a:t>
            </a:r>
            <a:r>
              <a:rPr lang="en-US" sz="2000" b="1" dirty="0" smtClean="0">
                <a:solidFill>
                  <a:srgbClr val="FFFFFF"/>
                </a:solidFill>
                <a:latin typeface="Calibri"/>
              </a:rPr>
              <a:t>Company (cont.)</a:t>
            </a:r>
            <a:endParaRPr lang="en-US" sz="2000" dirty="0">
              <a:solidFill>
                <a:srgbClr val="FFFFFF"/>
              </a:solidFill>
              <a:latin typeface="Calibri"/>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800" dirty="0">
                <a:solidFill>
                  <a:schemeClr val="accent2"/>
                </a:solidFill>
                <a:latin typeface="Calibri"/>
              </a:rPr>
              <a:t>The alleged knowing RCRA violation is derived from the allegation that the individual knew that such storage was illegal because he also managed the company’s former Detroit facility.  The news release further notes:</a:t>
            </a:r>
          </a:p>
          <a:p>
            <a:r>
              <a:rPr lang="en-US" sz="1800" dirty="0">
                <a:solidFill>
                  <a:schemeClr val="accent2"/>
                </a:solidFill>
                <a:latin typeface="Calibri"/>
              </a:rPr>
              <a:t> </a:t>
            </a:r>
          </a:p>
          <a:p>
            <a:pPr marL="457200"/>
            <a:r>
              <a:rPr lang="en-US" sz="1800" dirty="0">
                <a:solidFill>
                  <a:schemeClr val="accent2"/>
                </a:solidFill>
                <a:latin typeface="Calibri"/>
              </a:rPr>
              <a:t>. . . where he kept hazardous wastes illegally until 2005 – and because the Michigan Department of Environmental Quality (MDEQ) repeatedly sent him warnings.  In 2005, Sayers was charged with and pleaded guilty to illegally transporting hazardous wastes.  During the ensuing years, MDEQ attempted to get Sayers and Electro-Plating Services to properly manage the amounts of hazardous wastes piling up at the Madison Heights location.  MDEQ issued numerous Letters of Warning and Violation Notices to the company regarding its hazardous wastes.</a:t>
            </a: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63</a:t>
            </a:fld>
            <a:endParaRPr lang="en-US" dirty="0">
              <a:solidFill>
                <a:srgbClr val="000000"/>
              </a:solidFill>
            </a:endParaRPr>
          </a:p>
        </p:txBody>
      </p:sp>
    </p:spTree>
    <p:extLst>
      <p:ext uri="{BB962C8B-B14F-4D97-AF65-F5344CB8AC3E}">
        <p14:creationId xmlns:p14="http://schemas.microsoft.com/office/powerpoint/2010/main" val="8611825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09600" y="-762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panose="020F0502020204030204" pitchFamily="34" charset="0"/>
              </a:rPr>
              <a:t>Citizen Suit Activity</a:t>
            </a:r>
            <a:endParaRPr lang="en-US" sz="4400"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a:solidFill>
                  <a:schemeClr val="accent2"/>
                </a:solidFill>
                <a:latin typeface="Calibri" panose="020F0502020204030204" pitchFamily="34" charset="0"/>
              </a:rPr>
              <a:t> </a:t>
            </a:r>
            <a:r>
              <a:rPr lang="en-US" sz="2000" kern="0" dirty="0" smtClean="0">
                <a:solidFill>
                  <a:schemeClr val="accent2"/>
                </a:solidFill>
                <a:latin typeface="Calibri" panose="020F0502020204030204" pitchFamily="34" charset="0"/>
              </a:rPr>
              <a:t>Two Types</a:t>
            </a:r>
          </a:p>
          <a:p>
            <a:endParaRPr lang="en-US" sz="2000" kern="0" dirty="0" smtClean="0">
              <a:solidFill>
                <a:schemeClr val="accent2"/>
              </a:solidFill>
              <a:latin typeface="Calibri" panose="020F0502020204030204" pitchFamily="34" charset="0"/>
            </a:endParaRPr>
          </a:p>
          <a:p>
            <a:pPr marL="685800" indent="-342900">
              <a:buFont typeface="Arial" panose="020B0604020202020204" pitchFamily="34" charset="0"/>
              <a:buChar char="•"/>
            </a:pPr>
            <a:r>
              <a:rPr lang="en-US" sz="2000" kern="0" dirty="0" smtClean="0">
                <a:solidFill>
                  <a:schemeClr val="accent2"/>
                </a:solidFill>
                <a:latin typeface="Calibri" panose="020F0502020204030204" pitchFamily="34" charset="0"/>
              </a:rPr>
              <a:t>Citizen Enforcement Against an Alleged Violator</a:t>
            </a:r>
          </a:p>
          <a:p>
            <a:pPr marL="685800" indent="-342900">
              <a:buFont typeface="Arial" panose="020B0604020202020204" pitchFamily="34" charset="0"/>
              <a:buChar char="•"/>
            </a:pPr>
            <a:r>
              <a:rPr lang="en-US" sz="2000" kern="0" dirty="0" smtClean="0">
                <a:solidFill>
                  <a:schemeClr val="accent2"/>
                </a:solidFill>
                <a:latin typeface="Calibri" panose="020F0502020204030204" pitchFamily="34" charset="0"/>
              </a:rPr>
              <a:t>Against EPA, Corps of Engineers, etc., for alleged failure to undertake non-discretionary duty</a:t>
            </a:r>
          </a:p>
          <a:p>
            <a:pPr marL="685800" indent="-342900">
              <a:buFont typeface="Arial" panose="020B0604020202020204" pitchFamily="34" charset="0"/>
              <a:buChar char="•"/>
            </a:pPr>
            <a:endParaRPr lang="en-US" sz="2000" kern="0" dirty="0">
              <a:solidFill>
                <a:schemeClr val="accent2"/>
              </a:solidFill>
              <a:latin typeface="Calibri" panose="020F0502020204030204" pitchFamily="34" charset="0"/>
            </a:endParaRPr>
          </a:p>
          <a:p>
            <a:r>
              <a:rPr lang="en-US" sz="2000" kern="0" dirty="0" smtClean="0">
                <a:solidFill>
                  <a:schemeClr val="accent2"/>
                </a:solidFill>
                <a:latin typeface="Calibri" panose="020F0502020204030204" pitchFamily="34" charset="0"/>
              </a:rPr>
              <a:t>Environmental groups have ramped up both during Trump Administration.</a:t>
            </a:r>
          </a:p>
          <a:p>
            <a:pPr marL="457200"/>
            <a:endParaRPr lang="en-US" kern="0" dirty="0">
              <a:solidFill>
                <a:srgbClr val="000000"/>
              </a:solidFill>
              <a:latin typeface="Calibri" panose="020F0502020204030204" pitchFamily="34" charset="0"/>
            </a:endParaRPr>
          </a:p>
          <a:p>
            <a:pPr marL="342900">
              <a:buFont typeface="Arial" panose="020B0604020202020204" pitchFamily="34" charset="0"/>
              <a:buChar cha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64</a:t>
            </a:fld>
            <a:endParaRPr lang="en-US" dirty="0">
              <a:solidFill>
                <a:srgbClr val="000000"/>
              </a:solidFill>
            </a:endParaRPr>
          </a:p>
        </p:txBody>
      </p:sp>
    </p:spTree>
    <p:extLst>
      <p:ext uri="{BB962C8B-B14F-4D97-AF65-F5344CB8AC3E}">
        <p14:creationId xmlns:p14="http://schemas.microsoft.com/office/powerpoint/2010/main" val="25209091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5532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2000" b="1" dirty="0">
                <a:solidFill>
                  <a:srgbClr val="FFFFFF"/>
                </a:solidFill>
                <a:latin typeface="Calibri"/>
              </a:rPr>
              <a:t>Public Employees for Environmental Responsibility/U.S. Environmental Protection Agency Region 4 Overfile Request:  Tampa, Florida, Wastewater Treatment Plant</a:t>
            </a:r>
            <a:endParaRPr lang="en-US" sz="2000" dirty="0">
              <a:solidFill>
                <a:srgbClr val="FFFFFF"/>
              </a:solidFill>
              <a:latin typeface="Calibri"/>
            </a:endParaRPr>
          </a:p>
        </p:txBody>
      </p:sp>
      <p:sp>
        <p:nvSpPr>
          <p:cNvPr id="6" name="Rectangle 16"/>
          <p:cNvSpPr txBox="1">
            <a:spLocks noChangeArrowheads="1"/>
          </p:cNvSpPr>
          <p:nvPr/>
        </p:nvSpPr>
        <p:spPr bwMode="auto">
          <a:xfrm>
            <a:off x="685800" y="1592580"/>
            <a:ext cx="6858000" cy="4960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dirty="0" smtClean="0">
                <a:solidFill>
                  <a:schemeClr val="accent2"/>
                </a:solidFill>
                <a:latin typeface="Calibri"/>
              </a:rPr>
              <a:t>The </a:t>
            </a:r>
            <a:r>
              <a:rPr lang="en-US" sz="1600" dirty="0">
                <a:solidFill>
                  <a:schemeClr val="accent2"/>
                </a:solidFill>
                <a:latin typeface="Calibri"/>
              </a:rPr>
              <a:t>Public Employees for Environmental Responsibility (“PEER”) sent a February 4</a:t>
            </a:r>
            <a:r>
              <a:rPr lang="en-US" sz="1600" baseline="30000" dirty="0">
                <a:solidFill>
                  <a:schemeClr val="accent2"/>
                </a:solidFill>
                <a:latin typeface="Calibri"/>
              </a:rPr>
              <a:t>th</a:t>
            </a:r>
            <a:r>
              <a:rPr lang="en-US" sz="1600" dirty="0">
                <a:solidFill>
                  <a:schemeClr val="accent2"/>
                </a:solidFill>
                <a:latin typeface="Calibri"/>
              </a:rPr>
              <a:t> Overfile </a:t>
            </a:r>
            <a:r>
              <a:rPr lang="en-US" sz="1600" dirty="0" smtClean="0">
                <a:solidFill>
                  <a:schemeClr val="accent2"/>
                </a:solidFill>
                <a:latin typeface="Calibri"/>
              </a:rPr>
              <a:t>Request </a:t>
            </a:r>
            <a:r>
              <a:rPr lang="en-US" sz="1600" dirty="0">
                <a:solidFill>
                  <a:schemeClr val="accent2"/>
                </a:solidFill>
                <a:latin typeface="Calibri"/>
              </a:rPr>
              <a:t>to the Region 4 Office of the United States Environmental Protection </a:t>
            </a:r>
            <a:r>
              <a:rPr lang="en-US" sz="1600" dirty="0" smtClean="0">
                <a:solidFill>
                  <a:schemeClr val="accent2"/>
                </a:solidFill>
                <a:latin typeface="Calibri"/>
              </a:rPr>
              <a:t>Agency requesting </a:t>
            </a:r>
            <a:r>
              <a:rPr lang="en-US" sz="1600" dirty="0">
                <a:solidFill>
                  <a:schemeClr val="accent2"/>
                </a:solidFill>
                <a:latin typeface="Calibri"/>
              </a:rPr>
              <a:t>action against the Howard F. Curren Advanced Wastewater Treatment Plant </a:t>
            </a:r>
            <a:r>
              <a:rPr lang="en-US" sz="1600" dirty="0" smtClean="0">
                <a:solidFill>
                  <a:schemeClr val="accent2"/>
                </a:solidFill>
                <a:latin typeface="Calibri"/>
              </a:rPr>
              <a:t>that </a:t>
            </a:r>
            <a:r>
              <a:rPr lang="en-US" sz="1600" dirty="0">
                <a:solidFill>
                  <a:schemeClr val="accent2"/>
                </a:solidFill>
                <a:latin typeface="Calibri"/>
              </a:rPr>
              <a:t>serves the City of Tampa, Florida.</a:t>
            </a:r>
          </a:p>
          <a:p>
            <a:r>
              <a:rPr lang="en-US" sz="1600" dirty="0">
                <a:solidFill>
                  <a:schemeClr val="accent2"/>
                </a:solidFill>
                <a:latin typeface="Calibri"/>
              </a:rPr>
              <a:t> </a:t>
            </a:r>
          </a:p>
          <a:p>
            <a:r>
              <a:rPr lang="en-US" sz="1600" dirty="0">
                <a:solidFill>
                  <a:schemeClr val="accent2"/>
                </a:solidFill>
                <a:latin typeface="Calibri"/>
              </a:rPr>
              <a:t>PEER </a:t>
            </a:r>
            <a:r>
              <a:rPr lang="en-US" sz="1600" dirty="0" smtClean="0">
                <a:solidFill>
                  <a:schemeClr val="accent2"/>
                </a:solidFill>
                <a:latin typeface="Calibri"/>
              </a:rPr>
              <a:t>stated </a:t>
            </a:r>
            <a:r>
              <a:rPr lang="en-US" sz="1600" dirty="0">
                <a:solidFill>
                  <a:schemeClr val="accent2"/>
                </a:solidFill>
                <a:latin typeface="Calibri"/>
              </a:rPr>
              <a:t>that it </a:t>
            </a:r>
            <a:r>
              <a:rPr lang="en-US" sz="1600" dirty="0" smtClean="0">
                <a:solidFill>
                  <a:schemeClr val="accent2"/>
                </a:solidFill>
                <a:latin typeface="Calibri"/>
              </a:rPr>
              <a:t>was </a:t>
            </a:r>
            <a:r>
              <a:rPr lang="en-US" sz="1600" dirty="0">
                <a:solidFill>
                  <a:schemeClr val="accent2"/>
                </a:solidFill>
                <a:latin typeface="Calibri"/>
              </a:rPr>
              <a:t>seeking EPA’s action because of alleged violations of the Plant’s Clean Water Act National Pollutant Discharge Elimination System </a:t>
            </a:r>
            <a:r>
              <a:rPr lang="en-US" sz="1600" dirty="0" smtClean="0">
                <a:solidFill>
                  <a:schemeClr val="accent2"/>
                </a:solidFill>
                <a:latin typeface="Calibri"/>
              </a:rPr>
              <a:t>permit </a:t>
            </a:r>
            <a:r>
              <a:rPr lang="en-US" sz="1600" dirty="0">
                <a:solidFill>
                  <a:schemeClr val="accent2"/>
                </a:solidFill>
                <a:latin typeface="Calibri"/>
              </a:rPr>
              <a:t>issued by the Florida Department of Environmental Protection (under its delegated authority pursuant to the Clean Water Act).</a:t>
            </a:r>
          </a:p>
          <a:p>
            <a:r>
              <a:rPr lang="en-US" sz="1600" dirty="0">
                <a:solidFill>
                  <a:schemeClr val="accent2"/>
                </a:solidFill>
                <a:latin typeface="Calibri"/>
              </a:rPr>
              <a:t> </a:t>
            </a:r>
          </a:p>
          <a:p>
            <a:r>
              <a:rPr lang="en-US" sz="1600" dirty="0">
                <a:solidFill>
                  <a:schemeClr val="accent2"/>
                </a:solidFill>
                <a:latin typeface="Calibri"/>
              </a:rPr>
              <a:t>The Request asks that EPA, pursuant to its response authority under the Clean Water Act, immediately assert primary jurisdiction over the NPDES permit and, with full public participation, take action to comprehensively assess and mitigate the imminent and substantial threat to public health and environmental harm caused by what are described as numerous violations in connection with the Plant’s wastewater discharges</a:t>
            </a:r>
            <a:r>
              <a:rPr lang="en-US" sz="1600" dirty="0" smtClean="0">
                <a:solidFill>
                  <a:schemeClr val="accent2"/>
                </a:solidFill>
                <a:latin typeface="Calibri"/>
              </a:rPr>
              <a:t>.</a:t>
            </a:r>
          </a:p>
          <a:p>
            <a:endParaRPr lang="en-US" sz="1600" dirty="0">
              <a:solidFill>
                <a:schemeClr val="accent2"/>
              </a:solidFill>
              <a:latin typeface="Calibri"/>
            </a:endParaRPr>
          </a:p>
          <a:p>
            <a:r>
              <a:rPr lang="en-US" sz="1600" dirty="0">
                <a:solidFill>
                  <a:schemeClr val="accent2"/>
                </a:solidFill>
                <a:latin typeface="Calibri"/>
              </a:rPr>
              <a:t>PEER alleges that the Plant has been in noncompliance for 6 of the past 12 quarters and SNC for 2 of the past 12 quarters.  Referenced violations include pH and IC25 violations.</a:t>
            </a:r>
          </a:p>
          <a:p>
            <a:endParaRPr lang="en-US" sz="1600" dirty="0">
              <a:solidFill>
                <a:srgbClr val="000000"/>
              </a:solidFill>
              <a:latin typeface="Calibri"/>
            </a:endParaRPr>
          </a:p>
          <a:p>
            <a:endParaRPr lang="en-US" sz="2000" dirty="0">
              <a:solidFill>
                <a:srgbClr val="000000"/>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65</a:t>
            </a:fld>
            <a:endParaRPr lang="en-US" dirty="0">
              <a:solidFill>
                <a:srgbClr val="000000"/>
              </a:solidFill>
            </a:endParaRPr>
          </a:p>
        </p:txBody>
      </p:sp>
    </p:spTree>
    <p:extLst>
      <p:ext uri="{BB962C8B-B14F-4D97-AF65-F5344CB8AC3E}">
        <p14:creationId xmlns:p14="http://schemas.microsoft.com/office/powerpoint/2010/main" val="32060892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762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a:rPr>
              <a:t>Environmental Reporting: </a:t>
            </a:r>
            <a:r>
              <a:rPr lang="en-US" b="1" dirty="0" smtClean="0">
                <a:solidFill>
                  <a:srgbClr val="FFFFFF"/>
                </a:solidFill>
                <a:latin typeface="Calibri"/>
              </a:rPr>
              <a:t>Federal Court </a:t>
            </a:r>
            <a:r>
              <a:rPr lang="en-US" b="1" dirty="0">
                <a:solidFill>
                  <a:srgbClr val="FFFFFF"/>
                </a:solidFill>
                <a:latin typeface="Calibri"/>
              </a:rPr>
              <a:t>Addresses Employee </a:t>
            </a:r>
            <a:r>
              <a:rPr lang="en-US" b="1" dirty="0" smtClean="0">
                <a:solidFill>
                  <a:srgbClr val="FFFFFF"/>
                </a:solidFill>
                <a:latin typeface="Calibri"/>
              </a:rPr>
              <a:t>First Amendment/Public Employer Retaliation </a:t>
            </a:r>
            <a:r>
              <a:rPr lang="en-US" b="1" dirty="0">
                <a:solidFill>
                  <a:srgbClr val="FFFFFF"/>
                </a:solidFill>
                <a:latin typeface="Calibri"/>
              </a:rPr>
              <a:t>Claim</a:t>
            </a:r>
            <a:endParaRPr lang="en-US" dirty="0">
              <a:solidFill>
                <a:srgbClr val="FFFFFF"/>
              </a:solidFill>
              <a:latin typeface="Calibri"/>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solidFill>
                  <a:schemeClr val="accent2"/>
                </a:solidFill>
                <a:latin typeface="Calibri"/>
              </a:rPr>
              <a:t>A </a:t>
            </a:r>
            <a:r>
              <a:rPr lang="en-US" sz="2000" dirty="0">
                <a:solidFill>
                  <a:schemeClr val="accent2"/>
                </a:solidFill>
                <a:latin typeface="Calibri"/>
              </a:rPr>
              <a:t>United States District Court (M.D. Fla</a:t>
            </a:r>
            <a:r>
              <a:rPr lang="en-US" sz="2000" dirty="0" smtClean="0">
                <a:solidFill>
                  <a:schemeClr val="accent2"/>
                </a:solidFill>
                <a:latin typeface="Calibri"/>
              </a:rPr>
              <a:t>.) addressed </a:t>
            </a:r>
            <a:r>
              <a:rPr lang="en-US" sz="2000" dirty="0">
                <a:solidFill>
                  <a:schemeClr val="accent2"/>
                </a:solidFill>
                <a:latin typeface="Calibri"/>
              </a:rPr>
              <a:t>a Motion to Dismiss related to a </a:t>
            </a:r>
            <a:r>
              <a:rPr lang="en-US" sz="2000" dirty="0" smtClean="0">
                <a:solidFill>
                  <a:schemeClr val="accent2"/>
                </a:solidFill>
                <a:latin typeface="Calibri"/>
              </a:rPr>
              <a:t>First Amendment </a:t>
            </a:r>
            <a:r>
              <a:rPr lang="en-US" sz="2000" dirty="0">
                <a:solidFill>
                  <a:schemeClr val="accent2"/>
                </a:solidFill>
                <a:latin typeface="Calibri"/>
              </a:rPr>
              <a:t>employment retaliation case. See </a:t>
            </a:r>
            <a:r>
              <a:rPr lang="en-US" sz="2000" i="1" dirty="0">
                <a:solidFill>
                  <a:schemeClr val="accent2"/>
                </a:solidFill>
                <a:latin typeface="Calibri"/>
              </a:rPr>
              <a:t>Chustz v. City of Marco Island</a:t>
            </a:r>
            <a:r>
              <a:rPr lang="en-US" sz="2000" dirty="0">
                <a:solidFill>
                  <a:schemeClr val="accent2"/>
                </a:solidFill>
                <a:latin typeface="Calibri"/>
              </a:rPr>
              <a:t>, 2019 WL 277705.</a:t>
            </a:r>
          </a:p>
          <a:p>
            <a:endParaRPr lang="en-US" sz="2000" dirty="0" smtClean="0">
              <a:solidFill>
                <a:schemeClr val="accent2"/>
              </a:solidFill>
              <a:latin typeface="Calibri"/>
            </a:endParaRPr>
          </a:p>
          <a:p>
            <a:r>
              <a:rPr lang="en-US" sz="2000" dirty="0" smtClean="0">
                <a:solidFill>
                  <a:schemeClr val="accent2"/>
                </a:solidFill>
                <a:latin typeface="Calibri"/>
              </a:rPr>
              <a:t>The </a:t>
            </a:r>
            <a:r>
              <a:rPr lang="en-US" sz="2000" dirty="0">
                <a:solidFill>
                  <a:schemeClr val="accent2"/>
                </a:solidFill>
                <a:latin typeface="Calibri"/>
              </a:rPr>
              <a:t>Court’s January 22nd opinion discusses litigation involving an employee who alleged his </a:t>
            </a:r>
            <a:r>
              <a:rPr lang="en-US" sz="2000" dirty="0" smtClean="0">
                <a:solidFill>
                  <a:schemeClr val="accent2"/>
                </a:solidFill>
                <a:latin typeface="Calibri"/>
              </a:rPr>
              <a:t>termination was </a:t>
            </a:r>
            <a:r>
              <a:rPr lang="en-US" sz="2000" dirty="0">
                <a:solidFill>
                  <a:schemeClr val="accent2"/>
                </a:solidFill>
                <a:latin typeface="Calibri"/>
              </a:rPr>
              <a:t>due to reporting environmental violations by a public employer</a:t>
            </a:r>
            <a:r>
              <a:rPr lang="en-US" sz="2000" dirty="0" smtClean="0">
                <a:solidFill>
                  <a:schemeClr val="accent2"/>
                </a:solidFill>
                <a:latin typeface="Calibri"/>
              </a:rPr>
              <a:t>.</a:t>
            </a:r>
          </a:p>
          <a:p>
            <a:endParaRPr lang="en-US" sz="2000" dirty="0">
              <a:solidFill>
                <a:schemeClr val="accent2"/>
              </a:solidFill>
              <a:latin typeface="Calibri"/>
            </a:endParaRPr>
          </a:p>
          <a:p>
            <a:r>
              <a:rPr lang="en-US" sz="2000" dirty="0">
                <a:solidFill>
                  <a:schemeClr val="accent2"/>
                </a:solidFill>
                <a:latin typeface="Calibri"/>
              </a:rPr>
              <a:t>Chadd Chustz (“</a:t>
            </a:r>
            <a:r>
              <a:rPr lang="en-US" sz="2000" dirty="0" smtClean="0">
                <a:solidFill>
                  <a:schemeClr val="accent2"/>
                </a:solidFill>
                <a:latin typeface="Calibri"/>
              </a:rPr>
              <a:t>Plaintiff”) </a:t>
            </a:r>
            <a:r>
              <a:rPr lang="en-US" sz="2000" dirty="0">
                <a:solidFill>
                  <a:schemeClr val="accent2"/>
                </a:solidFill>
                <a:latin typeface="Calibri"/>
              </a:rPr>
              <a:t>was stated to be an environmental specialist employed </a:t>
            </a:r>
            <a:r>
              <a:rPr lang="en-US" sz="2000" dirty="0" smtClean="0">
                <a:solidFill>
                  <a:schemeClr val="accent2"/>
                </a:solidFill>
                <a:latin typeface="Calibri"/>
              </a:rPr>
              <a:t>by Defendant </a:t>
            </a:r>
            <a:r>
              <a:rPr lang="en-US" sz="2000" dirty="0">
                <a:solidFill>
                  <a:schemeClr val="accent2"/>
                </a:solidFill>
                <a:latin typeface="Calibri"/>
              </a:rPr>
              <a:t>City of Marco </a:t>
            </a:r>
            <a:r>
              <a:rPr lang="en-US" sz="2000" dirty="0" smtClean="0">
                <a:solidFill>
                  <a:schemeClr val="accent2"/>
                </a:solidFill>
                <a:latin typeface="Calibri"/>
              </a:rPr>
              <a:t>Island.</a:t>
            </a:r>
            <a:endParaRPr lang="en-US" sz="2000" dirty="0">
              <a:solidFill>
                <a:schemeClr val="accent2"/>
              </a:solidFill>
              <a:latin typeface="Calibri"/>
            </a:endParaRP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66</a:t>
            </a:fld>
            <a:endParaRPr lang="en-US" dirty="0">
              <a:solidFill>
                <a:srgbClr val="000000"/>
              </a:solidFill>
            </a:endParaRPr>
          </a:p>
        </p:txBody>
      </p:sp>
    </p:spTree>
    <p:extLst>
      <p:ext uri="{BB962C8B-B14F-4D97-AF65-F5344CB8AC3E}">
        <p14:creationId xmlns:p14="http://schemas.microsoft.com/office/powerpoint/2010/main" val="6282120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762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mn-lt"/>
              </a:rPr>
              <a:t>Environmental Reporting: Federal Court Addresses Employee First Amendment/Public Employer Retaliation </a:t>
            </a:r>
            <a:r>
              <a:rPr lang="en-US" b="1" dirty="0" smtClean="0">
                <a:solidFill>
                  <a:srgbClr val="FFFFFF"/>
                </a:solidFill>
                <a:latin typeface="+mn-lt"/>
              </a:rPr>
              <a:t>Claim (</a:t>
            </a:r>
            <a:r>
              <a:rPr lang="en-US" b="1" dirty="0">
                <a:solidFill>
                  <a:srgbClr val="FFFFFF"/>
                </a:solidFill>
                <a:latin typeface="+mn-lt"/>
              </a:rPr>
              <a:t>Cont.)</a:t>
            </a:r>
          </a:p>
          <a:p>
            <a:pPr algn="ctr"/>
            <a:endParaRPr lang="en-US" sz="2000" dirty="0">
              <a:solidFill>
                <a:srgbClr val="FFFFFF"/>
              </a:solidFill>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dirty="0" smtClean="0">
                <a:solidFill>
                  <a:schemeClr val="accent2"/>
                </a:solidFill>
                <a:latin typeface="Calibri"/>
              </a:rPr>
              <a:t>In </a:t>
            </a:r>
            <a:r>
              <a:rPr lang="en-US" sz="1600" dirty="0">
                <a:solidFill>
                  <a:schemeClr val="accent2"/>
                </a:solidFill>
                <a:latin typeface="Calibri"/>
              </a:rPr>
              <a:t>May 2017 Plaintiff is stated to have encountered environmental protection violations which </a:t>
            </a:r>
            <a:r>
              <a:rPr lang="en-US" sz="1600" dirty="0" smtClean="0">
                <a:solidFill>
                  <a:schemeClr val="accent2"/>
                </a:solidFill>
                <a:latin typeface="Calibri"/>
              </a:rPr>
              <a:t>involved alleged </a:t>
            </a:r>
            <a:r>
              <a:rPr lang="en-US" sz="1600" dirty="0">
                <a:solidFill>
                  <a:schemeClr val="accent2"/>
                </a:solidFill>
                <a:latin typeface="Calibri"/>
              </a:rPr>
              <a:t>false mangrove and wetland environmental reports. </a:t>
            </a:r>
            <a:endParaRPr lang="en-US" sz="1600" dirty="0" smtClean="0">
              <a:solidFill>
                <a:schemeClr val="accent2"/>
              </a:solidFill>
              <a:latin typeface="Calibri"/>
            </a:endParaRPr>
          </a:p>
          <a:p>
            <a:endParaRPr lang="en-US" sz="1600" dirty="0">
              <a:solidFill>
                <a:schemeClr val="accent2"/>
              </a:solidFill>
              <a:latin typeface="Calibri"/>
            </a:endParaRPr>
          </a:p>
          <a:p>
            <a:r>
              <a:rPr lang="en-US" sz="1600" dirty="0" smtClean="0">
                <a:solidFill>
                  <a:schemeClr val="accent2"/>
                </a:solidFill>
                <a:latin typeface="Calibri"/>
              </a:rPr>
              <a:t>Stated </a:t>
            </a:r>
            <a:r>
              <a:rPr lang="en-US" sz="1600" dirty="0">
                <a:solidFill>
                  <a:schemeClr val="accent2"/>
                </a:solidFill>
                <a:latin typeface="Calibri"/>
              </a:rPr>
              <a:t>to have reported the </a:t>
            </a:r>
            <a:r>
              <a:rPr lang="en-US" sz="1600" dirty="0" smtClean="0">
                <a:solidFill>
                  <a:schemeClr val="accent2"/>
                </a:solidFill>
                <a:latin typeface="Calibri"/>
              </a:rPr>
              <a:t>violations to </a:t>
            </a:r>
            <a:r>
              <a:rPr lang="en-US" sz="1600" dirty="0">
                <a:solidFill>
                  <a:schemeClr val="accent2"/>
                </a:solidFill>
                <a:latin typeface="Calibri"/>
              </a:rPr>
              <a:t>his immediate supervisor who failed to take action. </a:t>
            </a:r>
            <a:endParaRPr lang="en-US" sz="1600" dirty="0" smtClean="0">
              <a:solidFill>
                <a:schemeClr val="accent2"/>
              </a:solidFill>
              <a:latin typeface="Calibri"/>
            </a:endParaRPr>
          </a:p>
          <a:p>
            <a:endParaRPr lang="en-US" sz="1600" dirty="0">
              <a:solidFill>
                <a:schemeClr val="accent2"/>
              </a:solidFill>
              <a:latin typeface="Calibri"/>
            </a:endParaRPr>
          </a:p>
          <a:p>
            <a:r>
              <a:rPr lang="en-US" sz="1600" dirty="0" smtClean="0">
                <a:solidFill>
                  <a:schemeClr val="accent2"/>
                </a:solidFill>
                <a:latin typeface="Calibri"/>
              </a:rPr>
              <a:t>Plaintiff </a:t>
            </a:r>
            <a:r>
              <a:rPr lang="en-US" sz="1600" dirty="0">
                <a:solidFill>
                  <a:schemeClr val="accent2"/>
                </a:solidFill>
                <a:latin typeface="Calibri"/>
              </a:rPr>
              <a:t>was stated to </a:t>
            </a:r>
            <a:r>
              <a:rPr lang="en-US" sz="1600" dirty="0" smtClean="0">
                <a:solidFill>
                  <a:schemeClr val="accent2"/>
                </a:solidFill>
                <a:latin typeface="Calibri"/>
              </a:rPr>
              <a:t>have reported </a:t>
            </a:r>
            <a:r>
              <a:rPr lang="en-US" sz="1600" dirty="0">
                <a:solidFill>
                  <a:schemeClr val="accent2"/>
                </a:solidFill>
                <a:latin typeface="Calibri"/>
              </a:rPr>
              <a:t>the violations to the Florida Department of Environmental Protection and United States </a:t>
            </a:r>
            <a:r>
              <a:rPr lang="en-US" sz="1600" dirty="0" smtClean="0">
                <a:solidFill>
                  <a:schemeClr val="accent2"/>
                </a:solidFill>
                <a:latin typeface="Calibri"/>
              </a:rPr>
              <a:t>Army Corps </a:t>
            </a:r>
            <a:r>
              <a:rPr lang="en-US" sz="1600" dirty="0">
                <a:solidFill>
                  <a:schemeClr val="accent2"/>
                </a:solidFill>
                <a:latin typeface="Calibri"/>
              </a:rPr>
              <a:t>of Engineers. Such outside disclosures were not part of Plaintiff’s ordinary job duties</a:t>
            </a:r>
            <a:r>
              <a:rPr lang="en-US" sz="1600" dirty="0" smtClean="0">
                <a:solidFill>
                  <a:schemeClr val="accent2"/>
                </a:solidFill>
                <a:latin typeface="Calibri"/>
              </a:rPr>
              <a:t>.</a:t>
            </a:r>
          </a:p>
          <a:p>
            <a:endParaRPr lang="en-US" sz="1600" dirty="0">
              <a:solidFill>
                <a:schemeClr val="accent2"/>
              </a:solidFill>
              <a:latin typeface="Calibri"/>
            </a:endParaRPr>
          </a:p>
          <a:p>
            <a:r>
              <a:rPr lang="en-US" sz="1600" dirty="0">
                <a:solidFill>
                  <a:schemeClr val="accent2"/>
                </a:solidFill>
                <a:latin typeface="Calibri"/>
              </a:rPr>
              <a:t>Plaintiff alleged that his supervisor both threatened to fire him and issued a written reprimand because of the outside disclosures. Further, he was given a negative performance review which explicitly mentioned the disclosures to state and federal authorities.</a:t>
            </a:r>
          </a:p>
          <a:p>
            <a:endParaRPr lang="en-US" sz="1600" dirty="0">
              <a:solidFill>
                <a:schemeClr val="accent2"/>
              </a:solidFill>
              <a:latin typeface="Calibri"/>
            </a:endParaRPr>
          </a:p>
          <a:p>
            <a:r>
              <a:rPr lang="en-US" sz="1600" dirty="0">
                <a:solidFill>
                  <a:schemeClr val="accent2"/>
                </a:solidFill>
                <a:latin typeface="Calibri"/>
              </a:rPr>
              <a:t>The City Motion to Dismiss was denied and the action was allowed to process.</a:t>
            </a:r>
          </a:p>
          <a:p>
            <a:endParaRPr lang="en-US" sz="2000" dirty="0">
              <a:solidFill>
                <a:srgbClr val="000000"/>
              </a:solidFill>
              <a:latin typeface="Calibri"/>
            </a:endParaRP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67</a:t>
            </a:fld>
            <a:endParaRPr lang="en-US" dirty="0">
              <a:solidFill>
                <a:srgbClr val="000000"/>
              </a:solidFill>
            </a:endParaRPr>
          </a:p>
        </p:txBody>
      </p:sp>
    </p:spTree>
    <p:extLst>
      <p:ext uri="{BB962C8B-B14F-4D97-AF65-F5344CB8AC3E}">
        <p14:creationId xmlns:p14="http://schemas.microsoft.com/office/powerpoint/2010/main" val="4741031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7620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endParaRPr lang="en-US" sz="2000" dirty="0">
              <a:solidFill>
                <a:srgbClr val="FFFFFF"/>
              </a:solidFill>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4000" dirty="0">
              <a:solidFill>
                <a:srgbClr val="000000"/>
              </a:solidFill>
              <a:latin typeface="Calibri"/>
            </a:endParaRPr>
          </a:p>
          <a:p>
            <a:pPr algn="ctr"/>
            <a:endParaRPr lang="en-US" sz="3600" dirty="0" smtClean="0">
              <a:solidFill>
                <a:srgbClr val="000000"/>
              </a:solidFill>
              <a:latin typeface="Calibri" panose="020F0502020204030204" pitchFamily="34" charset="0"/>
            </a:endParaRPr>
          </a:p>
          <a:p>
            <a:pPr algn="ctr"/>
            <a:endParaRPr lang="en-US" sz="3600" dirty="0">
              <a:solidFill>
                <a:srgbClr val="000000"/>
              </a:solidFill>
              <a:latin typeface="Calibri" panose="020F0502020204030204" pitchFamily="34" charset="0"/>
            </a:endParaRPr>
          </a:p>
          <a:p>
            <a:pPr algn="ctr"/>
            <a:r>
              <a:rPr lang="en-US" sz="3600" dirty="0" smtClean="0">
                <a:solidFill>
                  <a:schemeClr val="accent2"/>
                </a:solidFill>
                <a:latin typeface="Calibri" panose="020F0502020204030204" pitchFamily="34" charset="0"/>
              </a:rPr>
              <a:t>Transactional Issues</a:t>
            </a:r>
          </a:p>
          <a:p>
            <a:endParaRPr lang="en-US" sz="4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4000" dirty="0">
              <a:solidFill>
                <a:srgbClr val="000000"/>
              </a:solidFill>
              <a:latin typeface="Calibri" panose="020F0502020204030204" pitchFamily="34" charset="0"/>
            </a:endParaRPr>
          </a:p>
          <a:p>
            <a:endParaRPr lang="en-US" sz="4000" dirty="0">
              <a:solidFill>
                <a:srgbClr val="000000"/>
              </a:solidFill>
              <a:latin typeface="Calibri" panose="020F0502020204030204" pitchFamily="34" charset="0"/>
            </a:endParaRPr>
          </a:p>
          <a:p>
            <a:endParaRPr lang="en-US" sz="4000" dirty="0">
              <a:solidFill>
                <a:srgbClr val="000000"/>
              </a:solidFill>
              <a:latin typeface="Calibri" panose="020F0502020204030204" pitchFamily="34" charset="0"/>
            </a:endParaRPr>
          </a:p>
          <a:p>
            <a:endParaRPr lang="en-US" sz="4000" dirty="0">
              <a:solidFill>
                <a:srgbClr val="000000"/>
              </a:solidFill>
              <a:latin typeface="Calibri" panose="020F0502020204030204" pitchFamily="34" charset="0"/>
            </a:endParaRPr>
          </a:p>
          <a:p>
            <a:pPr eaLnBrk="1" hangingPunct="1">
              <a:spcBef>
                <a:spcPct val="20000"/>
              </a:spcBef>
              <a:defRPr/>
            </a:pPr>
            <a:endParaRPr lang="en-US" sz="4000" kern="0" dirty="0" smtClean="0">
              <a:solidFill>
                <a:srgbClr val="00529F"/>
              </a:solidFill>
              <a:latin typeface="Calibri" panose="020F0502020204030204" pitchFamily="34" charset="0"/>
            </a:endParaRPr>
          </a:p>
          <a:p>
            <a:pPr eaLnBrk="1" hangingPunct="1">
              <a:spcBef>
                <a:spcPct val="20000"/>
              </a:spcBef>
              <a:defRPr/>
            </a:pPr>
            <a:endParaRPr lang="en-US" sz="4000"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68</a:t>
            </a:fld>
            <a:endParaRPr lang="en-US" dirty="0">
              <a:solidFill>
                <a:srgbClr val="000000"/>
              </a:solidFill>
            </a:endParaRPr>
          </a:p>
        </p:txBody>
      </p:sp>
    </p:spTree>
    <p:extLst>
      <p:ext uri="{BB962C8B-B14F-4D97-AF65-F5344CB8AC3E}">
        <p14:creationId xmlns:p14="http://schemas.microsoft.com/office/powerpoint/2010/main" val="36125211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mn-lt"/>
              </a:rPr>
              <a:t>PERC/Dry Cleaners:  Wisconsin Appellate Court Addresses Degree of Spill or Release Constituting Breach of Lease</a:t>
            </a:r>
            <a:endParaRPr lang="en-US" dirty="0">
              <a:solidFill>
                <a:srgbClr val="FFFFFF"/>
              </a:solidFill>
              <a:latin typeface="+mn-lt"/>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solidFill>
                  <a:schemeClr val="accent2"/>
                </a:solidFill>
                <a:latin typeface="+mj-lt"/>
              </a:rPr>
              <a:t>The </a:t>
            </a:r>
            <a:r>
              <a:rPr lang="en-US" sz="2000" dirty="0">
                <a:solidFill>
                  <a:schemeClr val="accent2"/>
                </a:solidFill>
                <a:latin typeface="+mj-lt"/>
              </a:rPr>
              <a:t>Court of Appeals of </a:t>
            </a:r>
            <a:r>
              <a:rPr lang="en-US" sz="2000" dirty="0" smtClean="0">
                <a:solidFill>
                  <a:schemeClr val="accent2"/>
                </a:solidFill>
                <a:latin typeface="+mj-lt"/>
              </a:rPr>
              <a:t>Wisconsin in </a:t>
            </a:r>
            <a:r>
              <a:rPr lang="en-US" sz="2000" dirty="0">
                <a:solidFill>
                  <a:schemeClr val="accent2"/>
                </a:solidFill>
                <a:latin typeface="+mj-lt"/>
              </a:rPr>
              <a:t>a September 28</a:t>
            </a:r>
            <a:r>
              <a:rPr lang="en-US" sz="2000" baseline="30000" dirty="0">
                <a:solidFill>
                  <a:schemeClr val="accent2"/>
                </a:solidFill>
                <a:latin typeface="+mj-lt"/>
              </a:rPr>
              <a:t>th</a:t>
            </a:r>
            <a:r>
              <a:rPr lang="en-US" sz="2000" dirty="0">
                <a:solidFill>
                  <a:schemeClr val="accent2"/>
                </a:solidFill>
                <a:latin typeface="+mj-lt"/>
              </a:rPr>
              <a:t> opinion addressed whether a tenant breached a commercial lease because of contamination originating from its dry cleaning operation.   See </a:t>
            </a:r>
            <a:r>
              <a:rPr lang="en-US" sz="2000" i="1" dirty="0">
                <a:solidFill>
                  <a:schemeClr val="accent2"/>
                </a:solidFill>
                <a:latin typeface="+mj-lt"/>
              </a:rPr>
              <a:t>In Re the Writ of Restitution: RJR ML LLC. v. Keyhan Sheikholeslami</a:t>
            </a:r>
            <a:r>
              <a:rPr lang="en-US" sz="2000" dirty="0">
                <a:solidFill>
                  <a:schemeClr val="accent2"/>
                </a:solidFill>
                <a:latin typeface="+mj-lt"/>
              </a:rPr>
              <a:t>, </a:t>
            </a:r>
            <a:r>
              <a:rPr lang="en-US" sz="2000" i="1" dirty="0">
                <a:solidFill>
                  <a:schemeClr val="accent2"/>
                </a:solidFill>
                <a:latin typeface="+mj-lt"/>
              </a:rPr>
              <a:t>D/B/A Ognden Cleaners</a:t>
            </a:r>
            <a:r>
              <a:rPr lang="en-US" sz="2000" dirty="0">
                <a:solidFill>
                  <a:schemeClr val="accent2"/>
                </a:solidFill>
                <a:latin typeface="+mj-lt"/>
              </a:rPr>
              <a:t>, 2018 WL 4621179 (Wis. Ct. App. 2018).</a:t>
            </a:r>
          </a:p>
          <a:p>
            <a:r>
              <a:rPr lang="en-US" sz="2000" dirty="0">
                <a:solidFill>
                  <a:schemeClr val="accent2"/>
                </a:solidFill>
                <a:latin typeface="+mj-lt"/>
              </a:rPr>
              <a:t> </a:t>
            </a:r>
          </a:p>
          <a:p>
            <a:r>
              <a:rPr lang="en-US" sz="2000" dirty="0">
                <a:solidFill>
                  <a:schemeClr val="accent2"/>
                </a:solidFill>
                <a:latin typeface="+mj-lt"/>
              </a:rPr>
              <a:t>RJR ML </a:t>
            </a:r>
            <a:r>
              <a:rPr lang="en-US" sz="2000" dirty="0" smtClean="0">
                <a:solidFill>
                  <a:schemeClr val="accent2"/>
                </a:solidFill>
                <a:latin typeface="+mj-lt"/>
              </a:rPr>
              <a:t>LLC, </a:t>
            </a:r>
            <a:r>
              <a:rPr lang="en-US" sz="2000" dirty="0">
                <a:solidFill>
                  <a:schemeClr val="accent2"/>
                </a:solidFill>
                <a:latin typeface="+mj-lt"/>
              </a:rPr>
              <a:t>alleged that Keyhan Sheikholeslami, d/b/a Ognden </a:t>
            </a:r>
            <a:r>
              <a:rPr lang="en-US" sz="2000" dirty="0" smtClean="0">
                <a:solidFill>
                  <a:schemeClr val="accent2"/>
                </a:solidFill>
                <a:latin typeface="+mj-lt"/>
              </a:rPr>
              <a:t>Cleaners </a:t>
            </a:r>
            <a:r>
              <a:rPr lang="en-US" sz="2000" dirty="0">
                <a:solidFill>
                  <a:schemeClr val="accent2"/>
                </a:solidFill>
                <a:latin typeface="+mj-lt"/>
              </a:rPr>
              <a:t>breached the commercial lease:</a:t>
            </a:r>
          </a:p>
          <a:p>
            <a:r>
              <a:rPr lang="en-US" sz="2000" dirty="0">
                <a:solidFill>
                  <a:schemeClr val="accent2"/>
                </a:solidFill>
                <a:latin typeface="+mj-lt"/>
              </a:rPr>
              <a:t> </a:t>
            </a:r>
          </a:p>
          <a:p>
            <a:r>
              <a:rPr lang="en-US" sz="2000" dirty="0">
                <a:solidFill>
                  <a:schemeClr val="accent2"/>
                </a:solidFill>
                <a:latin typeface="+mj-lt"/>
              </a:rPr>
              <a:t>. . .  by causing or permitting the release or spill of hazardous substances… and by failing to timely remediate such releases.</a:t>
            </a:r>
          </a:p>
          <a:p>
            <a:r>
              <a:rPr lang="en-US" sz="2000" dirty="0">
                <a:solidFill>
                  <a:schemeClr val="accent2"/>
                </a:solidFill>
                <a:latin typeface="+mj-lt"/>
              </a:rPr>
              <a:t> </a:t>
            </a:r>
          </a:p>
          <a:p>
            <a:r>
              <a:rPr lang="en-US" sz="2000" dirty="0">
                <a:solidFill>
                  <a:schemeClr val="accent2"/>
                </a:solidFill>
                <a:latin typeface="+mj-lt"/>
              </a:rPr>
              <a:t>The hazardous substance at issue was </a:t>
            </a:r>
            <a:r>
              <a:rPr lang="en-US" sz="2000" dirty="0" smtClean="0">
                <a:solidFill>
                  <a:schemeClr val="accent2"/>
                </a:solidFill>
                <a:latin typeface="+mj-lt"/>
              </a:rPr>
              <a:t>perchloroethylene. </a:t>
            </a:r>
            <a:r>
              <a:rPr lang="en-US" sz="2000" dirty="0">
                <a:solidFill>
                  <a:schemeClr val="accent2"/>
                </a:solidFill>
                <a:latin typeface="+mj-lt"/>
              </a:rPr>
              <a:t> </a:t>
            </a:r>
          </a:p>
          <a:p>
            <a:endParaRPr lang="en-US" sz="2000" dirty="0">
              <a:solidFill>
                <a:srgbClr val="000000"/>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69</a:t>
            </a:fld>
            <a:endParaRPr lang="en-US" dirty="0">
              <a:solidFill>
                <a:srgbClr val="000000"/>
              </a:solidFill>
            </a:endParaRPr>
          </a:p>
        </p:txBody>
      </p:sp>
    </p:spTree>
    <p:extLst>
      <p:ext uri="{BB962C8B-B14F-4D97-AF65-F5344CB8AC3E}">
        <p14:creationId xmlns:p14="http://schemas.microsoft.com/office/powerpoint/2010/main" val="72010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001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6" name="Rectangle 16"/>
          <p:cNvSpPr txBox="1">
            <a:spLocks noChangeArrowheads="1"/>
          </p:cNvSpPr>
          <p:nvPr/>
        </p:nvSpPr>
        <p:spPr bwMode="auto">
          <a:xfrm>
            <a:off x="914400" y="1600200"/>
            <a:ext cx="6858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lvl="1" algn="ctr" eaLnBrk="1" hangingPunct="1">
              <a:spcBef>
                <a:spcPct val="20000"/>
              </a:spcBef>
              <a:tabLst>
                <a:tab pos="1485900" algn="l"/>
              </a:tabLst>
              <a:defRPr/>
            </a:pPr>
            <a:endParaRPr lang="en-US" sz="1800" kern="0" dirty="0" smtClean="0">
              <a:solidFill>
                <a:srgbClr val="00529F"/>
              </a:solidFill>
            </a:endParaRPr>
          </a:p>
          <a:p>
            <a:pPr marL="0" lvl="1" algn="ctr" eaLnBrk="1" hangingPunct="1">
              <a:spcBef>
                <a:spcPct val="20000"/>
              </a:spcBef>
              <a:tabLst>
                <a:tab pos="1485900" algn="l"/>
              </a:tabLst>
              <a:defRPr/>
            </a:pPr>
            <a:endParaRPr lang="en-US" sz="1800" kern="0" dirty="0">
              <a:solidFill>
                <a:srgbClr val="00529F"/>
              </a:solidFill>
            </a:endParaRPr>
          </a:p>
          <a:p>
            <a:pPr marL="0" lvl="1" algn="ctr" eaLnBrk="1" hangingPunct="1">
              <a:spcBef>
                <a:spcPct val="20000"/>
              </a:spcBef>
              <a:tabLst>
                <a:tab pos="1485900" algn="l"/>
              </a:tabLst>
              <a:defRPr/>
            </a:pPr>
            <a:endParaRPr lang="en-US" sz="1800" kern="0" dirty="0" smtClean="0">
              <a:solidFill>
                <a:srgbClr val="00529F"/>
              </a:solidFill>
            </a:endParaRPr>
          </a:p>
          <a:p>
            <a:pPr marL="0" lvl="1" algn="ctr" eaLnBrk="1" hangingPunct="1">
              <a:spcBef>
                <a:spcPct val="20000"/>
              </a:spcBef>
              <a:tabLst>
                <a:tab pos="1485900" algn="l"/>
              </a:tabLst>
              <a:defRPr/>
            </a:pPr>
            <a:r>
              <a:rPr lang="en-US" sz="4800" kern="0" dirty="0" smtClean="0">
                <a:solidFill>
                  <a:srgbClr val="00529F"/>
                </a:solidFill>
                <a:latin typeface="Calibri" panose="020F0502020204030204" pitchFamily="34" charset="0"/>
              </a:rPr>
              <a:t>Water Quality Issues</a:t>
            </a:r>
            <a:endParaRPr lang="en-US" sz="4800" kern="0" dirty="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pPr>
                <a:defRPr/>
              </a:pPr>
              <a:t>7</a:t>
            </a:fld>
            <a:endParaRPr lang="en-US" dirty="0"/>
          </a:p>
        </p:txBody>
      </p:sp>
    </p:spTree>
    <p:extLst>
      <p:ext uri="{BB962C8B-B14F-4D97-AF65-F5344CB8AC3E}">
        <p14:creationId xmlns:p14="http://schemas.microsoft.com/office/powerpoint/2010/main" val="23033304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mn-lt"/>
              </a:rPr>
              <a:t>PERC/Dry Cleaners:  Wisconsin Appellate Court Addresses Degree of Spill or Release Constituting Breach of </a:t>
            </a:r>
            <a:r>
              <a:rPr lang="en-US" b="1" dirty="0" smtClean="0">
                <a:solidFill>
                  <a:srgbClr val="FFFFFF"/>
                </a:solidFill>
                <a:latin typeface="+mn-lt"/>
              </a:rPr>
              <a:t>Lease (Cont.)</a:t>
            </a:r>
            <a:endParaRPr lang="en-US" dirty="0">
              <a:solidFill>
                <a:srgbClr val="FFFFFF"/>
              </a:solidFill>
              <a:latin typeface="+mn-lt"/>
            </a:endParaRPr>
          </a:p>
        </p:txBody>
      </p:sp>
      <p:sp>
        <p:nvSpPr>
          <p:cNvPr id="6" name="Rectangle 16"/>
          <p:cNvSpPr txBox="1">
            <a:spLocks noChangeArrowheads="1"/>
          </p:cNvSpPr>
          <p:nvPr/>
        </p:nvSpPr>
        <p:spPr bwMode="auto">
          <a:xfrm>
            <a:off x="685800" y="152400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a:solidFill>
                  <a:srgbClr val="000000"/>
                </a:solidFill>
                <a:latin typeface="Calibri"/>
              </a:rPr>
              <a:t> </a:t>
            </a:r>
          </a:p>
          <a:p>
            <a:r>
              <a:rPr lang="en-US" sz="2000" dirty="0">
                <a:solidFill>
                  <a:schemeClr val="accent2"/>
                </a:solidFill>
                <a:latin typeface="Calibri"/>
              </a:rPr>
              <a:t>The Court </a:t>
            </a:r>
            <a:r>
              <a:rPr lang="en-US" sz="2000" dirty="0" smtClean="0">
                <a:solidFill>
                  <a:schemeClr val="accent2"/>
                </a:solidFill>
                <a:latin typeface="Calibri"/>
              </a:rPr>
              <a:t>concluded the </a:t>
            </a:r>
            <a:r>
              <a:rPr lang="en-US" sz="2000" dirty="0">
                <a:solidFill>
                  <a:schemeClr val="accent2"/>
                </a:solidFill>
                <a:latin typeface="Calibri"/>
              </a:rPr>
              <a:t>lease contains plain and unambiguous language which:</a:t>
            </a:r>
          </a:p>
          <a:p>
            <a:r>
              <a:rPr lang="en-US" sz="2000" dirty="0">
                <a:solidFill>
                  <a:schemeClr val="accent2"/>
                </a:solidFill>
                <a:latin typeface="Calibri"/>
              </a:rPr>
              <a:t> </a:t>
            </a:r>
          </a:p>
          <a:p>
            <a:pPr marL="457200" indent="-457200">
              <a:buFont typeface="+mj-lt"/>
              <a:buAutoNum type="arabicPeriod"/>
            </a:pPr>
            <a:r>
              <a:rPr lang="en-US" sz="2000" dirty="0">
                <a:solidFill>
                  <a:schemeClr val="accent2"/>
                </a:solidFill>
                <a:latin typeface="Calibri"/>
              </a:rPr>
              <a:t>Defines hazardous substance in a way that includes PERC;</a:t>
            </a:r>
          </a:p>
          <a:p>
            <a:pPr marL="457200" indent="-457200">
              <a:buFont typeface="+mj-lt"/>
              <a:buAutoNum type="arabicPeriod"/>
            </a:pPr>
            <a:r>
              <a:rPr lang="en-US" sz="2000" dirty="0">
                <a:solidFill>
                  <a:schemeClr val="accent2"/>
                </a:solidFill>
                <a:latin typeface="Calibri"/>
              </a:rPr>
              <a:t>Prohibits the Tenant from causing or permitting any hazardous substance to be spilled or released and the prohibition applies to </a:t>
            </a:r>
            <a:r>
              <a:rPr lang="en-US" sz="2000" u="sng" dirty="0">
                <a:solidFill>
                  <a:schemeClr val="accent2"/>
                </a:solidFill>
                <a:latin typeface="Calibri"/>
              </a:rPr>
              <a:t>any</a:t>
            </a:r>
            <a:r>
              <a:rPr lang="en-US" sz="2000" dirty="0">
                <a:solidFill>
                  <a:schemeClr val="accent2"/>
                </a:solidFill>
                <a:latin typeface="Calibri"/>
              </a:rPr>
              <a:t> spill, not just high-volume spills; </a:t>
            </a:r>
          </a:p>
          <a:p>
            <a:pPr marL="457200" indent="-457200">
              <a:buFont typeface="+mj-lt"/>
              <a:buAutoNum type="arabicPeriod"/>
            </a:pPr>
            <a:r>
              <a:rPr lang="en-US" sz="2000" dirty="0">
                <a:solidFill>
                  <a:schemeClr val="accent2"/>
                </a:solidFill>
                <a:latin typeface="Calibri"/>
              </a:rPr>
              <a:t>Requires the Tenant to promptly take all investigatory and/or remedial action reasonably recommended for the cleanup of any contamination that was caused or materially contributed to by the Tenant; and</a:t>
            </a:r>
          </a:p>
          <a:p>
            <a:pPr marL="457200" indent="-457200">
              <a:buFont typeface="+mj-lt"/>
              <a:buAutoNum type="arabicPeriod"/>
            </a:pPr>
            <a:r>
              <a:rPr lang="en-US" sz="2000" dirty="0">
                <a:solidFill>
                  <a:schemeClr val="accent2"/>
                </a:solidFill>
                <a:latin typeface="Calibri"/>
              </a:rPr>
              <a:t>Provides the lease permits the Tenant to use hazardous substances for dry cleaning, but does not permit the spilling or releasing of them</a:t>
            </a:r>
          </a:p>
          <a:p>
            <a:endParaRPr lang="en-US" sz="2000" dirty="0">
              <a:solidFill>
                <a:srgbClr val="000000"/>
              </a:solidFill>
            </a:endParaRPr>
          </a:p>
          <a:p>
            <a:endParaRPr lang="en-US" sz="2000" dirty="0">
              <a:solidFill>
                <a:srgbClr val="000000"/>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70</a:t>
            </a:fld>
            <a:endParaRPr lang="en-US" dirty="0">
              <a:solidFill>
                <a:srgbClr val="000000"/>
              </a:solidFill>
            </a:endParaRPr>
          </a:p>
        </p:txBody>
      </p:sp>
    </p:spTree>
    <p:extLst>
      <p:ext uri="{BB962C8B-B14F-4D97-AF65-F5344CB8AC3E}">
        <p14:creationId xmlns:p14="http://schemas.microsoft.com/office/powerpoint/2010/main" val="25432511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6294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PERC/Dry Cleaners:  Wisconsin Appellate Court Addresses Degree of Spill or Release Constituting Breach of </a:t>
            </a:r>
            <a:r>
              <a:rPr lang="en-US" b="1" dirty="0" smtClean="0">
                <a:solidFill>
                  <a:srgbClr val="FFFFFF"/>
                </a:solidFill>
                <a:latin typeface="Calibri" panose="020F0502020204030204" pitchFamily="34" charset="0"/>
              </a:rPr>
              <a:t>Lease (Cont.)</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09600" y="140970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a:solidFill>
                  <a:srgbClr val="000000"/>
                </a:solidFill>
                <a:latin typeface="Calibri"/>
              </a:rPr>
              <a:t> </a:t>
            </a:r>
          </a:p>
          <a:p>
            <a:r>
              <a:rPr lang="en-US" sz="2000" dirty="0" smtClean="0">
                <a:solidFill>
                  <a:schemeClr val="accent2"/>
                </a:solidFill>
                <a:latin typeface="Calibri"/>
              </a:rPr>
              <a:t>Tenant argued </a:t>
            </a:r>
            <a:r>
              <a:rPr lang="en-US" sz="2000" dirty="0">
                <a:solidFill>
                  <a:schemeClr val="accent2"/>
                </a:solidFill>
                <a:latin typeface="Calibri"/>
              </a:rPr>
              <a:t>that no breach had occurred, stating:</a:t>
            </a:r>
          </a:p>
          <a:p>
            <a:pPr marL="457200"/>
            <a:r>
              <a:rPr lang="en-US" sz="2000" dirty="0">
                <a:solidFill>
                  <a:schemeClr val="accent2"/>
                </a:solidFill>
                <a:latin typeface="Calibri"/>
              </a:rPr>
              <a:t> </a:t>
            </a:r>
          </a:p>
          <a:p>
            <a:pPr marL="914400" indent="-457200">
              <a:buFont typeface="+mj-lt"/>
              <a:buAutoNum type="arabicPeriod"/>
            </a:pPr>
            <a:r>
              <a:rPr lang="en-US" sz="2000" dirty="0">
                <a:solidFill>
                  <a:schemeClr val="accent2"/>
                </a:solidFill>
                <a:latin typeface="Calibri"/>
              </a:rPr>
              <a:t>Under the lease, merely detectable levels found in the sludge do not constitute a spill or release of a hazardous substance.</a:t>
            </a:r>
          </a:p>
          <a:p>
            <a:pPr marL="914400" indent="-457200">
              <a:buFont typeface="+mj-lt"/>
              <a:buAutoNum type="arabicPeriod"/>
            </a:pPr>
            <a:r>
              <a:rPr lang="en-US" sz="2000" dirty="0">
                <a:solidFill>
                  <a:schemeClr val="accent2"/>
                </a:solidFill>
                <a:latin typeface="Calibri"/>
              </a:rPr>
              <a:t>To constitute a breach of the lease, a spill or release must have a component of damage, potential injury or liability</a:t>
            </a:r>
          </a:p>
          <a:p>
            <a:pPr marL="914400" indent="-457200">
              <a:buFont typeface="+mj-lt"/>
              <a:buAutoNum type="arabicPeriod"/>
            </a:pPr>
            <a:r>
              <a:rPr lang="en-US" sz="2000" dirty="0">
                <a:solidFill>
                  <a:schemeClr val="accent2"/>
                </a:solidFill>
                <a:latin typeface="Calibri"/>
              </a:rPr>
              <a:t>The determination of a breach was based on an incorrect interpretation of the lease as meaning “that the Tenant breaches the lease by not removing residue even if the Tenant did not cause the purported spill or release.”</a:t>
            </a:r>
          </a:p>
          <a:p>
            <a:endParaRPr lang="en-US" sz="2000" dirty="0">
              <a:solidFill>
                <a:schemeClr val="accent2"/>
              </a:solidFill>
            </a:endParaRPr>
          </a:p>
          <a:p>
            <a:endParaRPr lang="en-US" sz="2000" dirty="0">
              <a:solidFill>
                <a:srgbClr val="000000"/>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71</a:t>
            </a:fld>
            <a:endParaRPr lang="en-US" dirty="0">
              <a:solidFill>
                <a:srgbClr val="000000"/>
              </a:solidFill>
            </a:endParaRPr>
          </a:p>
        </p:txBody>
      </p:sp>
    </p:spTree>
    <p:extLst>
      <p:ext uri="{BB962C8B-B14F-4D97-AF65-F5344CB8AC3E}">
        <p14:creationId xmlns:p14="http://schemas.microsoft.com/office/powerpoint/2010/main" val="12304958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17220" y="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Landfill Lease Agreement:  New Jersey Appellate Court Addresses Indemnity Provision</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a:solidFill>
                  <a:srgbClr val="000000"/>
                </a:solidFill>
                <a:latin typeface="Calibri" panose="020F0502020204030204" pitchFamily="34" charset="0"/>
              </a:rPr>
              <a:t> </a:t>
            </a:r>
          </a:p>
          <a:p>
            <a:r>
              <a:rPr lang="en-US" sz="2000" dirty="0">
                <a:solidFill>
                  <a:schemeClr val="accent2"/>
                </a:solidFill>
                <a:latin typeface="Calibri" panose="020F0502020204030204" pitchFamily="34" charset="0"/>
              </a:rPr>
              <a:t>The Superior Court of New Jersey, Appellate </a:t>
            </a:r>
            <a:r>
              <a:rPr lang="en-US" sz="2000" dirty="0" smtClean="0">
                <a:solidFill>
                  <a:schemeClr val="accent2"/>
                </a:solidFill>
                <a:latin typeface="Calibri" panose="020F0502020204030204" pitchFamily="34" charset="0"/>
              </a:rPr>
              <a:t>Division addressed </a:t>
            </a:r>
            <a:r>
              <a:rPr lang="en-US" sz="2000" dirty="0">
                <a:solidFill>
                  <a:schemeClr val="accent2"/>
                </a:solidFill>
                <a:latin typeface="Calibri" panose="020F0502020204030204" pitchFamily="34" charset="0"/>
              </a:rPr>
              <a:t>in a July 26</a:t>
            </a:r>
            <a:r>
              <a:rPr lang="en-US" sz="2000" baseline="30000" dirty="0">
                <a:solidFill>
                  <a:schemeClr val="accent2"/>
                </a:solidFill>
                <a:latin typeface="Calibri" panose="020F0502020204030204" pitchFamily="34" charset="0"/>
              </a:rPr>
              <a:t>th</a:t>
            </a:r>
            <a:r>
              <a:rPr lang="en-US" sz="2000" dirty="0">
                <a:solidFill>
                  <a:schemeClr val="accent2"/>
                </a:solidFill>
                <a:latin typeface="Calibri" panose="020F0502020204030204" pitchFamily="34" charset="0"/>
              </a:rPr>
              <a:t> opinion the Town of Kearny, New Jersey’s claim for contractual indemnification against The New Jersey Sports and Exposition </a:t>
            </a:r>
            <a:r>
              <a:rPr lang="en-US" sz="2000" dirty="0" smtClean="0">
                <a:solidFill>
                  <a:schemeClr val="accent2"/>
                </a:solidFill>
                <a:latin typeface="Calibri" panose="020F0502020204030204" pitchFamily="34" charset="0"/>
              </a:rPr>
              <a:t>Authority regarding </a:t>
            </a:r>
            <a:r>
              <a:rPr lang="en-US" sz="2000" dirty="0">
                <a:solidFill>
                  <a:schemeClr val="accent2"/>
                </a:solidFill>
                <a:latin typeface="Calibri" panose="020F0502020204030204" pitchFamily="34" charset="0"/>
              </a:rPr>
              <a:t>remediation costs of a local landfill. </a:t>
            </a:r>
            <a:endParaRPr lang="en-US" sz="2000" dirty="0" smtClean="0">
              <a:solidFill>
                <a:schemeClr val="accent2"/>
              </a:solidFill>
              <a:latin typeface="Calibri" panose="020F0502020204030204" pitchFamily="34" charset="0"/>
            </a:endParaRPr>
          </a:p>
          <a:p>
            <a:r>
              <a:rPr lang="en-US" sz="2000" dirty="0">
                <a:solidFill>
                  <a:schemeClr val="accent2"/>
                </a:solidFill>
                <a:latin typeface="Calibri" panose="020F0502020204030204" pitchFamily="34" charset="0"/>
              </a:rPr>
              <a:t> </a:t>
            </a:r>
          </a:p>
          <a:p>
            <a:r>
              <a:rPr lang="en-US" sz="2000" dirty="0">
                <a:solidFill>
                  <a:schemeClr val="accent2"/>
                </a:solidFill>
                <a:latin typeface="Calibri" panose="020F0502020204030204" pitchFamily="34" charset="0"/>
              </a:rPr>
              <a:t>The property at issue was a landfill on land owned by both John P. Keegan and the Town of Kearny. </a:t>
            </a:r>
          </a:p>
          <a:p>
            <a:r>
              <a:rPr lang="en-US" sz="2000" dirty="0">
                <a:solidFill>
                  <a:schemeClr val="accent2"/>
                </a:solidFill>
                <a:latin typeface="Calibri" panose="020F0502020204030204" pitchFamily="34" charset="0"/>
              </a:rPr>
              <a:t> </a:t>
            </a:r>
          </a:p>
          <a:p>
            <a:r>
              <a:rPr lang="en-US" sz="2000" dirty="0">
                <a:solidFill>
                  <a:schemeClr val="accent2"/>
                </a:solidFill>
                <a:latin typeface="Calibri" panose="020F0502020204030204" pitchFamily="34" charset="0"/>
              </a:rPr>
              <a:t>The landfill became non-operational and was left </a:t>
            </a:r>
            <a:r>
              <a:rPr lang="en-US" sz="2000" dirty="0" smtClean="0">
                <a:solidFill>
                  <a:schemeClr val="accent2"/>
                </a:solidFill>
                <a:latin typeface="Calibri" panose="020F0502020204030204" pitchFamily="34" charset="0"/>
              </a:rPr>
              <a:t>uncapped and leaked </a:t>
            </a:r>
            <a:r>
              <a:rPr lang="en-US" sz="2000" dirty="0">
                <a:solidFill>
                  <a:schemeClr val="accent2"/>
                </a:solidFill>
                <a:latin typeface="Calibri" panose="020F0502020204030204" pitchFamily="34" charset="0"/>
              </a:rPr>
              <a:t>heavy metals and pollutants into nearby bodies of water</a:t>
            </a:r>
            <a:r>
              <a:rPr lang="en-US" sz="1800" dirty="0">
                <a:solidFill>
                  <a:schemeClr val="accent2"/>
                </a:solidFill>
              </a:rPr>
              <a:t>. </a:t>
            </a:r>
          </a:p>
          <a:p>
            <a:r>
              <a:rPr lang="en-US" sz="1800" dirty="0">
                <a:solidFill>
                  <a:schemeClr val="accent2"/>
                </a:solidFill>
              </a:rPr>
              <a:t> </a:t>
            </a: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72</a:t>
            </a:fld>
            <a:endParaRPr lang="en-US" dirty="0">
              <a:solidFill>
                <a:srgbClr val="000000"/>
              </a:solidFill>
            </a:endParaRPr>
          </a:p>
        </p:txBody>
      </p:sp>
    </p:spTree>
    <p:extLst>
      <p:ext uri="{BB962C8B-B14F-4D97-AF65-F5344CB8AC3E}">
        <p14:creationId xmlns:p14="http://schemas.microsoft.com/office/powerpoint/2010/main" val="22850303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152400"/>
            <a:ext cx="9144000" cy="6858000"/>
          </a:xfrm>
          <a:prstGeom prst="rect">
            <a:avLst/>
          </a:prstGeom>
        </p:spPr>
      </p:pic>
      <p:sp>
        <p:nvSpPr>
          <p:cNvPr id="5" name="Rectangle 10"/>
          <p:cNvSpPr txBox="1">
            <a:spLocks noChangeArrowheads="1"/>
          </p:cNvSpPr>
          <p:nvPr/>
        </p:nvSpPr>
        <p:spPr bwMode="auto">
          <a:xfrm>
            <a:off x="617220" y="0"/>
            <a:ext cx="7543800" cy="1485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Landfill Lease Agreement:  New Jersey Appellate Court Addresses Indemnity </a:t>
            </a:r>
            <a:r>
              <a:rPr lang="en-US" b="1" dirty="0" smtClean="0">
                <a:solidFill>
                  <a:srgbClr val="FFFFFF"/>
                </a:solidFill>
                <a:latin typeface="Calibri" panose="020F0502020204030204" pitchFamily="34" charset="0"/>
              </a:rPr>
              <a:t>Provision (Cont.)</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7620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800" dirty="0">
                <a:solidFill>
                  <a:schemeClr val="accent2"/>
                </a:solidFill>
                <a:latin typeface="Calibri" panose="020F0502020204030204" pitchFamily="34" charset="0"/>
              </a:rPr>
              <a:t>The Town of Kearny leased a</a:t>
            </a:r>
            <a:r>
              <a:rPr lang="en-US" sz="1800" dirty="0" smtClean="0">
                <a:solidFill>
                  <a:schemeClr val="accent2"/>
                </a:solidFill>
                <a:latin typeface="Calibri" panose="020F0502020204030204" pitchFamily="34" charset="0"/>
              </a:rPr>
              <a:t> </a:t>
            </a:r>
            <a:r>
              <a:rPr lang="en-US" sz="1800" dirty="0">
                <a:solidFill>
                  <a:schemeClr val="accent2"/>
                </a:solidFill>
                <a:latin typeface="Calibri" panose="020F0502020204030204" pitchFamily="34" charset="0"/>
              </a:rPr>
              <a:t>landfill property </a:t>
            </a:r>
            <a:r>
              <a:rPr lang="en-US" sz="1800" dirty="0" smtClean="0">
                <a:solidFill>
                  <a:schemeClr val="accent2"/>
                </a:solidFill>
                <a:latin typeface="Calibri" panose="020F0502020204030204" pitchFamily="34" charset="0"/>
              </a:rPr>
              <a:t>to </a:t>
            </a:r>
            <a:r>
              <a:rPr lang="en-US" sz="1800" dirty="0">
                <a:solidFill>
                  <a:schemeClr val="accent2"/>
                </a:solidFill>
                <a:latin typeface="Calibri" panose="020F0502020204030204" pitchFamily="34" charset="0"/>
              </a:rPr>
              <a:t>New Jersey Sports and Exposition Authority</a:t>
            </a:r>
            <a:r>
              <a:rPr lang="en-US" sz="1800" dirty="0" smtClean="0">
                <a:solidFill>
                  <a:schemeClr val="accent2"/>
                </a:solidFill>
                <a:latin typeface="Calibri" panose="020F0502020204030204" pitchFamily="34" charset="0"/>
              </a:rPr>
              <a:t>, </a:t>
            </a:r>
            <a:r>
              <a:rPr lang="en-US" sz="1800" dirty="0">
                <a:solidFill>
                  <a:schemeClr val="accent2"/>
                </a:solidFill>
                <a:latin typeface="Calibri" panose="020F0502020204030204" pitchFamily="34" charset="0"/>
              </a:rPr>
              <a:t>formerly known as the New Jersey Meadowlands </a:t>
            </a:r>
            <a:r>
              <a:rPr lang="en-US" sz="1800" dirty="0" smtClean="0">
                <a:solidFill>
                  <a:schemeClr val="accent2"/>
                </a:solidFill>
                <a:latin typeface="Calibri" panose="020F0502020204030204" pitchFamily="34" charset="0"/>
              </a:rPr>
              <a:t>Commission which accepted </a:t>
            </a:r>
            <a:r>
              <a:rPr lang="en-US" sz="1800" dirty="0">
                <a:solidFill>
                  <a:schemeClr val="accent2"/>
                </a:solidFill>
                <a:latin typeface="Calibri" panose="020F0502020204030204" pitchFamily="34" charset="0"/>
              </a:rPr>
              <a:t>sole financial responsibility for capping and remediating the landfill and surrounding bodies of water</a:t>
            </a:r>
            <a:r>
              <a:rPr lang="en-US" sz="1800" dirty="0" smtClean="0">
                <a:solidFill>
                  <a:schemeClr val="accent2"/>
                </a:solidFill>
                <a:latin typeface="Calibri" panose="020F0502020204030204" pitchFamily="34" charset="0"/>
              </a:rPr>
              <a:t>.</a:t>
            </a:r>
          </a:p>
          <a:p>
            <a:endParaRPr lang="en-US" sz="1800" dirty="0">
              <a:solidFill>
                <a:schemeClr val="accent2"/>
              </a:solidFill>
              <a:latin typeface="Calibri" panose="020F0502020204030204" pitchFamily="34" charset="0"/>
            </a:endParaRPr>
          </a:p>
          <a:p>
            <a:r>
              <a:rPr lang="en-US" sz="1800" dirty="0">
                <a:solidFill>
                  <a:schemeClr val="accent2"/>
                </a:solidFill>
                <a:latin typeface="Calibri" panose="020F0502020204030204" pitchFamily="34" charset="0"/>
              </a:rPr>
              <a:t>New Jersey Sports and Exposition Authority </a:t>
            </a:r>
            <a:r>
              <a:rPr lang="en-US" sz="1800" dirty="0" smtClean="0">
                <a:solidFill>
                  <a:schemeClr val="accent2"/>
                </a:solidFill>
                <a:latin typeface="Calibri" panose="020F0502020204030204" pitchFamily="34" charset="0"/>
              </a:rPr>
              <a:t>subsequently </a:t>
            </a:r>
            <a:r>
              <a:rPr lang="en-US" sz="1800" dirty="0">
                <a:solidFill>
                  <a:schemeClr val="accent2"/>
                </a:solidFill>
                <a:latin typeface="Calibri" panose="020F0502020204030204" pitchFamily="34" charset="0"/>
              </a:rPr>
              <a:t>condemned Mr. Keegan’s property and recovered nearly $900,000 in a cost-recovery action under the New Jersey Spill Compensation and Control Act. </a:t>
            </a:r>
            <a:r>
              <a:rPr lang="en-US" sz="1800" dirty="0" smtClean="0">
                <a:solidFill>
                  <a:schemeClr val="accent2"/>
                </a:solidFill>
                <a:latin typeface="Calibri" panose="020F0502020204030204" pitchFamily="34" charset="0"/>
              </a:rPr>
              <a:t> </a:t>
            </a:r>
          </a:p>
          <a:p>
            <a:endParaRPr lang="en-US" sz="1800" dirty="0">
              <a:solidFill>
                <a:schemeClr val="accent2"/>
              </a:solidFill>
              <a:latin typeface="Calibri" panose="020F0502020204030204" pitchFamily="34" charset="0"/>
            </a:endParaRPr>
          </a:p>
          <a:p>
            <a:r>
              <a:rPr lang="en-US" sz="1800" dirty="0" smtClean="0">
                <a:solidFill>
                  <a:schemeClr val="accent2"/>
                </a:solidFill>
                <a:latin typeface="Calibri" panose="020F0502020204030204" pitchFamily="34" charset="0"/>
              </a:rPr>
              <a:t>Mr</a:t>
            </a:r>
            <a:r>
              <a:rPr lang="en-US" sz="1800" dirty="0">
                <a:solidFill>
                  <a:schemeClr val="accent2"/>
                </a:solidFill>
                <a:latin typeface="Calibri" panose="020F0502020204030204" pitchFamily="34" charset="0"/>
              </a:rPr>
              <a:t>. Keegan filed for contribution from the Town of Kearny. </a:t>
            </a:r>
          </a:p>
          <a:p>
            <a:endParaRPr lang="en-US" sz="1800" dirty="0">
              <a:solidFill>
                <a:schemeClr val="accent2"/>
              </a:solidFill>
              <a:latin typeface="Calibri" panose="020F0502020204030204" pitchFamily="34" charset="0"/>
            </a:endParaRPr>
          </a:p>
          <a:p>
            <a:r>
              <a:rPr lang="en-US" sz="1800" dirty="0">
                <a:solidFill>
                  <a:schemeClr val="accent2"/>
                </a:solidFill>
                <a:latin typeface="Calibri" panose="020F0502020204030204" pitchFamily="34" charset="0"/>
              </a:rPr>
              <a:t>T</a:t>
            </a:r>
            <a:r>
              <a:rPr lang="en-US" sz="1800" dirty="0" smtClean="0">
                <a:solidFill>
                  <a:schemeClr val="accent2"/>
                </a:solidFill>
                <a:latin typeface="Calibri" panose="020F0502020204030204" pitchFamily="34" charset="0"/>
              </a:rPr>
              <a:t>he </a:t>
            </a:r>
            <a:r>
              <a:rPr lang="en-US" sz="1800" dirty="0">
                <a:solidFill>
                  <a:schemeClr val="accent2"/>
                </a:solidFill>
                <a:latin typeface="Calibri" panose="020F0502020204030204" pitchFamily="34" charset="0"/>
              </a:rPr>
              <a:t>Town filed a third-party complaint against the New Jersey Sports and Exposition Authority </a:t>
            </a:r>
            <a:r>
              <a:rPr lang="en-US" sz="1800" dirty="0" smtClean="0">
                <a:solidFill>
                  <a:schemeClr val="accent2"/>
                </a:solidFill>
                <a:latin typeface="Calibri" panose="020F0502020204030204" pitchFamily="34" charset="0"/>
              </a:rPr>
              <a:t>arguing </a:t>
            </a:r>
            <a:r>
              <a:rPr lang="en-US" sz="1800" dirty="0">
                <a:solidFill>
                  <a:schemeClr val="accent2"/>
                </a:solidFill>
                <a:latin typeface="Calibri" panose="020F0502020204030204" pitchFamily="34" charset="0"/>
              </a:rPr>
              <a:t>that its lease agreement provided the Town would bear no expenses from the remediation plan, and that the New Jersey Sports and Exposition Authority </a:t>
            </a:r>
            <a:r>
              <a:rPr lang="en-US" sz="1800" dirty="0" smtClean="0">
                <a:solidFill>
                  <a:schemeClr val="accent2"/>
                </a:solidFill>
                <a:latin typeface="Calibri" panose="020F0502020204030204" pitchFamily="34" charset="0"/>
              </a:rPr>
              <a:t>would </a:t>
            </a:r>
            <a:r>
              <a:rPr lang="en-US" sz="1800" dirty="0">
                <a:solidFill>
                  <a:schemeClr val="accent2"/>
                </a:solidFill>
                <a:latin typeface="Calibri" panose="020F0502020204030204" pitchFamily="34" charset="0"/>
              </a:rPr>
              <a:t>be completely financially responsible for the project. </a:t>
            </a:r>
          </a:p>
          <a:p>
            <a:endParaRPr lang="en-US" sz="2000" dirty="0">
              <a:solidFill>
                <a:srgbClr val="000000"/>
              </a:solidFill>
              <a:latin typeface="Calibri" panose="020F0502020204030204" pitchFamily="34" charset="0"/>
            </a:endParaRPr>
          </a:p>
          <a:p>
            <a:endParaRPr lang="en-US" sz="2000" dirty="0">
              <a:solidFill>
                <a:srgbClr val="00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73</a:t>
            </a:fld>
            <a:endParaRPr lang="en-US" dirty="0">
              <a:solidFill>
                <a:srgbClr val="000000"/>
              </a:solidFill>
            </a:endParaRPr>
          </a:p>
        </p:txBody>
      </p:sp>
    </p:spTree>
    <p:extLst>
      <p:ext uri="{BB962C8B-B14F-4D97-AF65-F5344CB8AC3E}">
        <p14:creationId xmlns:p14="http://schemas.microsoft.com/office/powerpoint/2010/main" val="14270363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1722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Landfill Lease Agreement:  New Jersey Appellate Court Addresses Indemnity Provision (Cont.)</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0000"/>
              </a:solidFill>
              <a:latin typeface="Calibri" panose="020F0502020204030204" pitchFamily="34" charset="0"/>
            </a:endParaRPr>
          </a:p>
          <a:p>
            <a:r>
              <a:rPr lang="en-US" sz="2000" dirty="0" smtClean="0">
                <a:solidFill>
                  <a:schemeClr val="accent2"/>
                </a:solidFill>
                <a:latin typeface="Calibri" panose="020F0502020204030204" pitchFamily="34" charset="0"/>
              </a:rPr>
              <a:t>The </a:t>
            </a:r>
            <a:r>
              <a:rPr lang="en-US" sz="2000" dirty="0">
                <a:solidFill>
                  <a:schemeClr val="accent2"/>
                </a:solidFill>
                <a:latin typeface="Calibri" panose="020F0502020204030204" pitchFamily="34" charset="0"/>
              </a:rPr>
              <a:t>Town of Kearny identified several provisions in the New Jersey Sports and Exposition Authority </a:t>
            </a:r>
            <a:r>
              <a:rPr lang="en-US" sz="2000" dirty="0" smtClean="0">
                <a:solidFill>
                  <a:schemeClr val="accent2"/>
                </a:solidFill>
                <a:latin typeface="Calibri" panose="020F0502020204030204" pitchFamily="34" charset="0"/>
              </a:rPr>
              <a:t>lease </a:t>
            </a:r>
            <a:r>
              <a:rPr lang="en-US" sz="2000" dirty="0">
                <a:solidFill>
                  <a:schemeClr val="accent2"/>
                </a:solidFill>
                <a:latin typeface="Calibri" panose="020F0502020204030204" pitchFamily="34" charset="0"/>
              </a:rPr>
              <a:t>agreement that specified New Jersey Sports and Exposition </a:t>
            </a:r>
            <a:r>
              <a:rPr lang="en-US" sz="2000" dirty="0" smtClean="0">
                <a:solidFill>
                  <a:schemeClr val="accent2"/>
                </a:solidFill>
                <a:latin typeface="Calibri" panose="020F0502020204030204" pitchFamily="34" charset="0"/>
              </a:rPr>
              <a:t>Authority’s  acceptance </a:t>
            </a:r>
            <a:r>
              <a:rPr lang="en-US" sz="2000" dirty="0">
                <a:solidFill>
                  <a:schemeClr val="accent2"/>
                </a:solidFill>
                <a:latin typeface="Calibri" panose="020F0502020204030204" pitchFamily="34" charset="0"/>
              </a:rPr>
              <a:t>of all financial responsibility and it would bear no cost. </a:t>
            </a:r>
            <a:r>
              <a:rPr lang="en-US" sz="2000" dirty="0" smtClean="0">
                <a:solidFill>
                  <a:schemeClr val="accent2"/>
                </a:solidFill>
                <a:latin typeface="Calibri" panose="020F0502020204030204" pitchFamily="34" charset="0"/>
              </a:rPr>
              <a:t> </a:t>
            </a:r>
          </a:p>
          <a:p>
            <a:endParaRPr lang="en-US" sz="2000" dirty="0">
              <a:solidFill>
                <a:schemeClr val="accent2"/>
              </a:solidFill>
              <a:latin typeface="Calibri" panose="020F0502020204030204" pitchFamily="34" charset="0"/>
            </a:endParaRPr>
          </a:p>
          <a:p>
            <a:r>
              <a:rPr lang="en-US" sz="2000" dirty="0" smtClean="0">
                <a:solidFill>
                  <a:schemeClr val="accent2"/>
                </a:solidFill>
                <a:latin typeface="Calibri" panose="020F0502020204030204" pitchFamily="34" charset="0"/>
              </a:rPr>
              <a:t>None </a:t>
            </a:r>
            <a:r>
              <a:rPr lang="en-US" sz="2000" dirty="0">
                <a:solidFill>
                  <a:schemeClr val="accent2"/>
                </a:solidFill>
                <a:latin typeface="Calibri" panose="020F0502020204030204" pitchFamily="34" charset="0"/>
              </a:rPr>
              <a:t>of the provisions used the term “indemnity,” which is a contract law term requiring unambiguous language to ensure there is mutual assent.  Indemnification agreements are interpreted in accordance with the general rules of contract interpretation.  </a:t>
            </a:r>
            <a:endParaRPr lang="en-US" sz="2000" dirty="0" smtClean="0">
              <a:solidFill>
                <a:schemeClr val="accent2"/>
              </a:solidFill>
              <a:latin typeface="Calibri" panose="020F0502020204030204" pitchFamily="34" charset="0"/>
            </a:endParaRPr>
          </a:p>
          <a:p>
            <a:endParaRPr lang="en-US" sz="2000" dirty="0">
              <a:solidFill>
                <a:schemeClr val="accent2"/>
              </a:solidFill>
              <a:latin typeface="Calibri" panose="020F0502020204030204" pitchFamily="34" charset="0"/>
            </a:endParaRPr>
          </a:p>
          <a:p>
            <a:r>
              <a:rPr lang="en-US" sz="2000" dirty="0" smtClean="0">
                <a:solidFill>
                  <a:schemeClr val="accent2"/>
                </a:solidFill>
                <a:latin typeface="Calibri" panose="020F0502020204030204" pitchFamily="34" charset="0"/>
              </a:rPr>
              <a:t>The </a:t>
            </a:r>
            <a:r>
              <a:rPr lang="en-US" sz="2000" dirty="0">
                <a:solidFill>
                  <a:schemeClr val="accent2"/>
                </a:solidFill>
                <a:latin typeface="Calibri" panose="020F0502020204030204" pitchFamily="34" charset="0"/>
              </a:rPr>
              <a:t>provisions the Town of Kearny identified were deemed </a:t>
            </a:r>
            <a:r>
              <a:rPr lang="en-US" sz="2000" dirty="0" smtClean="0">
                <a:solidFill>
                  <a:schemeClr val="accent2"/>
                </a:solidFill>
                <a:latin typeface="Calibri" panose="020F0502020204030204" pitchFamily="34" charset="0"/>
              </a:rPr>
              <a:t>ambiguous and were </a:t>
            </a:r>
            <a:r>
              <a:rPr lang="en-US" sz="2000" dirty="0">
                <a:solidFill>
                  <a:schemeClr val="accent2"/>
                </a:solidFill>
                <a:latin typeface="Calibri" panose="020F0502020204030204" pitchFamily="34" charset="0"/>
              </a:rPr>
              <a:t>construed against the indemnitee. </a:t>
            </a:r>
          </a:p>
          <a:p>
            <a:r>
              <a:rPr lang="en-US" sz="2000" dirty="0">
                <a:solidFill>
                  <a:srgbClr val="000000"/>
                </a:solidFill>
              </a:rPr>
              <a:t> </a:t>
            </a:r>
          </a:p>
          <a:p>
            <a:endParaRPr lang="en-US" sz="2000" dirty="0">
              <a:solidFill>
                <a:srgbClr val="000000"/>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74</a:t>
            </a:fld>
            <a:endParaRPr lang="en-US" dirty="0">
              <a:solidFill>
                <a:srgbClr val="000000"/>
              </a:solidFill>
            </a:endParaRPr>
          </a:p>
        </p:txBody>
      </p:sp>
    </p:spTree>
    <p:extLst>
      <p:ext uri="{BB962C8B-B14F-4D97-AF65-F5344CB8AC3E}">
        <p14:creationId xmlns:p14="http://schemas.microsoft.com/office/powerpoint/2010/main" val="1681517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55320" y="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4400" dirty="0" smtClean="0">
                <a:solidFill>
                  <a:srgbClr val="FFFFFF"/>
                </a:solidFill>
                <a:latin typeface="Calibri" panose="020F0502020204030204" pitchFamily="34" charset="0"/>
              </a:rPr>
              <a:t>ADEQ Elective Site Clean-Up Agreements </a:t>
            </a:r>
            <a:endParaRPr lang="en-US" sz="4400"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US" sz="2000" dirty="0" smtClean="0">
                <a:solidFill>
                  <a:schemeClr val="accent2"/>
                </a:solidFill>
                <a:latin typeface="Calibri" panose="020F0502020204030204" pitchFamily="34" charset="0"/>
              </a:rPr>
              <a:t>Continuing ADEQ Brownfield type</a:t>
            </a:r>
          </a:p>
          <a:p>
            <a:pPr marL="342900" indent="-342900">
              <a:buFont typeface="Arial" panose="020B0604020202020204" pitchFamily="34" charset="0"/>
              <a:buChar char="•"/>
            </a:pPr>
            <a:r>
              <a:rPr lang="en-US" sz="2000" dirty="0" smtClean="0">
                <a:solidFill>
                  <a:schemeClr val="accent2"/>
                </a:solidFill>
                <a:latin typeface="Calibri" panose="020F0502020204030204" pitchFamily="34" charset="0"/>
              </a:rPr>
              <a:t>Encourage Reuse of potentially or contaminated property</a:t>
            </a:r>
          </a:p>
          <a:p>
            <a:pPr marL="342900" indent="-342900">
              <a:buFont typeface="Arial" panose="020B0604020202020204" pitchFamily="34" charset="0"/>
              <a:buChar char="•"/>
            </a:pPr>
            <a:r>
              <a:rPr lang="en-US" sz="2000" dirty="0" smtClean="0">
                <a:solidFill>
                  <a:schemeClr val="accent2"/>
                </a:solidFill>
                <a:latin typeface="Calibri" panose="020F0502020204030204" pitchFamily="34" charset="0"/>
              </a:rPr>
              <a:t>If agency stated issues delineated/quantified NFA</a:t>
            </a:r>
          </a:p>
          <a:p>
            <a:pPr marL="342900" indent="-342900">
              <a:buFont typeface="Arial" panose="020B0604020202020204" pitchFamily="34" charset="0"/>
              <a:buChar char="•"/>
            </a:pPr>
            <a:r>
              <a:rPr lang="en-US" sz="2000" dirty="0" smtClean="0">
                <a:solidFill>
                  <a:schemeClr val="accent2"/>
                </a:solidFill>
                <a:latin typeface="Calibri" panose="020F0502020204030204" pitchFamily="34" charset="0"/>
              </a:rPr>
              <a:t>Enforcement Covenants/Controls</a:t>
            </a:r>
          </a:p>
          <a:p>
            <a:pPr marL="342900" indent="-342900">
              <a:buFont typeface="Arial" panose="020B0604020202020204" pitchFamily="34" charset="0"/>
              <a:buChar char="•"/>
            </a:pPr>
            <a:r>
              <a:rPr lang="en-US" sz="2000" dirty="0" smtClean="0">
                <a:solidFill>
                  <a:schemeClr val="accent2"/>
                </a:solidFill>
                <a:latin typeface="Calibri" panose="020F0502020204030204" pitchFamily="34" charset="0"/>
              </a:rPr>
              <a:t>Risk-based Decisions</a:t>
            </a:r>
          </a:p>
          <a:p>
            <a:pPr marL="342900" indent="-342900">
              <a:buFont typeface="Arial" panose="020B0604020202020204" pitchFamily="34" charset="0"/>
              <a:buChar char="•"/>
            </a:pPr>
            <a:r>
              <a:rPr lang="en-US" sz="2000" dirty="0" smtClean="0">
                <a:solidFill>
                  <a:schemeClr val="accent2"/>
                </a:solidFill>
                <a:latin typeface="Calibri" panose="020F0502020204030204" pitchFamily="34" charset="0"/>
              </a:rPr>
              <a:t>Frequent Contaminants PCE, Petroleum</a:t>
            </a:r>
          </a:p>
          <a:p>
            <a:pPr marL="342900" indent="-342900">
              <a:buFont typeface="Arial" panose="020B0604020202020204" pitchFamily="34" charset="0"/>
              <a:buChar char="•"/>
            </a:pPr>
            <a:endParaRPr lang="en-US" sz="2000" dirty="0">
              <a:solidFill>
                <a:schemeClr val="accent2"/>
              </a:solidFill>
              <a:latin typeface="Calibri" panose="020F0502020204030204" pitchFamily="34" charset="0"/>
            </a:endParaRPr>
          </a:p>
          <a:p>
            <a:r>
              <a:rPr lang="en-US" sz="2000" dirty="0" smtClean="0">
                <a:solidFill>
                  <a:schemeClr val="accent2"/>
                </a:solidFill>
                <a:latin typeface="Calibri" panose="020F0502020204030204" pitchFamily="34" charset="0"/>
              </a:rPr>
              <a:t>ADEQ/Shopping Center Owner 2018</a:t>
            </a:r>
          </a:p>
          <a:p>
            <a:r>
              <a:rPr lang="en-US" sz="2000" dirty="0" smtClean="0">
                <a:solidFill>
                  <a:schemeClr val="accent2"/>
                </a:solidFill>
                <a:latin typeface="Calibri" panose="020F0502020204030204" pitchFamily="34" charset="0"/>
              </a:rPr>
              <a:t>ESCA</a:t>
            </a:r>
            <a:endParaRPr lang="en-US" sz="2000" dirty="0">
              <a:solidFill>
                <a:schemeClr val="accent2"/>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75</a:t>
            </a:fld>
            <a:endParaRPr lang="en-US" dirty="0">
              <a:solidFill>
                <a:srgbClr val="000000"/>
              </a:solidFill>
            </a:endParaRPr>
          </a:p>
        </p:txBody>
      </p:sp>
    </p:spTree>
    <p:extLst>
      <p:ext uri="{BB962C8B-B14F-4D97-AF65-F5344CB8AC3E}">
        <p14:creationId xmlns:p14="http://schemas.microsoft.com/office/powerpoint/2010/main" val="27849764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655320" y="0"/>
            <a:ext cx="75438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dirty="0">
                <a:solidFill>
                  <a:srgbClr val="FFFFFF"/>
                </a:solidFill>
                <a:latin typeface="Calibri" panose="020F0502020204030204" pitchFamily="34" charset="0"/>
              </a:rPr>
              <a:t>White County, Arkansas Facility: Arkansas Department of Environmental Quality and Kohler Co. Enter into Elective Site Clean-Up Agreement</a:t>
            </a: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a:solidFill>
                  <a:schemeClr val="accent2"/>
                </a:solidFill>
                <a:latin typeface="Calibri" panose="020F0502020204030204" pitchFamily="34" charset="0"/>
              </a:rPr>
              <a:t>The Arkansas Department of Environmental Quality </a:t>
            </a:r>
            <a:r>
              <a:rPr lang="en-US" sz="2000" dirty="0" smtClean="0">
                <a:solidFill>
                  <a:schemeClr val="accent2"/>
                </a:solidFill>
                <a:latin typeface="Calibri" panose="020F0502020204030204" pitchFamily="34" charset="0"/>
              </a:rPr>
              <a:t>and </a:t>
            </a:r>
            <a:r>
              <a:rPr lang="en-US" sz="2000" dirty="0">
                <a:solidFill>
                  <a:schemeClr val="accent2"/>
                </a:solidFill>
                <a:latin typeface="Calibri" panose="020F0502020204030204" pitchFamily="34" charset="0"/>
              </a:rPr>
              <a:t>Kohler </a:t>
            </a:r>
            <a:r>
              <a:rPr lang="en-US" sz="2000" dirty="0" smtClean="0">
                <a:solidFill>
                  <a:schemeClr val="accent2"/>
                </a:solidFill>
                <a:latin typeface="Calibri" panose="020F0502020204030204" pitchFamily="34" charset="0"/>
              </a:rPr>
              <a:t>Co. entered </a:t>
            </a:r>
            <a:r>
              <a:rPr lang="en-US" sz="2000" dirty="0">
                <a:solidFill>
                  <a:schemeClr val="accent2"/>
                </a:solidFill>
                <a:latin typeface="Calibri" panose="020F0502020204030204" pitchFamily="34" charset="0"/>
              </a:rPr>
              <a:t>into an October 23rd Elective Site Clean-Up </a:t>
            </a:r>
            <a:r>
              <a:rPr lang="en-US" sz="2000" dirty="0" smtClean="0">
                <a:solidFill>
                  <a:schemeClr val="accent2"/>
                </a:solidFill>
                <a:latin typeface="Calibri" panose="020F0502020204030204" pitchFamily="34" charset="0"/>
              </a:rPr>
              <a:t>Agreement. </a:t>
            </a:r>
            <a:r>
              <a:rPr lang="en-US" sz="2000" dirty="0">
                <a:solidFill>
                  <a:schemeClr val="accent2"/>
                </a:solidFill>
                <a:latin typeface="Calibri" panose="020F0502020204030204" pitchFamily="34" charset="0"/>
              </a:rPr>
              <a:t>See LIS 17-096.</a:t>
            </a:r>
          </a:p>
          <a:p>
            <a:endParaRPr lang="en-US" sz="2000" dirty="0">
              <a:solidFill>
                <a:schemeClr val="accent2"/>
              </a:solidFill>
              <a:latin typeface="Calibri" panose="020F0502020204030204" pitchFamily="34" charset="0"/>
            </a:endParaRPr>
          </a:p>
          <a:p>
            <a:r>
              <a:rPr lang="en-US" sz="2000" dirty="0">
                <a:solidFill>
                  <a:schemeClr val="accent2"/>
                </a:solidFill>
                <a:latin typeface="Calibri" panose="020F0502020204030204" pitchFamily="34" charset="0"/>
              </a:rPr>
              <a:t>The ESCA addresses a facility located in Searcy, </a:t>
            </a:r>
            <a:r>
              <a:rPr lang="en-US" sz="2000" dirty="0" smtClean="0">
                <a:solidFill>
                  <a:schemeClr val="accent2"/>
                </a:solidFill>
                <a:latin typeface="Calibri" panose="020F0502020204030204" pitchFamily="34" charset="0"/>
              </a:rPr>
              <a:t>Arkansas.</a:t>
            </a:r>
            <a:endParaRPr lang="en-US" sz="2000" dirty="0">
              <a:solidFill>
                <a:schemeClr val="accent2"/>
              </a:solidFill>
              <a:latin typeface="Calibri" panose="020F0502020204030204" pitchFamily="34" charset="0"/>
            </a:endParaRPr>
          </a:p>
          <a:p>
            <a:endParaRPr lang="en-US" sz="2000" dirty="0">
              <a:solidFill>
                <a:schemeClr val="accent2"/>
              </a:solidFill>
              <a:latin typeface="Calibri" panose="020F0502020204030204" pitchFamily="34" charset="0"/>
            </a:endParaRPr>
          </a:p>
          <a:p>
            <a:r>
              <a:rPr lang="en-US" sz="2000" dirty="0">
                <a:solidFill>
                  <a:schemeClr val="accent2"/>
                </a:solidFill>
                <a:latin typeface="Calibri" panose="020F0502020204030204" pitchFamily="34" charset="0"/>
              </a:rPr>
              <a:t>ADEQ describes an ESCA as a means to address historic contamination on a site without penalty and with known objectives</a:t>
            </a:r>
            <a:r>
              <a:rPr lang="en-US" sz="2000" dirty="0" smtClean="0">
                <a:solidFill>
                  <a:schemeClr val="accent2"/>
                </a:solidFill>
                <a:latin typeface="Calibri" panose="020F0502020204030204" pitchFamily="34" charset="0"/>
              </a:rPr>
              <a:t>.</a:t>
            </a:r>
          </a:p>
          <a:p>
            <a:endParaRPr lang="en-US" sz="2000" dirty="0">
              <a:solidFill>
                <a:schemeClr val="accent2"/>
              </a:solidFill>
              <a:latin typeface="Calibri" panose="020F0502020204030204" pitchFamily="34" charset="0"/>
            </a:endParaRPr>
          </a:p>
          <a:p>
            <a:r>
              <a:rPr lang="en-US" sz="2000" dirty="0" smtClean="0">
                <a:solidFill>
                  <a:schemeClr val="accent2"/>
                </a:solidFill>
                <a:latin typeface="Calibri" panose="020F0502020204030204" pitchFamily="34" charset="0"/>
              </a:rPr>
              <a:t>If contamination delineated and risk-based no further determination possible.</a:t>
            </a:r>
            <a:endParaRPr lang="en-US" sz="2000" dirty="0">
              <a:solidFill>
                <a:schemeClr val="accent2"/>
              </a:solidFill>
              <a:latin typeface="Calibri" panose="020F0502020204030204" pitchFamily="34" charset="0"/>
            </a:endParaRPr>
          </a:p>
          <a:p>
            <a:endParaRPr lang="en-US" sz="1800" dirty="0" smtClean="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76</a:t>
            </a:fld>
            <a:endParaRPr lang="en-US" dirty="0">
              <a:solidFill>
                <a:srgbClr val="000000"/>
              </a:solidFill>
            </a:endParaRPr>
          </a:p>
        </p:txBody>
      </p:sp>
    </p:spTree>
    <p:extLst>
      <p:ext uri="{BB962C8B-B14F-4D97-AF65-F5344CB8AC3E}">
        <p14:creationId xmlns:p14="http://schemas.microsoft.com/office/powerpoint/2010/main" val="30495735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76200" y="0"/>
            <a:ext cx="9144000" cy="6858000"/>
          </a:xfrm>
          <a:prstGeom prst="rect">
            <a:avLst/>
          </a:prstGeom>
        </p:spPr>
      </p:pic>
      <p:sp>
        <p:nvSpPr>
          <p:cNvPr id="5" name="Rectangle 10"/>
          <p:cNvSpPr txBox="1">
            <a:spLocks noChangeArrowheads="1"/>
          </p:cNvSpPr>
          <p:nvPr/>
        </p:nvSpPr>
        <p:spPr bwMode="auto">
          <a:xfrm>
            <a:off x="617220" y="0"/>
            <a:ext cx="75438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b="1" dirty="0">
                <a:solidFill>
                  <a:srgbClr val="FFFFFF"/>
                </a:solidFill>
                <a:latin typeface="Calibri" panose="020F0502020204030204" pitchFamily="34" charset="0"/>
              </a:rPr>
              <a:t>Hot Springs, Arkansas, Majestic Hotel Brownfield Site:  Arkansas Department of Environmental Quality Announces Certificate of Completion/Ribbon Cutting</a:t>
            </a:r>
            <a:endParaRPr lang="en-US" dirty="0">
              <a:solidFill>
                <a:srgbClr val="FFFFFF"/>
              </a:solidFill>
              <a:latin typeface="Calibri" panose="020F0502020204030204" pitchFamily="34" charset="0"/>
            </a:endParaRPr>
          </a:p>
        </p:txBody>
      </p:sp>
      <p:sp>
        <p:nvSpPr>
          <p:cNvPr id="6" name="Rectangle 16"/>
          <p:cNvSpPr txBox="1">
            <a:spLocks noChangeArrowheads="1"/>
          </p:cNvSpPr>
          <p:nvPr/>
        </p:nvSpPr>
        <p:spPr bwMode="auto">
          <a:xfrm>
            <a:off x="685800" y="1592580"/>
            <a:ext cx="6858000" cy="4884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dirty="0" smtClean="0">
                <a:solidFill>
                  <a:schemeClr val="accent2"/>
                </a:solidFill>
                <a:latin typeface="Calibri" panose="020F0502020204030204" pitchFamily="34" charset="0"/>
              </a:rPr>
              <a:t>The </a:t>
            </a:r>
            <a:r>
              <a:rPr lang="en-US" sz="2000" dirty="0">
                <a:solidFill>
                  <a:schemeClr val="accent2"/>
                </a:solidFill>
                <a:latin typeface="Calibri" panose="020F0502020204030204" pitchFamily="34" charset="0"/>
              </a:rPr>
              <a:t>Arkansas Department of Environmental </a:t>
            </a:r>
            <a:r>
              <a:rPr lang="en-US" sz="2000" dirty="0" smtClean="0">
                <a:solidFill>
                  <a:schemeClr val="accent2"/>
                </a:solidFill>
                <a:latin typeface="Calibri" panose="020F0502020204030204" pitchFamily="34" charset="0"/>
              </a:rPr>
              <a:t>Quality issued </a:t>
            </a:r>
            <a:r>
              <a:rPr lang="en-US" sz="2000" dirty="0">
                <a:solidFill>
                  <a:schemeClr val="accent2"/>
                </a:solidFill>
                <a:latin typeface="Calibri" panose="020F0502020204030204" pitchFamily="34" charset="0"/>
              </a:rPr>
              <a:t>a </a:t>
            </a:r>
            <a:r>
              <a:rPr lang="en-US" sz="2000" dirty="0" smtClean="0">
                <a:solidFill>
                  <a:schemeClr val="accent2"/>
                </a:solidFill>
                <a:latin typeface="Calibri" panose="020F0502020204030204" pitchFamily="34" charset="0"/>
              </a:rPr>
              <a:t>Brownfield </a:t>
            </a:r>
            <a:r>
              <a:rPr lang="en-US" sz="2000" dirty="0">
                <a:solidFill>
                  <a:schemeClr val="accent2"/>
                </a:solidFill>
                <a:latin typeface="Calibri" panose="020F0502020204030204" pitchFamily="34" charset="0"/>
              </a:rPr>
              <a:t>Certificate of Completion </a:t>
            </a:r>
            <a:r>
              <a:rPr lang="en-US" sz="2000" dirty="0" smtClean="0">
                <a:solidFill>
                  <a:schemeClr val="accent2"/>
                </a:solidFill>
                <a:latin typeface="Calibri" panose="020F0502020204030204" pitchFamily="34" charset="0"/>
              </a:rPr>
              <a:t>a </a:t>
            </a:r>
            <a:r>
              <a:rPr lang="en-US" sz="2000" dirty="0">
                <a:solidFill>
                  <a:schemeClr val="accent2"/>
                </a:solidFill>
                <a:latin typeface="Calibri" panose="020F0502020204030204" pitchFamily="34" charset="0"/>
              </a:rPr>
              <a:t>City of Hot Springs, Arkansas, Brownfield which is the site of the former Majestic Hotel.</a:t>
            </a:r>
          </a:p>
          <a:p>
            <a:endParaRPr lang="en-US" sz="2000" dirty="0" smtClean="0">
              <a:solidFill>
                <a:schemeClr val="accent2"/>
              </a:solidFill>
              <a:latin typeface="Calibri" panose="020F0502020204030204" pitchFamily="34" charset="0"/>
            </a:endParaRPr>
          </a:p>
          <a:p>
            <a:r>
              <a:rPr lang="en-US" sz="2000" dirty="0">
                <a:solidFill>
                  <a:schemeClr val="accent2"/>
                </a:solidFill>
                <a:latin typeface="Calibri" panose="020F0502020204030204" pitchFamily="34" charset="0"/>
              </a:rPr>
              <a:t>The City of Hot Springs </a:t>
            </a:r>
            <a:r>
              <a:rPr lang="en-US" sz="2000" dirty="0" smtClean="0">
                <a:solidFill>
                  <a:schemeClr val="accent2"/>
                </a:solidFill>
                <a:latin typeface="Calibri" panose="020F0502020204030204" pitchFamily="34" charset="0"/>
              </a:rPr>
              <a:t>acquired </a:t>
            </a:r>
            <a:r>
              <a:rPr lang="en-US" sz="2000" dirty="0">
                <a:solidFill>
                  <a:schemeClr val="accent2"/>
                </a:solidFill>
                <a:latin typeface="Calibri" panose="020F0502020204030204" pitchFamily="34" charset="0"/>
              </a:rPr>
              <a:t>the five-acre site in September 2015.  It had been condemned following a fire in </a:t>
            </a:r>
            <a:r>
              <a:rPr lang="en-US" sz="2000" dirty="0" smtClean="0">
                <a:solidFill>
                  <a:schemeClr val="accent2"/>
                </a:solidFill>
                <a:latin typeface="Calibri" panose="020F0502020204030204" pitchFamily="34" charset="0"/>
              </a:rPr>
              <a:t>2014.</a:t>
            </a:r>
            <a:endParaRPr lang="en-US" sz="2000" dirty="0">
              <a:solidFill>
                <a:schemeClr val="accent2"/>
              </a:solidFill>
              <a:latin typeface="Calibri" panose="020F0502020204030204" pitchFamily="34" charset="0"/>
            </a:endParaRPr>
          </a:p>
          <a:p>
            <a:endParaRPr lang="en-US" sz="1800" dirty="0" smtClean="0">
              <a:solidFill>
                <a:schemeClr val="accent2"/>
              </a:solidFill>
              <a:latin typeface="Calibri" panose="020F0502020204030204" pitchFamily="34" charset="0"/>
            </a:endParaRPr>
          </a:p>
          <a:p>
            <a:r>
              <a:rPr lang="en-US" sz="2000" dirty="0">
                <a:solidFill>
                  <a:schemeClr val="accent2"/>
                </a:solidFill>
                <a:latin typeface="Calibri" panose="020F0502020204030204" pitchFamily="34" charset="0"/>
              </a:rPr>
              <a:t>ADEQ states it provided assistance to the City of Hot Springs and enrolled it in the Arkansas Brownfield Program</a:t>
            </a:r>
          </a:p>
          <a:p>
            <a:pPr marL="342900" indent="-342900">
              <a:buFont typeface="Arial" panose="020B0604020202020204" pitchFamily="34" charset="0"/>
              <a:buChar char="•"/>
            </a:pPr>
            <a:endParaRPr lang="en-US" sz="20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eaLnBrk="1" hangingPunct="1">
              <a:spcBef>
                <a:spcPct val="20000"/>
              </a:spcBef>
              <a:defRPr/>
            </a:pPr>
            <a:endParaRPr lang="en-US" kern="0" dirty="0" smtClean="0">
              <a:solidFill>
                <a:srgbClr val="00529F"/>
              </a:solidFill>
              <a:latin typeface="Calibri" panose="020F0502020204030204" pitchFamily="34" charset="0"/>
            </a:endParaRPr>
          </a:p>
          <a:p>
            <a:pPr marL="342900" indent="-342900" eaLnBrk="1" hangingPunct="1">
              <a:spcBef>
                <a:spcPct val="20000"/>
              </a:spcBef>
              <a:buFontTx/>
              <a:buChar char="•"/>
              <a:defRPr/>
            </a:pPr>
            <a:endParaRPr lang="en-US" kern="0" dirty="0" smtClean="0">
              <a:solidFill>
                <a:srgbClr val="00529F"/>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77</a:t>
            </a:fld>
            <a:endParaRPr lang="en-US" dirty="0">
              <a:solidFill>
                <a:srgbClr val="000000"/>
              </a:solidFill>
            </a:endParaRPr>
          </a:p>
        </p:txBody>
      </p:sp>
    </p:spTree>
    <p:extLst>
      <p:ext uri="{BB962C8B-B14F-4D97-AF65-F5344CB8AC3E}">
        <p14:creationId xmlns:p14="http://schemas.microsoft.com/office/powerpoint/2010/main" val="3772426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r>
              <a:rPr lang="en-US" sz="4400" b="1" kern="0" dirty="0" smtClean="0">
                <a:solidFill>
                  <a:srgbClr val="FFFFFF"/>
                </a:solidFill>
                <a:latin typeface="Calibri" panose="020F0502020204030204" pitchFamily="34" charset="0"/>
                <a:ea typeface="ＭＳ Ｐゴシック"/>
              </a:rPr>
              <a:t>Clean Water Act - Reminder</a:t>
            </a: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defRPr/>
            </a:pPr>
            <a:r>
              <a:rPr lang="en-US" sz="2000" kern="0" dirty="0">
                <a:solidFill>
                  <a:srgbClr val="00529F"/>
                </a:solidFill>
                <a:latin typeface="Calibri" panose="020F0502020204030204" pitchFamily="34" charset="0"/>
                <a:ea typeface="ＭＳ Ｐゴシック"/>
              </a:rPr>
              <a:t>A Clean Water Act NPDES permit must be acquired if five jurisdictional elements are met</a:t>
            </a:r>
            <a:r>
              <a:rPr lang="en-US" sz="2000" kern="0" dirty="0" smtClean="0">
                <a:solidFill>
                  <a:srgbClr val="00529F"/>
                </a:solidFill>
                <a:latin typeface="Calibri" panose="020F0502020204030204" pitchFamily="34" charset="0"/>
                <a:ea typeface="ＭＳ Ｐゴシック"/>
              </a:rPr>
              <a:t>:</a:t>
            </a:r>
          </a:p>
          <a:p>
            <a:pPr eaLnBrk="1" hangingPunct="1">
              <a:spcBef>
                <a:spcPct val="20000"/>
              </a:spcBef>
              <a:defRPr/>
            </a:pPr>
            <a:endParaRPr lang="en-US" sz="2000" kern="0" dirty="0" smtClean="0">
              <a:solidFill>
                <a:srgbClr val="00529F"/>
              </a:solidFill>
              <a:latin typeface="Calibri" panose="020F0502020204030204" pitchFamily="34" charset="0"/>
              <a:ea typeface="ＭＳ Ｐゴシック"/>
            </a:endParaRP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a person</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adds a</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pollutant </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to navigable waters (waters of the United States)</a:t>
            </a:r>
          </a:p>
          <a:p>
            <a:pPr marL="342900" indent="-342900" eaLnBrk="1" hangingPunct="1">
              <a:spcBef>
                <a:spcPct val="20000"/>
              </a:spcBef>
              <a:buFontTx/>
              <a:buChar char="•"/>
              <a:defRPr/>
            </a:pPr>
            <a:r>
              <a:rPr lang="en-US" sz="2000" kern="0" dirty="0">
                <a:solidFill>
                  <a:srgbClr val="00529F"/>
                </a:solidFill>
                <a:latin typeface="Calibri" panose="020F0502020204030204" pitchFamily="34" charset="0"/>
                <a:ea typeface="ＭＳ Ｐゴシック"/>
              </a:rPr>
              <a:t>from a point source</a:t>
            </a:r>
          </a:p>
          <a:p>
            <a:pPr marL="342900" indent="-342900" eaLnBrk="1" hangingPunct="1">
              <a:spcBef>
                <a:spcPct val="20000"/>
              </a:spcBef>
              <a:buFontTx/>
              <a:buChar char="•"/>
              <a:defRPr/>
            </a:pPr>
            <a:endParaRPr lang="en-US" sz="2000" kern="0" dirty="0">
              <a:solidFill>
                <a:srgbClr val="00529F"/>
              </a:solidFill>
              <a:latin typeface="Calibri" panose="020F0502020204030204" pitchFamily="34" charset="0"/>
              <a:ea typeface="ＭＳ Ｐゴシック"/>
            </a:endParaRPr>
          </a:p>
          <a:p>
            <a:pPr eaLnBrk="1" hangingPunct="1">
              <a:spcBef>
                <a:spcPct val="20000"/>
              </a:spcBef>
              <a:defRPr/>
            </a:pPr>
            <a:r>
              <a:rPr lang="en-US" sz="2000" kern="0" dirty="0">
                <a:solidFill>
                  <a:srgbClr val="00529F"/>
                </a:solidFill>
                <a:latin typeface="Calibri" panose="020F0502020204030204" pitchFamily="34" charset="0"/>
                <a:ea typeface="ＭＳ Ｐゴシック"/>
              </a:rPr>
              <a:t>The absence of any one of these jurisdictional definitions eliminates Clean Water Act NPDES permitting requirements. </a:t>
            </a:r>
          </a:p>
          <a:p>
            <a:pPr marL="342900" indent="-342900" eaLnBrk="1" hangingPunct="1">
              <a:spcBef>
                <a:spcPct val="20000"/>
              </a:spcBef>
              <a:buFontTx/>
              <a:buChar char="•"/>
              <a:defRPr/>
            </a:pPr>
            <a:endParaRPr lang="en-US" sz="18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340910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White.jpg"/>
          <p:cNvPicPr>
            <a:picLocks noChangeAspect="1"/>
          </p:cNvPicPr>
          <p:nvPr/>
        </p:nvPicPr>
        <p:blipFill>
          <a:blip r:embed="rId3" cstate="print"/>
          <a:stretch>
            <a:fillRect/>
          </a:stretch>
        </p:blipFill>
        <p:spPr>
          <a:xfrm>
            <a:off x="0" y="0"/>
            <a:ext cx="9144000" cy="6858000"/>
          </a:xfrm>
          <a:prstGeom prst="rect">
            <a:avLst/>
          </a:prstGeom>
        </p:spPr>
      </p:pic>
      <p:sp>
        <p:nvSpPr>
          <p:cNvPr id="5" name="Rectangle 10"/>
          <p:cNvSpPr txBox="1">
            <a:spLocks noChangeArrowheads="1"/>
          </p:cNvSpPr>
          <p:nvPr/>
        </p:nvSpPr>
        <p:spPr bwMode="auto">
          <a:xfrm>
            <a:off x="838200" y="152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1" hangingPunct="1">
              <a:defRPr/>
            </a:pPr>
            <a:endParaRPr lang="en-US" sz="4400" b="1" kern="0" dirty="0" smtClean="0">
              <a:solidFill>
                <a:srgbClr val="FFFFFF"/>
              </a:solidFill>
              <a:latin typeface="HelveticaNeueLT Com 25 UltLt" pitchFamily="34" charset="0"/>
              <a:ea typeface="ＭＳ Ｐゴシック"/>
            </a:endParaRPr>
          </a:p>
        </p:txBody>
      </p:sp>
      <p:sp>
        <p:nvSpPr>
          <p:cNvPr id="6" name="Rectangle 16"/>
          <p:cNvSpPr txBox="1">
            <a:spLocks noChangeArrowheads="1"/>
          </p:cNvSpPr>
          <p:nvPr/>
        </p:nvSpPr>
        <p:spPr bwMode="auto">
          <a:xfrm>
            <a:off x="914400" y="1600200"/>
            <a:ext cx="6858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eaLnBrk="1" hangingPunct="1">
              <a:spcBef>
                <a:spcPct val="20000"/>
              </a:spcBef>
              <a:defRPr/>
            </a:pPr>
            <a:endParaRPr lang="en-US" sz="2000" kern="0" dirty="0" smtClean="0">
              <a:solidFill>
                <a:srgbClr val="00529F"/>
              </a:solidFill>
              <a:latin typeface="Calibri" panose="020F0502020204030204" pitchFamily="34" charset="0"/>
              <a:ea typeface="ＭＳ Ｐゴシック"/>
            </a:endParaRPr>
          </a:p>
          <a:p>
            <a:pPr marL="228600" eaLnBrk="1" hangingPunct="1">
              <a:spcBef>
                <a:spcPct val="20000"/>
              </a:spcBef>
              <a:defRPr/>
            </a:pPr>
            <a:endParaRPr lang="en-US" sz="2000" kern="0" dirty="0">
              <a:solidFill>
                <a:srgbClr val="00529F"/>
              </a:solidFill>
              <a:latin typeface="Calibri" panose="020F0502020204030204" pitchFamily="34" charset="0"/>
              <a:ea typeface="ＭＳ Ｐゴシック"/>
            </a:endParaRPr>
          </a:p>
          <a:p>
            <a:pPr marL="228600" eaLnBrk="1" hangingPunct="1">
              <a:spcBef>
                <a:spcPct val="20000"/>
              </a:spcBef>
              <a:defRPr/>
            </a:pPr>
            <a:r>
              <a:rPr lang="en-US" sz="2000" kern="0" dirty="0" smtClean="0">
                <a:solidFill>
                  <a:srgbClr val="00529F"/>
                </a:solidFill>
                <a:latin typeface="Calibri" panose="020F0502020204030204" pitchFamily="34" charset="0"/>
                <a:ea typeface="ＭＳ Ｐゴシック"/>
              </a:rPr>
              <a:t>The </a:t>
            </a:r>
            <a:r>
              <a:rPr lang="en-US" sz="2000" kern="0" dirty="0">
                <a:solidFill>
                  <a:srgbClr val="00529F"/>
                </a:solidFill>
                <a:latin typeface="Calibri" panose="020F0502020204030204" pitchFamily="34" charset="0"/>
                <a:ea typeface="ＭＳ Ｐゴシック"/>
              </a:rPr>
              <a:t>scope of the term “waters of the United States” from a Clean Water Act standpoint has been the subject of debate, regulatory activity, litigation, and confusion for many years.  Its importance is magnified by the fact it is also relevant to non-</a:t>
            </a:r>
            <a:r>
              <a:rPr lang="en-US" sz="2000" kern="0" dirty="0" err="1">
                <a:solidFill>
                  <a:srgbClr val="00529F"/>
                </a:solidFill>
                <a:latin typeface="Calibri" panose="020F0502020204030204" pitchFamily="34" charset="0"/>
                <a:ea typeface="ＭＳ Ｐゴシック"/>
              </a:rPr>
              <a:t>NPDES</a:t>
            </a:r>
            <a:r>
              <a:rPr lang="en-US" sz="2000" kern="0" dirty="0">
                <a:solidFill>
                  <a:srgbClr val="00529F"/>
                </a:solidFill>
                <a:latin typeface="Calibri" panose="020F0502020204030204" pitchFamily="34" charset="0"/>
                <a:ea typeface="ＭＳ Ｐゴシック"/>
              </a:rPr>
              <a:t> </a:t>
            </a:r>
            <a:r>
              <a:rPr lang="en-US" sz="2000" kern="0" dirty="0" smtClean="0">
                <a:solidFill>
                  <a:srgbClr val="00529F"/>
                </a:solidFill>
                <a:latin typeface="Calibri" panose="020F0502020204030204" pitchFamily="34" charset="0"/>
                <a:ea typeface="ＭＳ Ｐゴシック"/>
              </a:rPr>
              <a:t>programs.</a:t>
            </a:r>
          </a:p>
          <a:p>
            <a:pPr marL="228600" eaLnBrk="1" hangingPunct="1">
              <a:spcBef>
                <a:spcPct val="20000"/>
              </a:spcBef>
              <a:defRPr/>
            </a:pPr>
            <a:endParaRPr lang="en-US" sz="2000" kern="0" dirty="0">
              <a:solidFill>
                <a:srgbClr val="00529F"/>
              </a:solidFill>
              <a:latin typeface="Calibri" panose="020F0502020204030204" pitchFamily="34" charset="0"/>
              <a:ea typeface="ＭＳ Ｐゴシック"/>
            </a:endParaRPr>
          </a:p>
          <a:p>
            <a:pPr marL="228600" eaLnBrk="1" hangingPunct="1">
              <a:spcBef>
                <a:spcPct val="20000"/>
              </a:spcBef>
              <a:defRPr/>
            </a:pPr>
            <a:r>
              <a:rPr lang="en-US" sz="2000" kern="0" dirty="0">
                <a:solidFill>
                  <a:srgbClr val="00529F"/>
                </a:solidFill>
                <a:latin typeface="Calibri" panose="020F0502020204030204" pitchFamily="34" charset="0"/>
                <a:ea typeface="ＭＳ Ｐゴシック"/>
              </a:rPr>
              <a:t>Not just relevant to </a:t>
            </a:r>
            <a:r>
              <a:rPr lang="en-US" sz="2000" kern="0" dirty="0" err="1">
                <a:solidFill>
                  <a:srgbClr val="00529F"/>
                </a:solidFill>
                <a:latin typeface="Calibri" panose="020F0502020204030204" pitchFamily="34" charset="0"/>
                <a:ea typeface="ＭＳ Ｐゴシック"/>
              </a:rPr>
              <a:t>NPDES</a:t>
            </a:r>
            <a:r>
              <a:rPr lang="en-US" sz="2000" kern="0" dirty="0">
                <a:solidFill>
                  <a:srgbClr val="00529F"/>
                </a:solidFill>
                <a:latin typeface="Calibri" panose="020F0502020204030204" pitchFamily="34" charset="0"/>
                <a:ea typeface="ＭＳ Ｐゴシック"/>
              </a:rPr>
              <a:t> program</a:t>
            </a:r>
          </a:p>
          <a:p>
            <a:pPr marL="914400" indent="-228600" eaLnBrk="1" hangingPunct="1">
              <a:spcBef>
                <a:spcPct val="20000"/>
              </a:spcBef>
              <a:buFont typeface="Arial" panose="020B0604020202020204" pitchFamily="34" charset="0"/>
              <a:buChar char="•"/>
              <a:defRPr/>
            </a:pPr>
            <a:r>
              <a:rPr lang="en-US" sz="2000" kern="0" dirty="0">
                <a:solidFill>
                  <a:srgbClr val="00529F"/>
                </a:solidFill>
                <a:latin typeface="Calibri" panose="020F0502020204030204" pitchFamily="34" charset="0"/>
                <a:ea typeface="ＭＳ Ｐゴシック"/>
              </a:rPr>
              <a:t>404 wetland</a:t>
            </a:r>
          </a:p>
          <a:p>
            <a:pPr marL="914400" indent="-228600" eaLnBrk="1" hangingPunct="1">
              <a:spcBef>
                <a:spcPct val="20000"/>
              </a:spcBef>
              <a:buFont typeface="Arial" panose="020B0604020202020204" pitchFamily="34" charset="0"/>
              <a:buChar char="•"/>
              <a:defRPr/>
            </a:pPr>
            <a:r>
              <a:rPr lang="en-US" sz="2000" kern="0" dirty="0">
                <a:solidFill>
                  <a:srgbClr val="00529F"/>
                </a:solidFill>
                <a:latin typeface="Calibri" panose="020F0502020204030204" pitchFamily="34" charset="0"/>
                <a:ea typeface="ＭＳ Ｐゴシック"/>
              </a:rPr>
              <a:t>311 oil spill</a:t>
            </a:r>
          </a:p>
          <a:p>
            <a:pPr marL="914400" indent="-228600" eaLnBrk="1" hangingPunct="1">
              <a:spcBef>
                <a:spcPct val="20000"/>
              </a:spcBef>
              <a:buFont typeface="Arial" panose="020B0604020202020204" pitchFamily="34" charset="0"/>
              <a:buChar char="•"/>
              <a:defRPr/>
            </a:pPr>
            <a:r>
              <a:rPr lang="en-US" sz="2000" kern="0" dirty="0" err="1">
                <a:solidFill>
                  <a:srgbClr val="00529F"/>
                </a:solidFill>
                <a:latin typeface="Calibri" panose="020F0502020204030204" pitchFamily="34" charset="0"/>
                <a:ea typeface="ＭＳ Ｐゴシック"/>
              </a:rPr>
              <a:t>SPCC</a:t>
            </a:r>
            <a:r>
              <a:rPr lang="en-US" sz="2000" kern="0" dirty="0">
                <a:solidFill>
                  <a:srgbClr val="00529F"/>
                </a:solidFill>
                <a:latin typeface="Calibri" panose="020F0502020204030204" pitchFamily="34" charset="0"/>
                <a:ea typeface="ＭＳ Ｐゴシック"/>
              </a:rPr>
              <a:t> requirements</a:t>
            </a:r>
            <a:r>
              <a:rPr lang="en-US" sz="2000" kern="0" dirty="0">
                <a:solidFill>
                  <a:srgbClr val="00529F"/>
                </a:solidFill>
                <a:latin typeface="Arial"/>
                <a:ea typeface="ＭＳ Ｐゴシック"/>
              </a:rPr>
              <a:t/>
            </a:r>
            <a:br>
              <a:rPr lang="en-US" sz="2000" kern="0" dirty="0">
                <a:solidFill>
                  <a:srgbClr val="00529F"/>
                </a:solidFill>
                <a:latin typeface="Arial"/>
                <a:ea typeface="ＭＳ Ｐゴシック"/>
              </a:rPr>
            </a:br>
            <a:r>
              <a:rPr lang="en-US" sz="2000" kern="0" dirty="0">
                <a:solidFill>
                  <a:srgbClr val="00529F"/>
                </a:solidFill>
                <a:latin typeface="Arial"/>
                <a:ea typeface="ＭＳ Ｐゴシック"/>
              </a:rPr>
              <a:t/>
            </a:r>
            <a:br>
              <a:rPr lang="en-US" sz="2000" kern="0" dirty="0">
                <a:solidFill>
                  <a:srgbClr val="00529F"/>
                </a:solidFill>
                <a:latin typeface="Arial"/>
                <a:ea typeface="ＭＳ Ｐゴシック"/>
              </a:rPr>
            </a:br>
            <a:r>
              <a:rPr lang="en-US" sz="2000" kern="0" dirty="0">
                <a:solidFill>
                  <a:srgbClr val="00529F"/>
                </a:solidFill>
                <a:latin typeface="Arial"/>
                <a:ea typeface="ＭＳ Ｐゴシック"/>
              </a:rPr>
              <a:t/>
            </a:r>
            <a:br>
              <a:rPr lang="en-US" sz="2000" kern="0" dirty="0">
                <a:solidFill>
                  <a:srgbClr val="00529F"/>
                </a:solidFill>
                <a:latin typeface="Arial"/>
                <a:ea typeface="ＭＳ Ｐゴシック"/>
              </a:rPr>
            </a:br>
            <a:endParaRPr lang="en-US" sz="2000" kern="0" dirty="0" smtClean="0">
              <a:solidFill>
                <a:srgbClr val="00529F"/>
              </a:solidFill>
              <a:latin typeface="Arial"/>
              <a:ea typeface="ＭＳ Ｐゴシック"/>
            </a:endParaRPr>
          </a:p>
        </p:txBody>
      </p:sp>
      <p:sp>
        <p:nvSpPr>
          <p:cNvPr id="2" name="Slide Number Placeholder 1"/>
          <p:cNvSpPr>
            <a:spLocks noGrp="1"/>
          </p:cNvSpPr>
          <p:nvPr>
            <p:ph type="sldNum" sz="quarter" idx="12"/>
          </p:nvPr>
        </p:nvSpPr>
        <p:spPr/>
        <p:txBody>
          <a:bodyPr/>
          <a:lstStyle/>
          <a:p>
            <a:pPr>
              <a:defRPr/>
            </a:pPr>
            <a:fld id="{3A28622A-868B-4626-B788-F10EB9D3EEB5}"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71238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B39606336ACA48AEC084E49B4107D3" ma:contentTypeVersion="0" ma:contentTypeDescription="Create a new document." ma:contentTypeScope="" ma:versionID="fc1e127fc969336b049572a3cfb2339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7A116E-FDED-4564-83F3-B5E68104545C}">
  <ds:schemaRefs>
    <ds:schemaRef ds:uri="http://schemas.microsoft.com/sharepoint/v3/contenttype/forms"/>
  </ds:schemaRefs>
</ds:datastoreItem>
</file>

<file path=customXml/itemProps2.xml><?xml version="1.0" encoding="utf-8"?>
<ds:datastoreItem xmlns:ds="http://schemas.openxmlformats.org/officeDocument/2006/customXml" ds:itemID="{6B6EDA48-FD88-40FA-B052-781403BB736C}">
  <ds:schemaRef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5716CAC-0CF9-475A-B8B7-82F6DDA0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2949</TotalTime>
  <Words>4256</Words>
  <Application>Microsoft Office PowerPoint</Application>
  <PresentationFormat>On-screen Show (4:3)</PresentationFormat>
  <Paragraphs>942</Paragraphs>
  <Slides>77</Slides>
  <Notes>74</Notes>
  <HiddenSlides>0</HiddenSlides>
  <MMClips>0</MMClips>
  <ScaleCrop>false</ScaleCrop>
  <HeadingPairs>
    <vt:vector size="4" baseType="variant">
      <vt:variant>
        <vt:lpstr>Theme</vt:lpstr>
      </vt:variant>
      <vt:variant>
        <vt:i4>27</vt:i4>
      </vt:variant>
      <vt:variant>
        <vt:lpstr>Slide Titles</vt:lpstr>
      </vt:variant>
      <vt:variant>
        <vt:i4>77</vt:i4>
      </vt:variant>
    </vt:vector>
  </HeadingPairs>
  <TitlesOfParts>
    <vt:vector size="104" baseType="lpstr">
      <vt:lpstr>Blank Presentation</vt:lpstr>
      <vt:lpstr>Custom Design</vt:lpstr>
      <vt:lpstr>1_Blank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25_Blank Presentation</vt:lpstr>
      <vt:lpstr>26_Blank Presentation</vt:lpstr>
      <vt:lpstr>27_Blank Presentation</vt:lpstr>
      <vt:lpstr>28_Blank Presentation</vt:lpstr>
      <vt:lpstr>23_Blank Presentation</vt:lpstr>
      <vt:lpstr>2_Blank Presentation</vt:lpstr>
      <vt:lpstr>3_Blank Presentation</vt:lpstr>
      <vt:lpstr>4_Blank Presentation</vt:lpstr>
      <vt:lpstr>PowerPoint Presentation</vt:lpstr>
      <vt:lpstr>PowerPoint Presentation</vt:lpstr>
      <vt:lpstr>Arkansas Environmental, Energy and Water Law Blog   http://www.mitchellwilliamslaw.com/blog   Three posts five days a week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HINSON</dc:creator>
  <cp:lastModifiedBy>vivian koettel</cp:lastModifiedBy>
  <cp:revision>369</cp:revision>
  <cp:lastPrinted>2019-05-02T18:22:38Z</cp:lastPrinted>
  <dcterms:created xsi:type="dcterms:W3CDTF">2009-03-30T20:47:26Z</dcterms:created>
  <dcterms:modified xsi:type="dcterms:W3CDTF">2019-05-13T14:10:51Z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0x0101009CB39606336ACA48AEC084E49B4107D3</vt:lpwstr>
  </property>
</Properties>
</file>