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 id="2147483960" r:id="rId7"/>
    <p:sldMasterId id="2147483972" r:id="rId8"/>
    <p:sldMasterId id="2147483984" r:id="rId9"/>
    <p:sldMasterId id="2147483996" r:id="rId10"/>
    <p:sldMasterId id="2147484020" r:id="rId11"/>
  </p:sldMasterIdLst>
  <p:notesMasterIdLst>
    <p:notesMasterId r:id="rId37"/>
  </p:notesMasterIdLst>
  <p:sldIdLst>
    <p:sldId id="265" r:id="rId12"/>
    <p:sldId id="344" r:id="rId13"/>
    <p:sldId id="281" r:id="rId14"/>
    <p:sldId id="345" r:id="rId15"/>
    <p:sldId id="399" r:id="rId16"/>
    <p:sldId id="401" r:id="rId17"/>
    <p:sldId id="400" r:id="rId18"/>
    <p:sldId id="402" r:id="rId19"/>
    <p:sldId id="391" r:id="rId20"/>
    <p:sldId id="347" r:id="rId21"/>
    <p:sldId id="348" r:id="rId22"/>
    <p:sldId id="358" r:id="rId23"/>
    <p:sldId id="360" r:id="rId24"/>
    <p:sldId id="354" r:id="rId25"/>
    <p:sldId id="408" r:id="rId26"/>
    <p:sldId id="405" r:id="rId27"/>
    <p:sldId id="406" r:id="rId28"/>
    <p:sldId id="363" r:id="rId29"/>
    <p:sldId id="403" r:id="rId30"/>
    <p:sldId id="404" r:id="rId31"/>
    <p:sldId id="376" r:id="rId32"/>
    <p:sldId id="377" r:id="rId33"/>
    <p:sldId id="378" r:id="rId34"/>
    <p:sldId id="379" r:id="rId35"/>
    <p:sldId id="380"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F"/>
    <a:srgbClr val="B9B323"/>
    <a:srgbClr val="408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6999" autoAdjust="0"/>
  </p:normalViewPr>
  <p:slideViewPr>
    <p:cSldViewPr>
      <p:cViewPr>
        <p:scale>
          <a:sx n="100" d="100"/>
          <a:sy n="100" d="100"/>
        </p:scale>
        <p:origin x="-1056" y="7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028"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lgn="r">
              <a:defRPr sz="1300" smtClean="0">
                <a:latin typeface="Arial" charset="0"/>
              </a:defRPr>
            </a:lvl1pPr>
          </a:lstStyle>
          <a:p>
            <a:pPr>
              <a:defRPr/>
            </a:pPr>
            <a:fld id="{1BEC3076-5B25-41AB-9D49-2FB11D91ED2A}" type="slidenum">
              <a:rPr lang="en-US"/>
              <a:pPr>
                <a:defRPr/>
              </a:pPr>
              <a:t>‹#›</a:t>
            </a:fld>
            <a:endParaRPr lang="en-US" dirty="0"/>
          </a:p>
        </p:txBody>
      </p:sp>
    </p:spTree>
    <p:extLst>
      <p:ext uri="{BB962C8B-B14F-4D97-AF65-F5344CB8AC3E}">
        <p14:creationId xmlns:p14="http://schemas.microsoft.com/office/powerpoint/2010/main" val="13661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884CECD-803C-46BB-8B77-DEED5035803C}" type="slidenum">
              <a:rPr lang="en-US">
                <a:latin typeface="Arial" pitchFamily="34" charset="0"/>
              </a:rPr>
              <a:pPr/>
              <a:t>1</a:t>
            </a:fld>
            <a:endParaRPr lang="en-US" dirty="0">
              <a:latin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F882B16-96DF-4F74-AD88-4DC08C2ACCB7}" type="slidenum">
              <a:rPr lang="en-US">
                <a:latin typeface="Arial" pitchFamily="34" charset="0"/>
              </a:rPr>
              <a:pPr/>
              <a:t>3</a:t>
            </a:fld>
            <a:endParaRPr lang="en-US" dirty="0">
              <a:latin typeface="Arial"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631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917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357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2658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0784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770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73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25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77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6092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9969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209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2938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8705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234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6071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54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666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8178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9401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851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9404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611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901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615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1351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05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5172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266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0176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3234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237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9246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9810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7860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0733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016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0549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1914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567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80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74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243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339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0615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3805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870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0224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65774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641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387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8100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2867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48741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5294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29111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40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6074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60115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6801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50019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846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55031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3585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4757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4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4271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923917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044018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4502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81296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5810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3075" name="Picture 7" descr="MW_stripe"/>
          <p:cNvPicPr>
            <a:picLocks noChangeAspect="1" noChangeArrowheads="1"/>
          </p:cNvPicPr>
          <p:nvPr/>
        </p:nvPicPr>
        <p:blipFill>
          <a:blip r:embed="rId4" cstate="print"/>
          <a:srcRect l="5173"/>
          <a:stretch>
            <a:fillRect/>
          </a:stretch>
        </p:blipFill>
        <p:spPr bwMode="auto">
          <a:xfrm>
            <a:off x="0" y="3886200"/>
            <a:ext cx="8382000" cy="1304925"/>
          </a:xfrm>
          <a:prstGeom prst="rect">
            <a:avLst/>
          </a:prstGeom>
          <a:noFill/>
          <a:ln w="9525">
            <a:noFill/>
            <a:miter lim="800000"/>
            <a:headEnd/>
            <a:tailEnd/>
          </a:ln>
        </p:spPr>
      </p:pic>
      <p:pic>
        <p:nvPicPr>
          <p:cNvPr id="3076" name="Picture 4" descr="MitchellWilliamslogo4c"/>
          <p:cNvPicPr>
            <a:picLocks noChangeAspect="1" noChangeArrowheads="1"/>
          </p:cNvPicPr>
          <p:nvPr/>
        </p:nvPicPr>
        <p:blipFill>
          <a:blip r:embed="rId5" cstate="print"/>
          <a:srcRect/>
          <a:stretch>
            <a:fillRect/>
          </a:stretch>
        </p:blipFill>
        <p:spPr bwMode="auto">
          <a:xfrm>
            <a:off x="3810000" y="3886200"/>
            <a:ext cx="4495800" cy="1284288"/>
          </a:xfrm>
          <a:prstGeom prst="rect">
            <a:avLst/>
          </a:prstGeom>
          <a:noFill/>
          <a:ln w="9525">
            <a:noFill/>
            <a:miter lim="800000"/>
            <a:headEnd/>
            <a:tailEnd/>
          </a:ln>
        </p:spPr>
      </p:pic>
      <p:pic>
        <p:nvPicPr>
          <p:cNvPr id="3077" name="Picture 5" descr="MWSG&amp;W_names"/>
          <p:cNvPicPr>
            <a:picLocks noChangeAspect="1" noChangeArrowheads="1"/>
          </p:cNvPicPr>
          <p:nvPr/>
        </p:nvPicPr>
        <p:blipFill>
          <a:blip r:embed="rId6" cstate="print"/>
          <a:srcRect/>
          <a:stretch>
            <a:fillRect/>
          </a:stretch>
        </p:blipFill>
        <p:spPr bwMode="auto">
          <a:xfrm>
            <a:off x="1296988" y="5334000"/>
            <a:ext cx="6604000" cy="492125"/>
          </a:xfrm>
          <a:prstGeom prst="rect">
            <a:avLst/>
          </a:prstGeom>
          <a:noFill/>
          <a:ln w="9525">
            <a:noFill/>
            <a:miter lim="800000"/>
            <a:headEnd/>
            <a:tailEnd/>
          </a:ln>
        </p:spPr>
      </p:pic>
      <p:sp>
        <p:nvSpPr>
          <p:cNvPr id="3078" name="Rectangle 6"/>
          <p:cNvSpPr>
            <a:spLocks noGrp="1" noChangeArrowheads="1"/>
          </p:cNvSpPr>
          <p:nvPr>
            <p:ph type="subTitle" idx="1"/>
          </p:nvPr>
        </p:nvSpPr>
        <p:spPr>
          <a:xfrm>
            <a:off x="685800" y="1905000"/>
            <a:ext cx="7772400" cy="3048000"/>
          </a:xfrm>
          <a:noFill/>
        </p:spPr>
        <p:txBody>
          <a:bodyPr/>
          <a:lstStyle/>
          <a:p>
            <a:pPr eaLnBrk="1" hangingPunct="1"/>
            <a:r>
              <a:rPr lang="en-US" sz="2400" b="1" dirty="0" smtClean="0">
                <a:solidFill>
                  <a:schemeClr val="bg1"/>
                </a:solidFill>
                <a:latin typeface="Arial" panose="020B0604020202020204" pitchFamily="34" charset="0"/>
                <a:cs typeface="Arial" panose="020B0604020202020204" pitchFamily="34" charset="0"/>
              </a:rPr>
              <a:t>Environmental Legal Concerns for</a:t>
            </a:r>
          </a:p>
          <a:p>
            <a:pPr eaLnBrk="1" hangingPunct="1"/>
            <a:r>
              <a:rPr lang="en-US" sz="2400" b="1" dirty="0" smtClean="0">
                <a:solidFill>
                  <a:schemeClr val="bg1"/>
                </a:solidFill>
                <a:latin typeface="Arial" panose="020B0604020202020204" pitchFamily="34" charset="0"/>
                <a:cs typeface="Arial" panose="020B0604020202020204" pitchFamily="34" charset="0"/>
              </a:rPr>
              <a:t>P3s Projects in Arkansas</a:t>
            </a:r>
            <a:endParaRPr lang="en-US" sz="1800" b="1" dirty="0" smtClean="0">
              <a:solidFill>
                <a:schemeClr val="bg1"/>
              </a:solidFill>
              <a:latin typeface="Arial" panose="020B0604020202020204" pitchFamily="34" charset="0"/>
              <a:cs typeface="Arial" panose="020B0604020202020204" pitchFamily="34" charset="0"/>
            </a:endParaRPr>
          </a:p>
          <a:p>
            <a:pPr eaLnBrk="1" hangingPunct="1"/>
            <a:endParaRPr lang="en-US" sz="1800" b="1" dirty="0" smtClean="0">
              <a:solidFill>
                <a:schemeClr val="bg1"/>
              </a:solidFill>
              <a:latin typeface="Arial" panose="020B0604020202020204" pitchFamily="34" charset="0"/>
              <a:cs typeface="Arial" panose="020B0604020202020204" pitchFamily="34" charset="0"/>
            </a:endParaRPr>
          </a:p>
          <a:p>
            <a:pPr eaLnBrk="1" hangingPunct="1"/>
            <a:r>
              <a:rPr lang="en-US" sz="1800" b="1" dirty="0" smtClean="0">
                <a:solidFill>
                  <a:schemeClr val="bg1"/>
                </a:solidFill>
                <a:latin typeface="Arial" panose="020B0604020202020204" pitchFamily="34" charset="0"/>
                <a:cs typeface="Arial" panose="020B0604020202020204" pitchFamily="34" charset="0"/>
              </a:rPr>
              <a:t>Walter G Wright</a:t>
            </a:r>
          </a:p>
          <a:p>
            <a:pPr eaLnBrk="1" hangingPunct="1"/>
            <a:r>
              <a:rPr lang="en-US" sz="1800" b="1" dirty="0" smtClean="0">
                <a:solidFill>
                  <a:schemeClr val="bg1"/>
                </a:solidFill>
                <a:latin typeface="Arial" panose="020B0604020202020204" pitchFamily="34" charset="0"/>
                <a:cs typeface="Arial" panose="020B0604020202020204" pitchFamily="34" charset="0"/>
              </a:rPr>
              <a:t>wwright@mwlaw.com</a:t>
            </a: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WOTUS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gn="ctr" eaLnBrk="1" hangingPunct="1">
              <a:spcBef>
                <a:spcPct val="20000"/>
              </a:spcBef>
              <a:defRPr/>
            </a:pPr>
            <a:r>
              <a:rPr lang="en-US" sz="2000" kern="0" dirty="0" smtClean="0">
                <a:solidFill>
                  <a:srgbClr val="00529F"/>
                </a:solidFill>
                <a:latin typeface="Calibri" panose="020F0502020204030204" pitchFamily="34" charset="0"/>
              </a:rPr>
              <a:t>Key Definition - Waters of the United States</a:t>
            </a:r>
            <a:endParaRPr lang="en-US" sz="2000" kern="0" dirty="0">
              <a:solidFill>
                <a:srgbClr val="00529F"/>
              </a:solidFill>
              <a:latin typeface="Calibri" panose="020F0502020204030204" pitchFamily="34" charset="0"/>
            </a:endParaRPr>
          </a:p>
          <a:p>
            <a:pPr lvl="1" algn="ctr" eaLnBrk="1" hangingPunct="1">
              <a:spcBef>
                <a:spcPct val="20000"/>
              </a:spcBef>
              <a:defRPr/>
            </a:pPr>
            <a:r>
              <a:rPr lang="en-US" sz="2000" kern="0" dirty="0" smtClean="0">
                <a:solidFill>
                  <a:srgbClr val="00529F"/>
                </a:solidFill>
                <a:latin typeface="Calibri" panose="020F0502020204030204" pitchFamily="34" charset="0"/>
              </a:rPr>
              <a:t>Continuing debate over appropriate scope</a:t>
            </a:r>
          </a:p>
          <a:p>
            <a:pPr lvl="1" eaLnBrk="1" hangingPunct="1">
              <a:spcBef>
                <a:spcPct val="20000"/>
              </a:spcBef>
              <a:defRPr/>
            </a:pPr>
            <a:endParaRPr lang="en-US" sz="2000" kern="0" dirty="0">
              <a:solidFill>
                <a:srgbClr val="00529F"/>
              </a:solidFill>
              <a:latin typeface="Calibri" panose="020F0502020204030204" pitchFamily="34" charset="0"/>
            </a:endParaRP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Obama Definition Rule Revoked</a:t>
            </a: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Trump Rule Proposed</a:t>
            </a:r>
          </a:p>
          <a:p>
            <a:pPr marL="800100" lvl="1" indent="-342900" eaLnBrk="1" hangingPunct="1">
              <a:spcBef>
                <a:spcPct val="20000"/>
              </a:spcBef>
              <a:buFont typeface="+mj-lt"/>
              <a:buAutoNum type="arabicPeriod"/>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Will be decided by the U.S. Supreme Court	</a:t>
            </a:r>
          </a:p>
          <a:p>
            <a:pPr lvl="1" eaLnBrk="1" hangingPunct="1">
              <a:spcBef>
                <a:spcPct val="20000"/>
              </a:spcBef>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	</a:t>
            </a: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82339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a:solidFill>
                  <a:srgbClr val="FFFFFF"/>
                </a:solidFill>
                <a:latin typeface="Calibri" panose="020F0502020204030204" pitchFamily="34" charset="0"/>
                <a:ea typeface="ＭＳ Ｐゴシック"/>
              </a:rPr>
              <a:t>Does a </a:t>
            </a:r>
            <a:r>
              <a:rPr lang="en-US" sz="4400" b="1" kern="0" dirty="0">
                <a:solidFill>
                  <a:srgbClr val="FFFFFF"/>
                </a:solidFill>
                <a:latin typeface="Calibri" panose="020F0502020204030204" pitchFamily="34" charset="0"/>
                <a:ea typeface="ＭＳ Ｐゴシック"/>
              </a:rPr>
              <a:t>Discharge</a:t>
            </a:r>
            <a:r>
              <a:rPr lang="en-US" sz="3600" b="1" kern="0" dirty="0">
                <a:solidFill>
                  <a:srgbClr val="FFFFFF"/>
                </a:solidFill>
                <a:latin typeface="Calibri" panose="020F0502020204030204" pitchFamily="34" charset="0"/>
                <a:ea typeface="ＭＳ Ｐゴシック"/>
              </a:rPr>
              <a:t> to Groundwater Require an NPDES Permit?</a:t>
            </a:r>
            <a:endParaRPr lang="en-US" sz="36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A </a:t>
            </a:r>
            <a:r>
              <a:rPr lang="en-US" kern="0" dirty="0">
                <a:solidFill>
                  <a:srgbClr val="00529F"/>
                </a:solidFill>
                <a:latin typeface="Calibri" panose="020F0502020204030204" pitchFamily="34" charset="0"/>
                <a:ea typeface="ＭＳ Ｐゴシック"/>
              </a:rPr>
              <a:t>current important Clean Water Act jurisdictional issue is whether, and to what extent, a discharge of pollutants into groundwater can potentially trigger </a:t>
            </a:r>
            <a:r>
              <a:rPr lang="en-US" kern="0" dirty="0" smtClean="0">
                <a:solidFill>
                  <a:srgbClr val="00529F"/>
                </a:solidFill>
                <a:latin typeface="Calibri" panose="020F0502020204030204" pitchFamily="34" charset="0"/>
                <a:ea typeface="ＭＳ Ｐゴシック"/>
              </a:rPr>
              <a:t>Clean Water Act programs.</a:t>
            </a: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Is groundwater potentially a water of the United States?</a:t>
            </a: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With limited exceptions groundwater has not been identified as a water of the United States.</a:t>
            </a: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EPA has issued guidance limiting jurisdiction.</a:t>
            </a:r>
          </a:p>
          <a:p>
            <a:pPr marL="342900" indent="-342900" eaLnBrk="1" hangingPunct="1">
              <a:spcBef>
                <a:spcPct val="20000"/>
              </a:spcBef>
              <a:buFontTx/>
              <a:buChar char="•"/>
              <a:defRPr/>
            </a:pPr>
            <a:r>
              <a:rPr lang="en-US" i="1" kern="0" dirty="0" smtClean="0">
                <a:solidFill>
                  <a:srgbClr val="00529F"/>
                </a:solidFill>
                <a:latin typeface="Calibri" panose="020F0502020204030204" pitchFamily="34" charset="0"/>
                <a:ea typeface="ＭＳ Ｐゴシック"/>
              </a:rPr>
              <a:t>Maui </a:t>
            </a:r>
            <a:r>
              <a:rPr lang="en-US" kern="0" dirty="0" smtClean="0">
                <a:solidFill>
                  <a:srgbClr val="00529F"/>
                </a:solidFill>
                <a:latin typeface="Calibri" panose="020F0502020204030204" pitchFamily="34" charset="0"/>
                <a:ea typeface="ＭＳ Ｐゴシック"/>
              </a:rPr>
              <a:t>case/will be decided by U.S. Supreme Court</a:t>
            </a:r>
            <a:endParaRPr lang="en-US" i="1"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82233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Groundwater Injection</a:t>
            </a:r>
            <a:br>
              <a:rPr lang="en-US" sz="4400" b="1" kern="0" dirty="0">
                <a:solidFill>
                  <a:srgbClr val="FFFFFF"/>
                </a:solidFill>
                <a:latin typeface="Calibri" panose="020F0502020204030204" pitchFamily="34" charset="0"/>
                <a:ea typeface="ＭＳ Ｐゴシック"/>
              </a:rPr>
            </a:br>
            <a:r>
              <a:rPr lang="en-US" sz="4400" b="1" kern="0" dirty="0">
                <a:solidFill>
                  <a:srgbClr val="FFFFFF"/>
                </a:solidFill>
                <a:latin typeface="Calibri" panose="020F0502020204030204" pitchFamily="34" charset="0"/>
                <a:ea typeface="ＭＳ Ｐゴシック"/>
              </a:rPr>
              <a:t>(County of Maui)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371600"/>
            <a:ext cx="840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33360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b="1" kern="0" dirty="0">
                <a:solidFill>
                  <a:srgbClr val="FFFFFF"/>
                </a:solidFill>
                <a:latin typeface="Calibri" panose="020F0502020204030204" pitchFamily="34" charset="0"/>
                <a:ea typeface="ＭＳ Ｐゴシック"/>
              </a:rPr>
              <a:t>Does a Discharge to Groundwater Require a Clean Water Act NPDES Permit?: U.S. Environmental Protection Agency Issues April 15th Interpretive </a:t>
            </a:r>
            <a:r>
              <a:rPr lang="en-US" b="1" kern="0" dirty="0" smtClean="0">
                <a:solidFill>
                  <a:srgbClr val="FFFFFF"/>
                </a:solidFill>
                <a:latin typeface="Calibri" panose="020F0502020204030204" pitchFamily="34" charset="0"/>
                <a:ea typeface="ＭＳ Ｐゴシック"/>
              </a:rPr>
              <a:t>Statement (cont.)</a:t>
            </a:r>
            <a:endParaRPr lang="en-US" b="1" kern="0" dirty="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r>
              <a:rPr lang="en-US" sz="1800" kern="0" dirty="0">
                <a:solidFill>
                  <a:srgbClr val="00529F"/>
                </a:solidFill>
                <a:latin typeface="Calibri" panose="020F0502020204030204" pitchFamily="34" charset="0"/>
                <a:ea typeface="ＭＳ Ｐゴシック"/>
              </a:rPr>
              <a:t>EPA </a:t>
            </a:r>
            <a:r>
              <a:rPr lang="en-US" sz="1800" kern="0" dirty="0" smtClean="0">
                <a:solidFill>
                  <a:srgbClr val="00529F"/>
                </a:solidFill>
                <a:latin typeface="Calibri" panose="020F0502020204030204" pitchFamily="34" charset="0"/>
                <a:ea typeface="ＭＳ Ｐゴシック"/>
              </a:rPr>
              <a:t>stated in an April 15 Interpretive Statement </a:t>
            </a:r>
            <a:r>
              <a:rPr lang="en-US" sz="1800" kern="0" dirty="0">
                <a:solidFill>
                  <a:srgbClr val="00529F"/>
                </a:solidFill>
                <a:latin typeface="Calibri" panose="020F0502020204030204" pitchFamily="34" charset="0"/>
                <a:ea typeface="ＭＳ Ｐゴシック"/>
              </a:rPr>
              <a:t>that the Clean Water Act is: </a:t>
            </a:r>
          </a:p>
          <a:p>
            <a:pPr eaLnBrk="1" hangingPunct="1">
              <a:spcBef>
                <a:spcPct val="20000"/>
              </a:spcBef>
              <a:defRPr/>
            </a:pPr>
            <a:r>
              <a:rPr lang="en-US" sz="1800" kern="0" dirty="0">
                <a:solidFill>
                  <a:srgbClr val="00529F"/>
                </a:solidFill>
                <a:latin typeface="Calibri" panose="020F0502020204030204" pitchFamily="34" charset="0"/>
                <a:ea typeface="ＭＳ Ｐゴシック"/>
              </a:rPr>
              <a:t> </a:t>
            </a: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 . .best read as excluding all releases of pollutants from a point source to groundwater from NPDES program coverage and liability under section 301 of the Clean Water Act, regardless of a hydrologic connection between the groundwater and a jurisdictional surface water.  </a:t>
            </a:r>
            <a:endParaRPr lang="en-US" sz="1800" kern="0" dirty="0" smtClean="0">
              <a:solidFill>
                <a:srgbClr val="00529F"/>
              </a:solidFill>
              <a:latin typeface="Calibri" panose="020F0502020204030204" pitchFamily="34" charset="0"/>
              <a:ea typeface="ＭＳ Ｐゴシック"/>
            </a:endParaRP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eaLnBrk="1" hangingPunct="1">
              <a:spcBef>
                <a:spcPct val="20000"/>
              </a:spcBef>
              <a:defRPr/>
            </a:pPr>
            <a:r>
              <a:rPr lang="en-US" sz="1800" kern="0" dirty="0">
                <a:solidFill>
                  <a:srgbClr val="00529F"/>
                </a:solidFill>
                <a:latin typeface="Calibri" panose="020F0502020204030204" pitchFamily="34" charset="0"/>
                <a:ea typeface="ＭＳ Ｐゴシック"/>
              </a:rPr>
              <a:t>Note:  EPA’S view will be subject to </a:t>
            </a:r>
            <a:r>
              <a:rPr lang="en-US" sz="1800" kern="0" dirty="0" smtClean="0">
                <a:solidFill>
                  <a:srgbClr val="00529F"/>
                </a:solidFill>
                <a:latin typeface="Calibri" panose="020F0502020204030204" pitchFamily="34" charset="0"/>
                <a:ea typeface="ＭＳ Ｐゴシック"/>
              </a:rPr>
              <a:t>the </a:t>
            </a:r>
            <a:r>
              <a:rPr lang="en-US" sz="1800" kern="0" dirty="0">
                <a:solidFill>
                  <a:srgbClr val="00529F"/>
                </a:solidFill>
                <a:latin typeface="Calibri" panose="020F0502020204030204" pitchFamily="34" charset="0"/>
                <a:ea typeface="ＭＳ Ｐゴシック"/>
              </a:rPr>
              <a:t>Supreme Court decision.</a:t>
            </a: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Interim – Environmental organizations and others will file actions based on their view of the issue.</a:t>
            </a:r>
          </a:p>
          <a:p>
            <a:pPr marL="457200"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182012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Possible Impacts?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spcBef>
                <a:spcPct val="20000"/>
              </a:spcBef>
              <a:defRPr/>
            </a:pPr>
            <a:r>
              <a:rPr lang="en-US" sz="2000" kern="0" dirty="0" smtClean="0">
                <a:solidFill>
                  <a:srgbClr val="00529F"/>
                </a:solidFill>
                <a:latin typeface="Calibri" panose="020F0502020204030204" pitchFamily="34" charset="0"/>
                <a:ea typeface="ＭＳ Ｐゴシック"/>
              </a:rPr>
              <a:t>Why Important</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Areas where close connection between groundwater and surface water</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Aquifer close to ground surface and some can be highly transmissive</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Some activities can lead to seepage into offsite surface </a:t>
            </a:r>
            <a:r>
              <a:rPr lang="en-US" sz="2000" kern="0" dirty="0" smtClean="0">
                <a:solidFill>
                  <a:srgbClr val="00529F"/>
                </a:solidFill>
                <a:latin typeface="Calibri" panose="020F0502020204030204" pitchFamily="34" charset="0"/>
                <a:ea typeface="ＭＳ Ｐゴシック"/>
              </a:rPr>
              <a:t>waters (pipeline ruptures)</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ＭＳ Ｐゴシック"/>
              </a:rPr>
              <a:t>Effect </a:t>
            </a:r>
            <a:r>
              <a:rPr lang="en-US" sz="2000" kern="0" dirty="0">
                <a:solidFill>
                  <a:srgbClr val="00529F"/>
                </a:solidFill>
                <a:latin typeface="Calibri" panose="020F0502020204030204" pitchFamily="34" charset="0"/>
                <a:ea typeface="ＭＳ Ｐゴシック"/>
              </a:rPr>
              <a:t>on improvements, ponds, etc</a:t>
            </a:r>
            <a:r>
              <a:rPr lang="en-US" sz="2000" kern="0" dirty="0" smtClean="0">
                <a:solidFill>
                  <a:srgbClr val="00529F"/>
                </a:solidFill>
                <a:latin typeface="Calibri" panose="020F0502020204030204" pitchFamily="34" charset="0"/>
                <a:ea typeface="ＭＳ Ｐゴシック"/>
              </a:rPr>
              <a:t>. (fly ash ponds)</a:t>
            </a: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2000" kern="0" dirty="0" smtClean="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smtClean="0">
                <a:solidFill>
                  <a:srgbClr val="00529F"/>
                </a:solidFill>
                <a:latin typeface="Calibri" panose="020F0502020204030204" pitchFamily="34" charset="0"/>
                <a:ea typeface="ＭＳ Ｐゴシック"/>
              </a:rPr>
              <a:t>Note: Arkansas statute provides broader jurisdiction by use of term “Waters of the State” (providing authority for its “nondischarge” permitting programs)</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13138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Wetland Mitigation </a:t>
            </a:r>
          </a:p>
          <a:p>
            <a:pPr algn="ctr" eaLnBrk="1" hangingPunct="1">
              <a:defRPr/>
            </a:pPr>
            <a:r>
              <a:rPr lang="en-US" sz="4400" b="1" kern="0" dirty="0" smtClean="0">
                <a:solidFill>
                  <a:srgbClr val="FFFFFF"/>
                </a:solidFill>
                <a:latin typeface="Calibri" panose="020F0502020204030204" pitchFamily="34" charset="0"/>
                <a:ea typeface="ＭＳ Ｐゴシック"/>
              </a:rPr>
              <a:t>Rules Review</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July 2019 EPA/corps preproposal to review and revise regulations titled “Compensatory Mitigation for Losses of Aquatic Resources” (the “Mitigation Rule”)</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Standards and Regulations for Compensatory Mitigation Projects</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Compensatory Mitigation refers to restoration, establishment, enhancement and/or preservation of wetlands, streams or other aquatic resources</a:t>
            </a:r>
          </a:p>
          <a:p>
            <a:pPr marL="285750" indent="-285750" eaLnBrk="1" hangingPunct="1">
              <a:spcBef>
                <a:spcPct val="20000"/>
              </a:spcBef>
              <a:buFont typeface="Wingdings" panose="05000000000000000000" pitchFamily="2" charset="2"/>
              <a:buChar char="Ø"/>
              <a:defRPr/>
            </a:pPr>
            <a:r>
              <a:rPr lang="en-US" sz="1800" kern="0" dirty="0" smtClean="0">
                <a:solidFill>
                  <a:srgbClr val="00529F"/>
                </a:solidFill>
                <a:latin typeface="Arial"/>
                <a:ea typeface="ＭＳ Ｐゴシック"/>
              </a:rPr>
              <a:t>Will address a number of topics including mitigation ratio</a:t>
            </a:r>
          </a:p>
          <a:p>
            <a:pPr marL="285750" indent="-285750" eaLnBrk="1" hangingPunct="1">
              <a:spcBef>
                <a:spcPct val="20000"/>
              </a:spcBef>
              <a:buFont typeface="Wingdings" panose="05000000000000000000" pitchFamily="2" charset="2"/>
              <a:buChar char="Ø"/>
              <a:defRPr/>
            </a:pPr>
            <a:endParaRPr lang="en-US" sz="1800" kern="0" dirty="0">
              <a:solidFill>
                <a:srgbClr val="00529F"/>
              </a:solidFill>
              <a:latin typeface="Arial"/>
              <a:ea typeface="ＭＳ Ｐゴシック"/>
            </a:endParaRPr>
          </a:p>
          <a:p>
            <a:pPr eaLnBrk="1" hangingPunct="1">
              <a:spcBef>
                <a:spcPct val="20000"/>
              </a:spcBef>
              <a:defRPr/>
            </a:pPr>
            <a:r>
              <a:rPr lang="en-US" sz="1800" kern="0" dirty="0" smtClean="0">
                <a:solidFill>
                  <a:srgbClr val="00529F"/>
                </a:solidFill>
                <a:latin typeface="Arial"/>
                <a:ea typeface="ＭＳ Ｐゴシック"/>
              </a:rPr>
              <a:t>Note – Critical to also look at each Corps </a:t>
            </a:r>
            <a:r>
              <a:rPr lang="en-US" sz="1800" u="sng" kern="0" dirty="0" smtClean="0">
                <a:solidFill>
                  <a:srgbClr val="00529F"/>
                </a:solidFill>
                <a:latin typeface="Arial"/>
                <a:ea typeface="ＭＳ Ｐゴシック"/>
              </a:rPr>
              <a:t>District</a:t>
            </a:r>
            <a:r>
              <a:rPr lang="en-US" sz="1800" kern="0" dirty="0" smtClean="0">
                <a:solidFill>
                  <a:srgbClr val="00529F"/>
                </a:solidFill>
                <a:latin typeface="Arial"/>
                <a:ea typeface="ＭＳ Ｐゴシック"/>
              </a:rPr>
              <a:t> rules which will </a:t>
            </a:r>
            <a:r>
              <a:rPr lang="en-US" sz="1800" u="sng" kern="0" dirty="0" smtClean="0">
                <a:solidFill>
                  <a:srgbClr val="00529F"/>
                </a:solidFill>
                <a:latin typeface="Arial"/>
                <a:ea typeface="ＭＳ Ｐゴシック"/>
              </a:rPr>
              <a:t>vary.</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47300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smtClean="0">
                <a:solidFill>
                  <a:srgbClr val="FFFFFF"/>
                </a:solidFill>
                <a:latin typeface="HelveticaNeueLT Com 25 UltLt" pitchFamily="34" charset="0"/>
                <a:ea typeface="ＭＳ Ｐゴシック"/>
              </a:rPr>
              <a:t>Arkansas Construction</a:t>
            </a:r>
          </a:p>
          <a:p>
            <a:pPr algn="ctr" eaLnBrk="1" hangingPunct="1">
              <a:defRPr/>
            </a:pPr>
            <a:r>
              <a:rPr lang="en-US" sz="3600" b="1" kern="0" dirty="0" smtClean="0">
                <a:solidFill>
                  <a:srgbClr val="FFFFFF"/>
                </a:solidFill>
                <a:latin typeface="HelveticaNeueLT Com 25 UltLt" pitchFamily="34" charset="0"/>
                <a:ea typeface="ＭＳ Ｐゴシック"/>
              </a:rPr>
              <a:t>Stormwater Permit</a:t>
            </a: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Five-year term expires October 31, 2021</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ADEQ will presumably begin considering changes in the next 6-12 months</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Recently revised ADEQ Industrial Stormwater Permit reflected few substantive changes</a:t>
            </a:r>
          </a:p>
          <a:p>
            <a:pPr marL="800100" indent="-571500" eaLnBrk="1" hangingPunct="1">
              <a:spcBef>
                <a:spcPct val="20000"/>
              </a:spcBef>
              <a:buFont typeface="Wingdings" panose="05000000000000000000" pitchFamily="2" charset="2"/>
              <a:buChar char="Ø"/>
              <a:tabLst>
                <a:tab pos="457200" algn="l"/>
              </a:tabLst>
              <a:defRPr/>
            </a:pPr>
            <a:r>
              <a:rPr lang="en-US" sz="1800" kern="0" dirty="0" smtClean="0">
                <a:solidFill>
                  <a:srgbClr val="00529F"/>
                </a:solidFill>
                <a:latin typeface="Arial"/>
                <a:ea typeface="ＭＳ Ｐゴシック"/>
              </a:rPr>
              <a:t>EPA Construction Stormwater Permit modified in 2019 (applicable to non-delegates states)</a:t>
            </a:r>
          </a:p>
          <a:p>
            <a:pPr marL="800100" lvl="1" indent="-571500" eaLnBrk="1" hangingPunct="1">
              <a:spcBef>
                <a:spcPct val="20000"/>
              </a:spcBef>
              <a:buFont typeface="Wingdings" panose="05000000000000000000" pitchFamily="2" charset="2"/>
              <a:buChar char="Ø"/>
              <a:tabLst>
                <a:tab pos="457200" algn="l"/>
              </a:tabLst>
              <a:defRPr/>
            </a:pPr>
            <a:r>
              <a:rPr lang="en-US" sz="1800" kern="0" dirty="0">
                <a:solidFill>
                  <a:srgbClr val="00529F"/>
                </a:solidFill>
                <a:latin typeface="Arial"/>
                <a:ea typeface="ＭＳ Ｐゴシック"/>
              </a:rPr>
              <a:t>Will any of these changes be considered by ADEQ?</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Removes examples of types of parties that could be considered “operator”</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Revises three BMPs</a:t>
            </a:r>
          </a:p>
          <a:p>
            <a:pPr marL="1257300" lvl="1" indent="-571500" eaLnBrk="1" hangingPunct="1">
              <a:spcBef>
                <a:spcPct val="20000"/>
              </a:spcBef>
              <a:buFont typeface="Wingdings" panose="05000000000000000000" pitchFamily="2" charset="2"/>
              <a:buChar char="§"/>
              <a:tabLst>
                <a:tab pos="457200" algn="l"/>
              </a:tabLst>
              <a:defRPr/>
            </a:pPr>
            <a:r>
              <a:rPr lang="en-US" sz="1800" kern="0" dirty="0" smtClean="0">
                <a:solidFill>
                  <a:srgbClr val="00529F"/>
                </a:solidFill>
                <a:latin typeface="Arial"/>
                <a:ea typeface="ＭＳ Ｐゴシック"/>
              </a:rPr>
              <a:t>Clarify the roles and responsibilities of individual operators in multiple operator arrangements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876621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smtClean="0">
                <a:solidFill>
                  <a:srgbClr val="FFFFFF"/>
                </a:solidFill>
                <a:latin typeface="HelveticaNeueLT Com 25 UltLt" pitchFamily="34" charset="0"/>
                <a:ea typeface="ＭＳ Ｐゴシック"/>
              </a:rPr>
              <a:t>Remember Appropriate Use of Tools Such as:</a:t>
            </a: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buFont typeface="Wingdings" panose="05000000000000000000" pitchFamily="2" charset="2"/>
              <a:buChar char="Ø"/>
              <a:tabLst>
                <a:tab pos="457200" algn="l"/>
              </a:tabLst>
              <a:defRPr/>
            </a:pPr>
            <a:r>
              <a:rPr lang="en-US" sz="1400" kern="0" dirty="0" smtClean="0">
                <a:solidFill>
                  <a:srgbClr val="00529F"/>
                </a:solidFill>
                <a:latin typeface="Arial"/>
                <a:ea typeface="ＭＳ Ｐゴシック"/>
              </a:rPr>
              <a:t>Arkansas Pollution Control and Ecology Commission Regulation No. 2 – Short Term Activity Authorization</a:t>
            </a:r>
          </a:p>
          <a:p>
            <a:pPr eaLnBrk="1" hangingPunct="1">
              <a:spcBef>
                <a:spcPct val="20000"/>
              </a:spcBef>
              <a:tabLst>
                <a:tab pos="457200" algn="l"/>
              </a:tabLst>
              <a:defRPr/>
            </a:pPr>
            <a:r>
              <a:rPr lang="en-US" sz="1400" kern="0" dirty="0">
                <a:solidFill>
                  <a:srgbClr val="00529F"/>
                </a:solidFill>
                <a:latin typeface="Arial"/>
                <a:ea typeface="ＭＳ Ｐゴシック"/>
              </a:rPr>
              <a:t>	</a:t>
            </a:r>
            <a:r>
              <a:rPr lang="en-US" sz="1400" kern="0" dirty="0" smtClean="0">
                <a:solidFill>
                  <a:srgbClr val="00529F"/>
                </a:solidFill>
                <a:latin typeface="Arial"/>
                <a:ea typeface="ＭＳ Ｐゴシック"/>
              </a:rPr>
              <a:t>	Notification Requirements</a:t>
            </a:r>
          </a:p>
          <a:p>
            <a:pPr marL="457200" indent="-457200" eaLnBrk="1" hangingPunct="1">
              <a:spcBef>
                <a:spcPct val="20000"/>
              </a:spcBef>
              <a:buFont typeface="Wingdings" panose="05000000000000000000" pitchFamily="2" charset="2"/>
              <a:buChar char="Ø"/>
              <a:tabLst>
                <a:tab pos="457200" algn="l"/>
              </a:tabLst>
              <a:defRPr/>
            </a:pPr>
            <a:endParaRPr lang="en-US" sz="1400" kern="0" dirty="0" smtClean="0">
              <a:solidFill>
                <a:srgbClr val="00529F"/>
              </a:solidFill>
              <a:latin typeface="Arial"/>
              <a:ea typeface="ＭＳ Ｐゴシック"/>
            </a:endParaRPr>
          </a:p>
          <a:p>
            <a:pPr marL="457200" indent="-457200" eaLnBrk="1" hangingPunct="1">
              <a:spcBef>
                <a:spcPct val="20000"/>
              </a:spcBef>
              <a:buFont typeface="Wingdings" panose="05000000000000000000" pitchFamily="2" charset="2"/>
              <a:buChar char="Ø"/>
              <a:tabLst>
                <a:tab pos="457200" algn="l"/>
              </a:tabLst>
              <a:defRPr/>
            </a:pPr>
            <a:r>
              <a:rPr lang="en-US" sz="1400" kern="0" dirty="0" smtClean="0">
                <a:solidFill>
                  <a:srgbClr val="00529F"/>
                </a:solidFill>
                <a:latin typeface="Arial"/>
                <a:ea typeface="ＭＳ Ｐゴシック"/>
              </a:rPr>
              <a:t>Corps of Engineers Nationwide Permits (general permit for similar categories of activities)</a:t>
            </a:r>
          </a:p>
          <a:p>
            <a:pPr eaLnBrk="1" hangingPunct="1">
              <a:spcBef>
                <a:spcPct val="20000"/>
              </a:spcBef>
              <a:tabLst>
                <a:tab pos="457200" algn="l"/>
              </a:tabLst>
              <a:defRPr/>
            </a:pPr>
            <a:r>
              <a:rPr lang="en-US" sz="1400" kern="0" dirty="0">
                <a:solidFill>
                  <a:srgbClr val="00529F"/>
                </a:solidFill>
                <a:latin typeface="Arial"/>
                <a:ea typeface="ＭＳ Ｐゴシック"/>
              </a:rPr>
              <a:t>	</a:t>
            </a:r>
            <a:r>
              <a:rPr lang="en-US" sz="1400" kern="0" dirty="0" smtClean="0">
                <a:solidFill>
                  <a:srgbClr val="00529F"/>
                </a:solidFill>
                <a:latin typeface="Arial"/>
                <a:ea typeface="ＭＳ Ｐゴシック"/>
              </a:rPr>
              <a:t>	Examples for linear activities:</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Maintenance(3)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Utility lines (12)</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Bank stabilization (13)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Linear Transportation Projects (14)</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Minor Discharges (18)</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Structural Discharges (25)</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Temporary Construction, Access and Dewatering (33)</a:t>
            </a:r>
          </a:p>
          <a:p>
            <a:pPr marL="1657350" lvl="3" indent="-285750" eaLnBrk="1" hangingPunct="1">
              <a:spcBef>
                <a:spcPct val="20000"/>
              </a:spcBef>
              <a:buFont typeface="Wingdings" panose="05000000000000000000" pitchFamily="2" charset="2"/>
              <a:buChar char="§"/>
              <a:tabLst>
                <a:tab pos="457200" algn="l"/>
              </a:tabLst>
              <a:defRPr/>
            </a:pPr>
            <a:r>
              <a:rPr lang="en-US" sz="1400" kern="0" dirty="0" smtClean="0">
                <a:solidFill>
                  <a:srgbClr val="00529F"/>
                </a:solidFill>
                <a:latin typeface="Arial"/>
                <a:ea typeface="ＭＳ Ｐゴシック"/>
              </a:rPr>
              <a:t>Discharges in Ditches (46)</a:t>
            </a:r>
          </a:p>
          <a:p>
            <a:pPr lvl="2" eaLnBrk="1" hangingPunct="1">
              <a:spcBef>
                <a:spcPct val="20000"/>
              </a:spcBef>
              <a:tabLst>
                <a:tab pos="457200" algn="l"/>
              </a:tabLst>
              <a:defRPr/>
            </a:pPr>
            <a:r>
              <a:rPr lang="en-US" sz="1400" kern="0" dirty="0" smtClean="0">
                <a:solidFill>
                  <a:srgbClr val="00529F"/>
                </a:solidFill>
                <a:latin typeface="Arial"/>
                <a:ea typeface="ＭＳ Ｐゴシック"/>
              </a:rPr>
              <a:t>Note Preconstruction Notice Requirements</a:t>
            </a:r>
          </a:p>
          <a:p>
            <a:pPr marL="457200" lvl="2" eaLnBrk="1" hangingPunct="1">
              <a:spcBef>
                <a:spcPct val="20000"/>
              </a:spcBef>
              <a:tabLst>
                <a:tab pos="457200" algn="l"/>
              </a:tabLst>
              <a:defRPr/>
            </a:pPr>
            <a:r>
              <a:rPr lang="en-US" sz="1800" kern="0" dirty="0">
                <a:solidFill>
                  <a:srgbClr val="00529F"/>
                </a:solidFill>
                <a:latin typeface="Arial"/>
                <a:ea typeface="ＭＳ Ｐゴシック"/>
              </a:rPr>
              <a:t>	</a:t>
            </a:r>
            <a:r>
              <a:rPr lang="en-US" sz="1400" kern="0" dirty="0">
                <a:solidFill>
                  <a:srgbClr val="00529F"/>
                </a:solidFill>
                <a:latin typeface="Arial"/>
                <a:ea typeface="ＭＳ Ｐゴシック"/>
              </a:rPr>
              <a:t>Note NEPA procedural requirements still apply if </a:t>
            </a:r>
            <a:r>
              <a:rPr lang="en-US" sz="1400" kern="0" dirty="0" smtClean="0">
                <a:solidFill>
                  <a:srgbClr val="00529F"/>
                </a:solidFill>
                <a:latin typeface="Arial"/>
                <a:ea typeface="ＭＳ Ｐゴシック"/>
              </a:rPr>
              <a:t>federal action</a:t>
            </a:r>
            <a:endParaRPr lang="en-US" sz="1400" kern="0" dirty="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05780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858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Other Clean Water Act Issues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spcBef>
                <a:spcPct val="20000"/>
              </a:spcBef>
              <a:buFont typeface="+mj-lt"/>
              <a:buAutoNum type="arabicPeriod"/>
              <a:tabLst>
                <a:tab pos="1203325" algn="l"/>
              </a:tabLst>
              <a:defRPr/>
            </a:pPr>
            <a:endParaRPr lang="en-US" sz="1800" kern="0" dirty="0" smtClean="0">
              <a:solidFill>
                <a:srgbClr val="00529F"/>
              </a:solidFill>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Water Quality </a:t>
            </a:r>
            <a:r>
              <a:rPr lang="en-US" sz="2000" kern="0" dirty="0" smtClean="0">
                <a:solidFill>
                  <a:srgbClr val="00529F"/>
                </a:solidFill>
                <a:latin typeface="Calibri" panose="020F0502020204030204" pitchFamily="34" charset="0"/>
              </a:rPr>
              <a:t>Trading</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Antidegradation</a:t>
            </a:r>
          </a:p>
          <a:p>
            <a:pPr marL="342900" lvl="1" indent="-342900" eaLnBrk="1" hangingPunct="1">
              <a:spcBef>
                <a:spcPct val="20000"/>
              </a:spcBef>
              <a:buFont typeface="+mj-lt"/>
              <a:buAutoNum type="arabicPeriod"/>
              <a:tabLst>
                <a:tab pos="1203325" algn="l"/>
              </a:tabLst>
              <a:defRPr/>
            </a:pPr>
            <a:r>
              <a:rPr lang="en-US" sz="2000" kern="0" dirty="0">
                <a:solidFill>
                  <a:srgbClr val="00529F"/>
                </a:solidFill>
                <a:latin typeface="Calibri" panose="020F0502020204030204" pitchFamily="34" charset="0"/>
              </a:rPr>
              <a:t>Arkansas </a:t>
            </a:r>
            <a:r>
              <a:rPr lang="en-US" sz="2000" kern="0" dirty="0" smtClean="0">
                <a:solidFill>
                  <a:srgbClr val="00529F"/>
                </a:solidFill>
                <a:latin typeface="Calibri" panose="020F0502020204030204" pitchFamily="34" charset="0"/>
              </a:rPr>
              <a:t>Water </a:t>
            </a:r>
            <a:r>
              <a:rPr lang="en-US" sz="2000" kern="0" dirty="0">
                <a:solidFill>
                  <a:srgbClr val="00529F"/>
                </a:solidFill>
                <a:latin typeface="Calibri" panose="020F0502020204030204" pitchFamily="34" charset="0"/>
              </a:rPr>
              <a:t>Quality </a:t>
            </a:r>
            <a:r>
              <a:rPr lang="en-US" sz="2000" kern="0" dirty="0" smtClean="0">
                <a:solidFill>
                  <a:srgbClr val="00529F"/>
                </a:solidFill>
                <a:latin typeface="Calibri" panose="020F0502020204030204" pitchFamily="34" charset="0"/>
              </a:rPr>
              <a:t>Standards/Minerals</a:t>
            </a:r>
            <a:endParaRPr lang="en-US" sz="2000" kern="0" dirty="0">
              <a:solidFill>
                <a:srgbClr val="00529F"/>
              </a:solidFill>
              <a:latin typeface="Calibri" panose="020F0502020204030204" pitchFamily="34" charset="0"/>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Water Quality Standards/Nutrients</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Regulation No. 2</a:t>
            </a: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512308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Cooperative Federalism?</a:t>
            </a:r>
          </a:p>
        </p:txBody>
      </p:sp>
      <p:sp>
        <p:nvSpPr>
          <p:cNvPr id="6" name="Rectangle 16"/>
          <p:cNvSpPr txBox="1">
            <a:spLocks noChangeArrowheads="1"/>
          </p:cNvSpPr>
          <p:nvPr/>
        </p:nvSpPr>
        <p:spPr bwMode="auto">
          <a:xfrm>
            <a:off x="929640" y="15240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2900" eaLnBrk="1" hangingPunct="1">
              <a:spcBef>
                <a:spcPct val="20000"/>
              </a:spcBef>
              <a:buFont typeface="Arial" panose="020B0604020202020204" pitchFamily="34" charset="0"/>
              <a:buChar char="•"/>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EPA prioritizing greater control by the states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Arkansas a vocal proponent of the approach</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Greater state responsibility but no additional federal resources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Baseline statutes have not changed</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Environmental organizations challenging EPA decisions</a:t>
            </a:r>
          </a:p>
          <a:p>
            <a:pPr marL="800100" lvl="1" indent="-685800" eaLnBrk="1" hangingPunct="1">
              <a:spcBef>
                <a:spcPct val="20000"/>
              </a:spcBef>
              <a:buFont typeface="Arial" panose="020B0604020202020204" pitchFamily="34" charset="0"/>
              <a:buChar char="•"/>
              <a:defRPr/>
            </a:pP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14395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381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ea typeface="ＭＳ Ｐゴシック"/>
              <a:cs typeface="Arial" panose="020B0604020202020204" pitchFamily="34" charset="0"/>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algn="just" eaLnBrk="1" hangingPunct="1">
              <a:spcBef>
                <a:spcPct val="20000"/>
              </a:spcBef>
              <a:tabLst>
                <a:tab pos="457200" algn="l"/>
              </a:tabLst>
              <a:defRPr/>
            </a:pPr>
            <a:endParaRPr lang="en-US" sz="2800" kern="0" dirty="0" smtClean="0">
              <a:solidFill>
                <a:srgbClr val="00529F"/>
              </a:solidFill>
              <a:latin typeface="Arial"/>
              <a:ea typeface="ＭＳ Ｐゴシック"/>
            </a:endParaRPr>
          </a:p>
          <a:p>
            <a:pPr marL="457200" algn="just" eaLnBrk="1" hangingPunct="1">
              <a:spcBef>
                <a:spcPct val="20000"/>
              </a:spcBef>
              <a:tabLst>
                <a:tab pos="457200" algn="l"/>
              </a:tabLst>
              <a:defRPr/>
            </a:pPr>
            <a:endParaRPr lang="en-US" sz="2800" kern="0" dirty="0">
              <a:solidFill>
                <a:srgbClr val="00529F"/>
              </a:solidFill>
              <a:latin typeface="Arial"/>
              <a:ea typeface="ＭＳ Ｐゴシック"/>
            </a:endParaRPr>
          </a:p>
          <a:p>
            <a:pPr marL="457200" eaLnBrk="1" hangingPunct="1">
              <a:spcBef>
                <a:spcPct val="20000"/>
              </a:spcBef>
              <a:tabLst>
                <a:tab pos="457200" algn="l"/>
              </a:tabLst>
              <a:defRPr/>
            </a:pPr>
            <a:r>
              <a:rPr lang="en-US" sz="2800" kern="0" dirty="0" smtClean="0">
                <a:solidFill>
                  <a:srgbClr val="00529F"/>
                </a:solidFill>
                <a:latin typeface="Arial"/>
                <a:ea typeface="ＭＳ Ｐゴシック"/>
              </a:rPr>
              <a:t>We will </a:t>
            </a:r>
            <a:r>
              <a:rPr lang="en-US" sz="2800" u="sng" kern="0" dirty="0" smtClean="0">
                <a:solidFill>
                  <a:srgbClr val="00529F"/>
                </a:solidFill>
                <a:latin typeface="Arial"/>
                <a:ea typeface="ＭＳ Ｐゴシック"/>
              </a:rPr>
              <a:t>briefly</a:t>
            </a:r>
            <a:r>
              <a:rPr lang="en-US" sz="2800" kern="0" dirty="0" smtClean="0">
                <a:solidFill>
                  <a:srgbClr val="00529F"/>
                </a:solidFill>
                <a:latin typeface="Arial"/>
                <a:ea typeface="ＭＳ Ｐゴシック"/>
              </a:rPr>
              <a:t> identify and update a number of Arkansas and federal environmental issues that may be of interest to transportation projects.</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33522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09600" y="-762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panose="020F0502020204030204" pitchFamily="34" charset="0"/>
              </a:rPr>
              <a:t>Citizen Suit Activity</a:t>
            </a:r>
            <a:endParaRPr lang="en-US" sz="4400"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chemeClr val="accent2"/>
                </a:solidFill>
                <a:latin typeface="Calibri" panose="020F0502020204030204" pitchFamily="34" charset="0"/>
              </a:rPr>
              <a:t> </a:t>
            </a:r>
            <a:r>
              <a:rPr lang="en-US" sz="2000" kern="0" dirty="0" smtClean="0">
                <a:solidFill>
                  <a:schemeClr val="accent2"/>
                </a:solidFill>
                <a:latin typeface="Calibri" panose="020F0502020204030204" pitchFamily="34" charset="0"/>
              </a:rPr>
              <a:t>Two Types</a:t>
            </a:r>
          </a:p>
          <a:p>
            <a:endParaRPr lang="en-US" sz="2000" kern="0" dirty="0" smtClean="0">
              <a:solidFill>
                <a:schemeClr val="accent2"/>
              </a:solidFill>
              <a:latin typeface="Calibri" panose="020F0502020204030204" pitchFamily="34" charset="0"/>
            </a:endParaRP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Citizen Enforcement Against an Alleged Violator</a:t>
            </a: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Against EPA, Corps of Engineers, etc., for alleged failure to undertake non-discretionary duty</a:t>
            </a:r>
          </a:p>
          <a:p>
            <a:pPr marL="685800" indent="-342900">
              <a:buFont typeface="Arial" panose="020B0604020202020204" pitchFamily="34" charset="0"/>
              <a:buChar char="•"/>
            </a:pPr>
            <a:endParaRPr lang="en-US" sz="2000" kern="0" dirty="0">
              <a:solidFill>
                <a:schemeClr val="accent2"/>
              </a:solidFill>
              <a:latin typeface="Calibri" panose="020F0502020204030204" pitchFamily="34" charset="0"/>
            </a:endParaRPr>
          </a:p>
          <a:p>
            <a:r>
              <a:rPr lang="en-US" sz="2000" kern="0" dirty="0" smtClean="0">
                <a:solidFill>
                  <a:schemeClr val="accent2"/>
                </a:solidFill>
                <a:latin typeface="Calibri" panose="020F0502020204030204" pitchFamily="34" charset="0"/>
              </a:rPr>
              <a:t>Environmental groups have ramped up both during Trump Administration.</a:t>
            </a:r>
          </a:p>
          <a:p>
            <a:pPr marL="457200"/>
            <a:endParaRPr lang="en-US" kern="0" dirty="0">
              <a:solidFill>
                <a:srgbClr val="000000"/>
              </a:solidFill>
              <a:latin typeface="Calibri" panose="020F0502020204030204" pitchFamily="34" charset="0"/>
            </a:endParaRPr>
          </a:p>
          <a:p>
            <a:pPr marL="342900">
              <a:buFont typeface="Arial" panose="020B0604020202020204" pitchFamily="34" charset="0"/>
              <a:buChar cha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46990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a:rPr>
              <a:t>Arkansas Medical Marijuana Rules</a:t>
            </a:r>
            <a:endParaRPr lang="en-US" sz="44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kern="0" dirty="0" smtClean="0">
              <a:solidFill>
                <a:srgbClr val="00529F"/>
              </a:solidFill>
              <a:latin typeface="Calibri" panose="020F0502020204030204" pitchFamily="34" charset="0"/>
            </a:endParaRPr>
          </a:p>
          <a:p>
            <a:endParaRPr lang="en-US" sz="2000" kern="0" dirty="0">
              <a:solidFill>
                <a:srgbClr val="00529F"/>
              </a:solidFill>
              <a:latin typeface="Calibri" panose="020F0502020204030204" pitchFamily="34" charset="0"/>
            </a:endParaRPr>
          </a:p>
          <a:p>
            <a:r>
              <a:rPr lang="en-US" sz="2000" kern="0" dirty="0" smtClean="0">
                <a:solidFill>
                  <a:srgbClr val="00529F"/>
                </a:solidFill>
                <a:latin typeface="Calibri" panose="020F0502020204030204" pitchFamily="34" charset="0"/>
              </a:rPr>
              <a:t>Relevant to </a:t>
            </a:r>
            <a:r>
              <a:rPr lang="en-US" sz="2000" kern="0" dirty="0">
                <a:solidFill>
                  <a:srgbClr val="00529F"/>
                </a:solidFill>
                <a:latin typeface="Calibri" panose="020F0502020204030204" pitchFamily="34" charset="0"/>
              </a:rPr>
              <a:t>the </a:t>
            </a:r>
            <a:r>
              <a:rPr lang="en-US" sz="2000" kern="0" dirty="0" smtClean="0">
                <a:solidFill>
                  <a:srgbClr val="00529F"/>
                </a:solidFill>
                <a:latin typeface="Calibri" panose="020F0502020204030204" pitchFamily="34" charset="0"/>
              </a:rPr>
              <a:t>transportation facilities/contractors associated </a:t>
            </a:r>
            <a:r>
              <a:rPr lang="en-US" sz="2000" kern="0" dirty="0">
                <a:solidFill>
                  <a:srgbClr val="00529F"/>
                </a:solidFill>
                <a:latin typeface="Calibri" panose="020F0502020204030204" pitchFamily="34" charset="0"/>
              </a:rPr>
              <a:t>with Arkansas’s enactment of the Medical Marijuana </a:t>
            </a:r>
            <a:r>
              <a:rPr lang="en-US" sz="2000" kern="0" dirty="0" smtClean="0">
                <a:solidFill>
                  <a:srgbClr val="00529F"/>
                </a:solidFill>
                <a:latin typeface="Calibri" panose="020F0502020204030204" pitchFamily="34" charset="0"/>
              </a:rPr>
              <a:t>Amendment?</a:t>
            </a:r>
            <a:endParaRPr lang="en-US" sz="2000" kern="0" dirty="0">
              <a:solidFill>
                <a:srgbClr val="00529F"/>
              </a:solidFill>
              <a:latin typeface="Calibri" panose="020F0502020204030204" pitchFamily="34" charset="0"/>
            </a:endParaRPr>
          </a:p>
          <a:p>
            <a:r>
              <a:rPr lang="en-US" sz="2000" kern="0" dirty="0">
                <a:solidFill>
                  <a:srgbClr val="00529F"/>
                </a:solidFill>
                <a:latin typeface="Calibri" panose="020F0502020204030204" pitchFamily="34" charset="0"/>
              </a:rPr>
              <a:t> </a:t>
            </a:r>
          </a:p>
          <a:p>
            <a:pPr marL="342900" indent="-342900">
              <a:buFont typeface="Arial" panose="020B0604020202020204" pitchFamily="34" charset="0"/>
              <a:buChar char="•"/>
            </a:pPr>
            <a:r>
              <a:rPr lang="en-US" sz="2000" kern="0" dirty="0">
                <a:solidFill>
                  <a:srgbClr val="00529F"/>
                </a:solidFill>
                <a:latin typeface="Calibri" panose="020F0502020204030204" pitchFamily="34" charset="0"/>
              </a:rPr>
              <a:t>Employee issues associated with the legal use of medical </a:t>
            </a:r>
            <a:r>
              <a:rPr lang="en-US" sz="2000" kern="0" dirty="0" smtClean="0">
                <a:solidFill>
                  <a:srgbClr val="00529F"/>
                </a:solidFill>
                <a:latin typeface="Calibri" panose="020F0502020204030204" pitchFamily="34" charset="0"/>
              </a:rPr>
              <a:t>marijuana?</a:t>
            </a:r>
            <a:endParaRPr lang="en-US" sz="2000" kern="0" dirty="0">
              <a:solidFill>
                <a:srgbClr val="00529F"/>
              </a:solidFill>
              <a:latin typeface="Calibri" panose="020F0502020204030204" pitchFamily="34" charset="0"/>
            </a:endParaRPr>
          </a:p>
          <a:p>
            <a:endParaRPr lang="en-US" sz="2000" kern="0" dirty="0">
              <a:solidFill>
                <a:srgbClr val="00529F"/>
              </a:solidFill>
              <a:latin typeface="Calibri" panose="020F0502020204030204" pitchFamily="34" charset="0"/>
            </a:endParaRPr>
          </a:p>
          <a:p>
            <a:r>
              <a:rPr lang="en-US" sz="1800" dirty="0">
                <a:solidFill>
                  <a:srgbClr val="000000"/>
                </a:solidFill>
              </a:rPr>
              <a:t> </a:t>
            </a: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191325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762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Arkansas Medical </a:t>
            </a:r>
            <a:r>
              <a:rPr lang="en-US" sz="4400" b="1" kern="0" dirty="0">
                <a:solidFill>
                  <a:srgbClr val="FFFFFF"/>
                </a:solidFill>
                <a:latin typeface="Calibri" panose="020F0502020204030204" pitchFamily="34" charset="0"/>
                <a:ea typeface="ＭＳ Ｐゴシック"/>
              </a:rPr>
              <a:t>Marijuana Amendment</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The Arkansas Medical Marijuana Amendment decriminalizes from a state (Arkansas) standpoint certain use of marijuana</a:t>
            </a:r>
            <a:r>
              <a:rPr lang="en-US" sz="2000" kern="0" dirty="0" smtClean="0">
                <a:solidFill>
                  <a:srgbClr val="00529F"/>
                </a:solidFill>
                <a:latin typeface="Calibri" panose="020F0502020204030204" pitchFamily="34" charset="0"/>
              </a:rPr>
              <a:t>.</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Establishment of regulation of cultivators and dispensaries</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Does not require “Employer to accommodate the ingestion of marijuana in a workplace or an employee working under the influence of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Outlines process pursuant to which an individual can become a “Qualifying Patient” who can use medical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Doctor certifies he/she has a “Qualifying Medical Condition” </a:t>
            </a:r>
          </a:p>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Marijuana is still illegal at the federal level as a DEA Schedule I controlled substance. </a:t>
            </a:r>
          </a:p>
          <a:p>
            <a:pPr marL="109728" algn="just" eaLnBrk="1" fontAlgn="auto" hangingPunct="1">
              <a:spcBef>
                <a:spcPts val="400"/>
              </a:spcBef>
              <a:spcAft>
                <a:spcPts val="0"/>
              </a:spcAft>
              <a:buClr>
                <a:srgbClr val="2DA2BF"/>
              </a:buClr>
              <a:buSzPct val="68000"/>
            </a:pPr>
            <a:endParaRPr lang="en-US" sz="2000" kern="0" dirty="0">
              <a:solidFill>
                <a:srgbClr val="00529F"/>
              </a:solidFill>
              <a:latin typeface="Calibri" panose="020F0502020204030204" pitchFamily="34" charset="0"/>
              <a:ea typeface="ＭＳ Ｐゴシック"/>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a:tabLst>
                <a:tab pos="457200" algn="l"/>
              </a:tabLst>
              <a:defRPr/>
            </a:pPr>
            <a:r>
              <a:rPr lang="en-US" sz="2000" kern="0" dirty="0">
                <a:solidFill>
                  <a:srgbClr val="00529F"/>
                </a:solidFill>
                <a:latin typeface="Calibri" panose="020F0502020204030204" pitchFamily="34" charset="0"/>
              </a:rPr>
              <a:t>		</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761656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Arkansas Amendment</a:t>
            </a:r>
            <a:br>
              <a:rPr lang="en-US" sz="4400" dirty="0">
                <a:solidFill>
                  <a:srgbClr val="FFFFFF"/>
                </a:solidFill>
                <a:latin typeface="Calibri" panose="020F0502020204030204" pitchFamily="34" charset="0"/>
              </a:rPr>
            </a:br>
            <a:r>
              <a:rPr lang="en-US" sz="4400" dirty="0">
                <a:solidFill>
                  <a:srgbClr val="FFFFFF"/>
                </a:solidFill>
                <a:latin typeface="Calibri" panose="020F0502020204030204" pitchFamily="34" charset="0"/>
              </a:rPr>
              <a:t>Non-Discrimination Provision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buFont typeface="Arial" panose="020B0604020202020204" pitchFamily="34" charset="0"/>
              <a:buChar char="•"/>
            </a:pPr>
            <a:r>
              <a:rPr lang="en-US" sz="2000" kern="0" dirty="0">
                <a:solidFill>
                  <a:srgbClr val="00529F"/>
                </a:solidFill>
                <a:latin typeface="Calibri" panose="020F0502020204030204" pitchFamily="34" charset="0"/>
                <a:ea typeface="ＭＳ Ｐゴシック"/>
              </a:rPr>
              <a:t>Non-compliance with the Arkansas Medical Marijuana Amendment of 2016 (AMMA) can pose significant risks for an employer.  It includes a non-discrimination provision directed at employers.  The provision provides that:</a:t>
            </a:r>
          </a:p>
          <a:p>
            <a:pPr marL="1257300" lvl="2" indent="-342900" algn="just">
              <a:buFont typeface="Wingdings" panose="05000000000000000000" pitchFamily="2" charset="2"/>
              <a:buChar char="Ø"/>
            </a:pPr>
            <a:r>
              <a:rPr lang="en-US" sz="2000" kern="0" dirty="0">
                <a:solidFill>
                  <a:srgbClr val="00529F"/>
                </a:solidFill>
                <a:latin typeface="Calibri" panose="020F0502020204030204" pitchFamily="34" charset="0"/>
                <a:ea typeface="ＭＳ Ｐゴシック"/>
              </a:rPr>
              <a:t>“An employer shall not discriminate against an applicant or employee in hiring, termination, or any term or condition of employment, or otherwise penalize an applicant or employee, based upon the applicant’s or employee’s past or present status as a qualifying patient or designated caregiver.”</a:t>
            </a:r>
          </a:p>
          <a:p>
            <a:pPr marL="800100" indent="-571500" eaLnBrk="1" hangingPunct="1">
              <a:spcBef>
                <a:spcPct val="20000"/>
              </a:spcBef>
              <a:tabLst>
                <a:tab pos="457200" algn="l"/>
              </a:tabLst>
              <a:defRPr/>
            </a:pPr>
            <a:r>
              <a:rPr lang="en-US" sz="2000" kern="0" dirty="0" smtClean="0">
                <a:solidFill>
                  <a:srgbClr val="00529F"/>
                </a:solidFill>
                <a:latin typeface="Arial"/>
                <a:ea typeface="ＭＳ Ｐゴシック"/>
              </a:rPr>
              <a:t>	</a:t>
            </a:r>
            <a:r>
              <a:rPr lang="en-US" sz="2000" kern="0" dirty="0">
                <a:solidFill>
                  <a:srgbClr val="00529F"/>
                </a:solidFill>
                <a:latin typeface="Arial"/>
                <a:ea typeface="ＭＳ Ｐゴシック"/>
              </a:rPr>
              <a:t>		</a:t>
            </a:r>
            <a:endParaRPr lang="en-US" sz="20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34324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57200" y="1600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Employer </a:t>
            </a:r>
            <a:r>
              <a:rPr lang="en-US" sz="4400" dirty="0" smtClean="0">
                <a:solidFill>
                  <a:srgbClr val="FFFFFF"/>
                </a:solidFill>
                <a:latin typeface="Calibri" panose="020F0502020204030204" pitchFamily="34" charset="0"/>
              </a:rPr>
              <a:t>Issues/Suggestions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algn="ctr" eaLnBrk="1" hangingPunct="1">
              <a:spcBef>
                <a:spcPct val="20000"/>
              </a:spcBef>
              <a:defRPr/>
            </a:pPr>
            <a:r>
              <a:rPr lang="en-US" sz="1600" kern="0" dirty="0">
                <a:solidFill>
                  <a:srgbClr val="00529F"/>
                </a:solidFill>
                <a:latin typeface="Calibri" panose="020F0502020204030204" pitchFamily="34" charset="0"/>
                <a:ea typeface="ＭＳ Ｐゴシック"/>
              </a:rPr>
              <a:t>Create Written Job Descriptions which Designate Safety Sensitive Positions within your Organization?</a:t>
            </a:r>
          </a:p>
          <a:p>
            <a:pPr marL="800100"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The AMMA permits employers to “exclude a qualifying patient from being employed in or performing a safety sensitive position based on the employer’s good faith belief that the qualifying patient was engaged in the current use of marijuana.”</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Safety sensitive position is defined as “any position designated in writing by the employer as a safety sensitive position in which a person performing the position while under the influence of marijuana may constitute a threat to health or safety.</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Creating written job descriptions which designate certain jobs as “safety sensitive positions” permits employers to exclude job applicants and employees with medical marijuana registry ID cards from those positions.</a:t>
            </a:r>
          </a:p>
          <a:p>
            <a:pPr marL="800100" indent="-571500" eaLnBrk="1" hangingPunct="1">
              <a:spcBef>
                <a:spcPct val="20000"/>
              </a:spcBef>
              <a:tabLst>
                <a:tab pos="457200" algn="l"/>
              </a:tabLst>
              <a:defRPr/>
            </a:pPr>
            <a:r>
              <a:rPr lang="en-US" sz="1800" kern="0" dirty="0" smtClean="0">
                <a:solidFill>
                  <a:srgbClr val="00529F"/>
                </a:solidFill>
                <a:latin typeface="Arial"/>
                <a:ea typeface="ＭＳ Ｐゴシック"/>
              </a:rPr>
              <a:t>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2095509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NOTE: </a:t>
            </a:r>
          </a:p>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 </a:t>
            </a: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Still Illegal at Federal level as Schedule I Controlled Substance</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U.S. Department of Transportation Guidance Trumps State Law and Prohibits Use of Medical Marijuana by Haz Mat Carriers</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Companies Subject to Federal Drug Workplace Act Must Prohibit Use</a:t>
            </a:r>
          </a:p>
          <a:p>
            <a:pPr marL="971550" lvl="1" indent="-285750" eaLnBrk="1" hangingPunct="1">
              <a:spcBef>
                <a:spcPct val="20000"/>
              </a:spcBef>
              <a:buFont typeface="Arial" panose="020B0604020202020204" pitchFamily="34" charset="0"/>
              <a:buChar char="•"/>
              <a:tabLst>
                <a:tab pos="457200" algn="l"/>
              </a:tabLst>
              <a:defRPr/>
            </a:pPr>
            <a:endParaRPr lang="en-US" sz="2000" kern="0" dirty="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OSHA General Duty Clause? (</a:t>
            </a:r>
            <a:r>
              <a:rPr lang="en-US" sz="1800" kern="0" dirty="0" smtClean="0">
                <a:solidFill>
                  <a:srgbClr val="00529F"/>
                </a:solidFill>
                <a:latin typeface="Arial"/>
                <a:ea typeface="ＭＳ Ｐゴシック"/>
              </a:rPr>
              <a:t>maintain safe work place)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397721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6"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Rectangle 1030"/>
          <p:cNvSpPr>
            <a:spLocks noGrp="1" noChangeArrowheads="1"/>
          </p:cNvSpPr>
          <p:nvPr>
            <p:ph type="ctrTitle"/>
          </p:nvPr>
        </p:nvSpPr>
        <p:spPr>
          <a:xfrm>
            <a:off x="685800" y="2362200"/>
            <a:ext cx="7772400" cy="2209800"/>
          </a:xfrm>
          <a:noFill/>
        </p:spPr>
        <p:txBody>
          <a:bodyPr/>
          <a:lstStyle/>
          <a:p>
            <a:r>
              <a:rPr lang="en-US" altLang="en-US" sz="4000" dirty="0" smtClean="0">
                <a:solidFill>
                  <a:schemeClr val="bg1"/>
                </a:solidFill>
                <a:latin typeface="Calibri" pitchFamily="34" charset="0"/>
              </a:rPr>
              <a:t>Arkansas </a:t>
            </a:r>
            <a:r>
              <a:rPr lang="en-US" altLang="en-US" sz="4000" dirty="0">
                <a:solidFill>
                  <a:schemeClr val="bg1"/>
                </a:solidFill>
                <a:latin typeface="Calibri" pitchFamily="34" charset="0"/>
              </a:rPr>
              <a:t>Environmental, Energy and Water Law </a:t>
            </a:r>
            <a:r>
              <a:rPr lang="en-US" altLang="en-US" sz="4000" dirty="0" smtClean="0">
                <a:solidFill>
                  <a:schemeClr val="bg1"/>
                </a:solidFill>
                <a:latin typeface="Calibri" pitchFamily="34" charset="0"/>
              </a:rPr>
              <a:t>Blog</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3200" dirty="0" smtClean="0">
                <a:solidFill>
                  <a:schemeClr val="bg1"/>
                </a:solidFill>
                <a:latin typeface="Calibri" pitchFamily="34" charset="0"/>
              </a:rPr>
              <a:t>http</a:t>
            </a:r>
            <a:r>
              <a:rPr lang="en-US" altLang="en-US" sz="3200" dirty="0">
                <a:solidFill>
                  <a:schemeClr val="bg1"/>
                </a:solidFill>
                <a:latin typeface="Calibri" pitchFamily="34" charset="0"/>
              </a:rPr>
              <a:t>://</a:t>
            </a:r>
            <a:r>
              <a:rPr lang="en-US" altLang="en-US" sz="3200" dirty="0" smtClean="0">
                <a:solidFill>
                  <a:schemeClr val="bg1"/>
                </a:solidFill>
                <a:latin typeface="Calibri" pitchFamily="34" charset="0"/>
              </a:rPr>
              <a:t>www.mitchellwilliamslaw.com/blog</a:t>
            </a: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Three </a:t>
            </a:r>
            <a:r>
              <a:rPr lang="en-US" altLang="en-US" sz="4000" dirty="0">
                <a:solidFill>
                  <a:schemeClr val="bg1"/>
                </a:solidFill>
                <a:latin typeface="Calibri" pitchFamily="34" charset="0"/>
              </a:rPr>
              <a:t>posts five days a week</a:t>
            </a:r>
            <a:br>
              <a:rPr lang="en-US" altLang="en-US" sz="4000" dirty="0">
                <a:solidFill>
                  <a:schemeClr val="bg1"/>
                </a:solidFill>
                <a:latin typeface="Calibri" pitchFamily="34" charset="0"/>
              </a:rPr>
            </a:br>
            <a:r>
              <a:rPr lang="en-US" sz="4000" b="1" dirty="0" smtClean="0">
                <a:solidFill>
                  <a:schemeClr val="bg1"/>
                </a:solidFill>
                <a:latin typeface="HelveticaNeueLT Com 25 UltLt" pitchFamily="34" charset="0"/>
              </a:rPr>
              <a:t> </a:t>
            </a:r>
            <a:endParaRPr lang="en-US" sz="4000" b="1" dirty="0" smtClean="0">
              <a:solidFill>
                <a:srgbClr val="808000"/>
              </a:solidFill>
              <a:latin typeface="HelveticaNeueLT Com 25 UltLt" pitchFamily="34" charset="0"/>
            </a:endParaRP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a:latin typeface="Calibri" panose="020F0502020204030204" pitchFamily="34" charset="0"/>
              </a:rPr>
              <a:t>92nd Arkansas</a:t>
            </a:r>
          </a:p>
          <a:p>
            <a:r>
              <a:rPr lang="en-US" sz="4400" dirty="0">
                <a:latin typeface="Calibri" panose="020F0502020204030204" pitchFamily="34" charset="0"/>
              </a:rPr>
              <a:t> General Assembly</a:t>
            </a: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1" eaLnBrk="1" hangingPunct="1">
              <a:spcBef>
                <a:spcPct val="20000"/>
              </a:spcBef>
              <a:tabLst>
                <a:tab pos="1485900" algn="l"/>
              </a:tabLst>
              <a:defRPr/>
            </a:pPr>
            <a:endParaRPr lang="en-US" sz="1800" kern="0" dirty="0">
              <a:solidFill>
                <a:srgbClr val="00529F"/>
              </a:solidFill>
              <a:latin typeface="Calibri" panose="020F0502020204030204" pitchFamily="34" charset="0"/>
            </a:endParaRPr>
          </a:p>
          <a:p>
            <a:pPr marL="0" lvl="1" eaLnBrk="1" hangingPunct="1">
              <a:spcBef>
                <a:spcPct val="20000"/>
              </a:spcBef>
              <a:tabLst>
                <a:tab pos="1485900" algn="l"/>
              </a:tabLst>
              <a:defRPr/>
            </a:pPr>
            <a:r>
              <a:rPr lang="en-US" sz="1800" kern="0" dirty="0" smtClean="0">
                <a:solidFill>
                  <a:srgbClr val="00529F"/>
                </a:solidFill>
                <a:latin typeface="Calibri" panose="020F0502020204030204" pitchFamily="34" charset="0"/>
              </a:rPr>
              <a:t>State Government Reorganization</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Energy and Environment (ADEQ Director Becky Keogh named Secretary)</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Arkansas Department of Environmental Quality (“ADEQ”)</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Public Service Commission</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Storage Tank Trust Fund Advisory Committee</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State Geologist</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Agriculture Includes Arkansas Natural Resources Commission (which focuses on non-point source pollution)</a:t>
            </a:r>
          </a:p>
          <a:p>
            <a:pPr marL="45720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4</a:t>
            </a:fld>
            <a:endParaRPr lang="en-US" dirty="0"/>
          </a:p>
        </p:txBody>
      </p:sp>
    </p:spTree>
    <p:extLst>
      <p:ext uri="{BB962C8B-B14F-4D97-AF65-F5344CB8AC3E}">
        <p14:creationId xmlns:p14="http://schemas.microsoft.com/office/powerpoint/2010/main" val="44788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Petroleum Storage Tank</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Federal Petroleum Underground Storage Tank Rules -  </a:t>
            </a:r>
            <a:r>
              <a:rPr lang="en-US" sz="1600" kern="0" dirty="0">
                <a:solidFill>
                  <a:srgbClr val="00529F"/>
                </a:solidFill>
              </a:rPr>
              <a:t>c</a:t>
            </a:r>
            <a:r>
              <a:rPr lang="en-US" sz="1600" kern="0" dirty="0" smtClean="0">
                <a:solidFill>
                  <a:srgbClr val="00529F"/>
                </a:solidFill>
              </a:rPr>
              <a:t>omprehensively revised for the first time since original promulgation in the late 1980 and affects:</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Recordkeeping</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Inspections</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Monitoring</a:t>
            </a:r>
          </a:p>
          <a:p>
            <a:pPr marL="742950" lvl="2" indent="-285750" eaLnBrk="1" hangingPunct="1">
              <a:spcBef>
                <a:spcPct val="20000"/>
              </a:spcBef>
              <a:buFont typeface="Wingdings" panose="05000000000000000000" pitchFamily="2" charset="2"/>
              <a:buChar char="§"/>
              <a:tabLst>
                <a:tab pos="1203325" algn="l"/>
              </a:tabLst>
              <a:defRPr/>
            </a:pPr>
            <a:r>
              <a:rPr lang="en-US" sz="1600" kern="0" dirty="0" smtClean="0">
                <a:solidFill>
                  <a:srgbClr val="00529F"/>
                </a:solidFill>
              </a:rPr>
              <a:t>Etc.</a:t>
            </a:r>
          </a:p>
          <a:p>
            <a:pPr marL="457200" lvl="2" eaLnBrk="1" hangingPunct="1">
              <a:spcBef>
                <a:spcPct val="20000"/>
              </a:spcBef>
              <a:tabLst>
                <a:tab pos="1203325" algn="l"/>
              </a:tabLst>
              <a:defRPr/>
            </a:pPr>
            <a:r>
              <a:rPr lang="en-US" sz="1600" kern="0" dirty="0" smtClean="0">
                <a:solidFill>
                  <a:srgbClr val="00529F"/>
                </a:solidFill>
              </a:rPr>
              <a:t>Arkansas has adopted the revisions which go into effect this fall.</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Note continuing importance of Arkansas Petroleum Storage Tank Trust Fund (</a:t>
            </a:r>
            <a:r>
              <a:rPr lang="en-US" sz="1600" u="sng" kern="0" dirty="0" smtClean="0">
                <a:solidFill>
                  <a:srgbClr val="00529F"/>
                </a:solidFill>
              </a:rPr>
              <a:t>and maintaining eligibility</a:t>
            </a:r>
            <a:r>
              <a:rPr lang="en-US" sz="1600" kern="0" dirty="0" smtClean="0">
                <a:solidFill>
                  <a:srgbClr val="00529F"/>
                </a:solidFill>
              </a:rPr>
              <a:t>)</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Provides 1.5 million for corrective action</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Provides 1 million for third party claims</a:t>
            </a:r>
          </a:p>
          <a:p>
            <a:pPr marL="285750" lvl="1" indent="-285750" eaLnBrk="1" hangingPunct="1">
              <a:spcBef>
                <a:spcPct val="20000"/>
              </a:spcBef>
              <a:buFont typeface="Wingdings" panose="05000000000000000000" pitchFamily="2" charset="2"/>
              <a:buChar char="Ø"/>
              <a:tabLst>
                <a:tab pos="1203325" algn="l"/>
              </a:tabLst>
              <a:defRPr/>
            </a:pPr>
            <a:r>
              <a:rPr lang="en-US" sz="1600" kern="0" dirty="0" smtClean="0">
                <a:solidFill>
                  <a:srgbClr val="00529F"/>
                </a:solidFill>
              </a:rPr>
              <a:t>Arkansas legislation from two sessions ago eliminated requirement for </a:t>
            </a:r>
            <a:r>
              <a:rPr lang="en-US" sz="1600" u="sng" kern="0" dirty="0" smtClean="0">
                <a:solidFill>
                  <a:srgbClr val="00529F"/>
                </a:solidFill>
              </a:rPr>
              <a:t>aboveground storage tanks </a:t>
            </a:r>
            <a:r>
              <a:rPr lang="en-US" sz="1600" kern="0" dirty="0" smtClean="0">
                <a:solidFill>
                  <a:srgbClr val="00529F"/>
                </a:solidFill>
              </a:rPr>
              <a:t>to pay fees and be registered  - but !!! – must voluntarily register and pay fees to </a:t>
            </a:r>
            <a:r>
              <a:rPr lang="en-US" sz="1600" u="sng" kern="0" dirty="0" smtClean="0">
                <a:solidFill>
                  <a:srgbClr val="00529F"/>
                </a:solidFill>
              </a:rPr>
              <a:t>maintain</a:t>
            </a:r>
            <a:r>
              <a:rPr lang="en-US" sz="1600" kern="0" dirty="0" smtClean="0">
                <a:solidFill>
                  <a:srgbClr val="00529F"/>
                </a:solidFill>
              </a:rPr>
              <a:t> Trust Fund eligibility.</a:t>
            </a:r>
          </a:p>
          <a:p>
            <a:pPr marL="0" lvl="1" eaLnBrk="1" hangingPunct="1">
              <a:spcBef>
                <a:spcPct val="20000"/>
              </a:spcBef>
              <a:tabLst>
                <a:tab pos="1203325" algn="l"/>
              </a:tabLst>
              <a:defRPr/>
            </a:pPr>
            <a:endParaRPr lang="en-US" sz="1600" kern="0" dirty="0">
              <a:solidFill>
                <a:srgbClr val="00529F"/>
              </a:solidFill>
            </a:endParaRPr>
          </a:p>
          <a:p>
            <a:pPr marL="0" lvl="1" eaLnBrk="1" hangingPunct="1">
              <a:spcBef>
                <a:spcPct val="20000"/>
              </a:spcBef>
              <a:tabLst>
                <a:tab pos="1203325" algn="l"/>
              </a:tabLst>
              <a:defRPr/>
            </a:pPr>
            <a:r>
              <a:rPr lang="en-US" sz="1600" kern="0" dirty="0" smtClean="0">
                <a:solidFill>
                  <a:srgbClr val="00529F"/>
                </a:solidFill>
              </a:rPr>
              <a:t>Relevant to fleet fueling facilities, skid tanks, etc.</a:t>
            </a: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a:t>
            </a:fld>
            <a:endParaRPr lang="en-US" dirty="0"/>
          </a:p>
        </p:txBody>
      </p:sp>
    </p:spTree>
    <p:extLst>
      <p:ext uri="{BB962C8B-B14F-4D97-AF65-F5344CB8AC3E}">
        <p14:creationId xmlns:p14="http://schemas.microsoft.com/office/powerpoint/2010/main" val="186005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National Environmental </a:t>
            </a:r>
          </a:p>
          <a:p>
            <a:r>
              <a:rPr lang="en-US" sz="4400" dirty="0" smtClean="0">
                <a:latin typeface="Calibri" panose="020F0502020204030204" pitchFamily="34" charset="0"/>
              </a:rPr>
              <a:t>Policy Act</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Applies to major </a:t>
            </a:r>
            <a:r>
              <a:rPr lang="en-US" sz="1800" u="sng" kern="0" dirty="0" smtClean="0">
                <a:solidFill>
                  <a:srgbClr val="00529F"/>
                </a:solidFill>
              </a:rPr>
              <a:t>federal</a:t>
            </a:r>
            <a:r>
              <a:rPr lang="en-US" sz="1800" kern="0" dirty="0" smtClean="0">
                <a:solidFill>
                  <a:srgbClr val="00529F"/>
                </a:solidFill>
              </a:rPr>
              <a:t> actions affecting the quality of the human environment</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Requires federal agencies to prepare a detailed Environmental Impact Statement (“EIS”) if above two elements applicable</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NEPA does not dictate substantive results (like Clean Water Act, etc.) </a:t>
            </a:r>
            <a:r>
              <a:rPr lang="en-US" sz="1800" u="sng" kern="0" dirty="0" smtClean="0">
                <a:solidFill>
                  <a:srgbClr val="00529F"/>
                </a:solidFill>
              </a:rPr>
              <a:t>but</a:t>
            </a:r>
            <a:r>
              <a:rPr lang="en-US" sz="1800" kern="0" dirty="0" smtClean="0">
                <a:solidFill>
                  <a:srgbClr val="00529F"/>
                </a:solidFill>
              </a:rPr>
              <a:t>	mandates compliance with procedural requirements (including undertaking an environmental assessment to determine if EIS is required [unless a categorical exclusion is applicable])</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Recent Arkansas examples of Transportation/NEPA issues</a:t>
            </a:r>
          </a:p>
          <a:p>
            <a:pPr lvl="2" indent="-457200" eaLnBrk="1" hangingPunct="1">
              <a:spcBef>
                <a:spcPct val="20000"/>
              </a:spcBef>
              <a:buFont typeface="+mj-lt"/>
              <a:buAutoNum type="arabicPeriod"/>
              <a:defRPr/>
            </a:pPr>
            <a:r>
              <a:rPr lang="en-US" sz="1800" kern="0" dirty="0" smtClean="0">
                <a:solidFill>
                  <a:srgbClr val="00529F"/>
                </a:solidFill>
              </a:rPr>
              <a:t>I-630 widening</a:t>
            </a:r>
          </a:p>
          <a:p>
            <a:pPr lvl="2" indent="-457200" eaLnBrk="1" hangingPunct="1">
              <a:spcBef>
                <a:spcPct val="20000"/>
              </a:spcBef>
              <a:buFont typeface="+mj-lt"/>
              <a:buAutoNum type="arabicPeriod"/>
              <a:defRPr/>
            </a:pPr>
            <a:r>
              <a:rPr lang="en-US" sz="1800" kern="0" dirty="0" smtClean="0">
                <a:solidFill>
                  <a:srgbClr val="00529F"/>
                </a:solidFill>
              </a:rPr>
              <a:t>I-30 project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6</a:t>
            </a:fld>
            <a:endParaRPr lang="en-US" dirty="0"/>
          </a:p>
        </p:txBody>
      </p:sp>
    </p:spTree>
    <p:extLst>
      <p:ext uri="{BB962C8B-B14F-4D97-AF65-F5344CB8AC3E}">
        <p14:creationId xmlns:p14="http://schemas.microsoft.com/office/powerpoint/2010/main" val="246261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Streamlining NEPA</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285750" lvl="1" indent="-285750" eaLnBrk="1" hangingPunct="1">
              <a:spcBef>
                <a:spcPct val="20000"/>
              </a:spcBef>
              <a:buFont typeface="Wingdings" panose="05000000000000000000" pitchFamily="2" charset="2"/>
              <a:buChar char="Ø"/>
              <a:tabLst>
                <a:tab pos="1203325" algn="l"/>
              </a:tabLst>
              <a:defRPr/>
            </a:pPr>
            <a:r>
              <a:rPr lang="en-US" sz="1800" kern="0" dirty="0" smtClean="0">
                <a:solidFill>
                  <a:srgbClr val="00529F"/>
                </a:solidFill>
              </a:rPr>
              <a:t>Trump Administration Focus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Executive Order 13807 (outlining processes and requirements to expedite environmental review and approval of major infrastructure projects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Includes goal of agencies completing NEPA project reviews within two years</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One Decision Federal Policy requires all federal agencies to issue project approval within certain number of days of lead agency’s Record of Decision (applicable to DOT, Corps, etc.)</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MOU requires deadlines and processes for agency coordination, communication, and dispute resolution</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Council of Environmental Quality updating regulations </a:t>
            </a:r>
          </a:p>
          <a:p>
            <a:pPr marL="742950" lvl="2" indent="-285750" eaLnBrk="1" hangingPunct="1">
              <a:spcBef>
                <a:spcPct val="20000"/>
              </a:spcBef>
              <a:buFont typeface="Wingdings" panose="05000000000000000000" pitchFamily="2" charset="2"/>
              <a:buChar char="§"/>
              <a:tabLst>
                <a:tab pos="1203325" algn="l"/>
              </a:tabLst>
              <a:defRPr/>
            </a:pPr>
            <a:r>
              <a:rPr lang="en-US" sz="1800" kern="0" dirty="0" smtClean="0">
                <a:solidFill>
                  <a:srgbClr val="00529F"/>
                </a:solidFill>
              </a:rPr>
              <a:t>DOT rules revising NEPA regulations related to changes made by Congress in the MAP-21 and </a:t>
            </a:r>
            <a:r>
              <a:rPr lang="en-US" sz="1800" u="sng" kern="0" dirty="0" smtClean="0">
                <a:solidFill>
                  <a:srgbClr val="00529F"/>
                </a:solidFill>
              </a:rPr>
              <a:t>FAST</a:t>
            </a:r>
            <a:r>
              <a:rPr lang="en-US" sz="1800" kern="0" dirty="0" smtClean="0">
                <a:solidFill>
                  <a:srgbClr val="00529F"/>
                </a:solidFill>
              </a:rPr>
              <a:t> Acts.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7</a:t>
            </a:fld>
            <a:endParaRPr lang="en-US" dirty="0"/>
          </a:p>
        </p:txBody>
      </p:sp>
    </p:spTree>
    <p:extLst>
      <p:ext uri="{BB962C8B-B14F-4D97-AF65-F5344CB8AC3E}">
        <p14:creationId xmlns:p14="http://schemas.microsoft.com/office/powerpoint/2010/main" val="120570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Concerns</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Executive Order and agency rules do not guarantee win if challenged by others</a:t>
            </a:r>
          </a:p>
          <a:p>
            <a:pPr lvl="1" indent="-457200" eaLnBrk="1" hangingPunct="1">
              <a:spcBef>
                <a:spcPct val="20000"/>
              </a:spcBef>
              <a:buFont typeface="Wingdings" panose="05000000000000000000" pitchFamily="2" charset="2"/>
              <a:buChar char="Ø"/>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1800" kern="0" dirty="0" smtClean="0">
                <a:solidFill>
                  <a:srgbClr val="00529F"/>
                </a:solidFill>
              </a:rPr>
              <a:t>Critical to ensure basis for concluding a procedural mechanism is satisfied is sound</a:t>
            </a:r>
          </a:p>
          <a:p>
            <a:pPr marL="0" lvl="1" eaLnBrk="1" hangingPunct="1">
              <a:spcBef>
                <a:spcPct val="20000"/>
              </a:spcBef>
              <a:defRPr/>
            </a:pPr>
            <a:r>
              <a:rPr lang="en-US" sz="1800" kern="0" dirty="0">
                <a:solidFill>
                  <a:srgbClr val="00529F"/>
                </a:solidFill>
              </a:rPr>
              <a:t>	</a:t>
            </a:r>
            <a:r>
              <a:rPr lang="en-US" sz="1800" kern="0" dirty="0" smtClean="0">
                <a:solidFill>
                  <a:srgbClr val="00529F"/>
                </a:solidFill>
              </a:rPr>
              <a:t>Example – River Project (is project adequately defined?)</a:t>
            </a:r>
          </a:p>
          <a:p>
            <a:pPr marL="0" lvl="1" eaLnBrk="1" hangingPunct="1">
              <a:spcBef>
                <a:spcPct val="20000"/>
              </a:spcBef>
              <a:defRPr/>
            </a:pPr>
            <a:endParaRPr lang="en-US" sz="1800" kern="0" dirty="0" smtClean="0">
              <a:solidFill>
                <a:srgbClr val="00529F"/>
              </a:solidFill>
            </a:endParaRPr>
          </a:p>
          <a:p>
            <a:pPr marL="285750" lvl="1" indent="-285750" eaLnBrk="1" hangingPunct="1">
              <a:spcBef>
                <a:spcPct val="20000"/>
              </a:spcBef>
              <a:buFont typeface="Wingdings" panose="05000000000000000000" pitchFamily="2" charset="2"/>
              <a:buChar char="Ø"/>
              <a:defRPr/>
            </a:pPr>
            <a:r>
              <a:rPr lang="en-US" sz="1800" kern="0" dirty="0" smtClean="0">
                <a:solidFill>
                  <a:srgbClr val="00529F"/>
                </a:solidFill>
              </a:rPr>
              <a:t>Careful with segmenting issues (common with linear projects)</a:t>
            </a:r>
          </a:p>
          <a:p>
            <a:pPr marL="457200" lvl="2" eaLnBrk="1" hangingPunct="1">
              <a:spcBef>
                <a:spcPct val="20000"/>
              </a:spcBef>
              <a:defRPr/>
            </a:pPr>
            <a:r>
              <a:rPr lang="en-US" sz="1800" kern="0" dirty="0" smtClean="0">
                <a:solidFill>
                  <a:srgbClr val="00529F"/>
                </a:solidFill>
              </a:rPr>
              <a:t>Does federal jurisdiction (i.e., Clean Water Act) cover only small part of project? (for example as opposed to uplands)</a:t>
            </a:r>
          </a:p>
          <a:p>
            <a:pPr marL="457200" lvl="2" eaLnBrk="1" hangingPunct="1">
              <a:spcBef>
                <a:spcPct val="20000"/>
              </a:spcBef>
              <a:defRPr/>
            </a:pPr>
            <a:r>
              <a:rPr lang="en-US" sz="1800" kern="0" dirty="0" smtClean="0">
                <a:solidFill>
                  <a:srgbClr val="00529F"/>
                </a:solidFill>
              </a:rPr>
              <a:t>Do segments/parts have independent utility?</a:t>
            </a:r>
          </a:p>
          <a:p>
            <a:pPr marL="285750" lvl="1" indent="-285750" eaLnBrk="1" hangingPunct="1">
              <a:spcBef>
                <a:spcPct val="20000"/>
              </a:spcBef>
              <a:buFont typeface="Wingdings" panose="05000000000000000000" pitchFamily="2" charset="2"/>
              <a:buChar char="Ø"/>
              <a:defRPr/>
            </a:pPr>
            <a:endParaRPr lang="en-US" sz="1800" kern="0" dirty="0" smtClean="0">
              <a:solidFill>
                <a:srgbClr val="00529F"/>
              </a:solidFill>
            </a:endParaRPr>
          </a:p>
          <a:p>
            <a:pPr marL="285750" lvl="1" indent="-285750" eaLnBrk="1" hangingPunct="1">
              <a:spcBef>
                <a:spcPct val="20000"/>
              </a:spcBef>
              <a:buFont typeface="Wingdings" panose="05000000000000000000" pitchFamily="2" charset="2"/>
              <a:buChar char="Ø"/>
              <a:defRPr/>
            </a:pPr>
            <a:r>
              <a:rPr lang="en-US" sz="1800" kern="0" dirty="0" smtClean="0">
                <a:solidFill>
                  <a:srgbClr val="00529F"/>
                </a:solidFill>
              </a:rPr>
              <a:t>Is the basis for a NEPA categorical exclusion sound?</a:t>
            </a:r>
          </a:p>
          <a:p>
            <a:pPr marL="457200" lvl="2" eaLnBrk="1" hangingPunct="1">
              <a:spcBef>
                <a:spcPct val="20000"/>
              </a:spcBef>
              <a:defRPr/>
            </a:pPr>
            <a:r>
              <a:rPr lang="en-US" sz="1800" kern="0" dirty="0">
                <a:solidFill>
                  <a:srgbClr val="00529F"/>
                </a:solidFill>
              </a:rPr>
              <a:t>	</a:t>
            </a:r>
            <a:r>
              <a:rPr lang="en-US" sz="1800" kern="0" dirty="0" smtClean="0">
                <a:solidFill>
                  <a:srgbClr val="00529F"/>
                </a:solidFill>
              </a:rPr>
              <a:t>Example – Texas repaving project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8</a:t>
            </a:fld>
            <a:endParaRPr lang="en-US" dirty="0"/>
          </a:p>
        </p:txBody>
      </p:sp>
    </p:spTree>
    <p:extLst>
      <p:ext uri="{BB962C8B-B14F-4D97-AF65-F5344CB8AC3E}">
        <p14:creationId xmlns:p14="http://schemas.microsoft.com/office/powerpoint/2010/main" val="23884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Clean Water Act - Update</a:t>
            </a:r>
          </a:p>
        </p:txBody>
      </p:sp>
      <p:sp>
        <p:nvSpPr>
          <p:cNvPr id="6" name="Rectangle 16"/>
          <p:cNvSpPr txBox="1">
            <a:spLocks noChangeArrowheads="1"/>
          </p:cNvSpPr>
          <p:nvPr/>
        </p:nvSpPr>
        <p:spPr bwMode="auto">
          <a:xfrm>
            <a:off x="914400" y="1600200"/>
            <a:ext cx="6858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defRPr/>
            </a:pPr>
            <a:r>
              <a:rPr lang="en-US" sz="1400" kern="0" dirty="0">
                <a:solidFill>
                  <a:srgbClr val="00529F"/>
                </a:solidFill>
                <a:latin typeface="Calibri" panose="020F0502020204030204" pitchFamily="34" charset="0"/>
                <a:ea typeface="ＭＳ Ｐゴシック"/>
              </a:rPr>
              <a:t>A Clean Water Act NPDES permit must be acquired if five jurisdictional elements are met</a:t>
            </a:r>
            <a:r>
              <a:rPr lang="en-US" sz="1400" kern="0" dirty="0" smtClean="0">
                <a:solidFill>
                  <a:srgbClr val="00529F"/>
                </a:solidFill>
                <a:latin typeface="Calibri" panose="020F0502020204030204" pitchFamily="34" charset="0"/>
                <a:ea typeface="ＭＳ Ｐゴシック"/>
              </a:rPr>
              <a:t>:</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a person</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adds a</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pollutant </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to navigable waters (waters of the United States)</a:t>
            </a:r>
          </a:p>
          <a:p>
            <a:pPr marL="342900" indent="-342900" eaLnBrk="1" hangingPunct="1">
              <a:spcBef>
                <a:spcPct val="20000"/>
              </a:spcBef>
              <a:buFontTx/>
              <a:buChar char="•"/>
              <a:defRPr/>
            </a:pPr>
            <a:r>
              <a:rPr lang="en-US" sz="1400" kern="0" dirty="0">
                <a:solidFill>
                  <a:srgbClr val="00529F"/>
                </a:solidFill>
                <a:latin typeface="Calibri" panose="020F0502020204030204" pitchFamily="34" charset="0"/>
                <a:ea typeface="ＭＳ Ｐゴシック"/>
              </a:rPr>
              <a:t>from a point </a:t>
            </a:r>
            <a:r>
              <a:rPr lang="en-US" sz="1400" kern="0" dirty="0" smtClean="0">
                <a:solidFill>
                  <a:srgbClr val="00529F"/>
                </a:solidFill>
                <a:latin typeface="Calibri" panose="020F0502020204030204" pitchFamily="34" charset="0"/>
                <a:ea typeface="ＭＳ Ｐゴシック"/>
              </a:rPr>
              <a:t>source</a:t>
            </a:r>
          </a:p>
          <a:p>
            <a:pPr marL="342900" indent="-342900" eaLnBrk="1" hangingPunct="1">
              <a:spcBef>
                <a:spcPct val="20000"/>
              </a:spcBef>
              <a:buFontTx/>
              <a:buChar char="•"/>
              <a:defRPr/>
            </a:pP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a:solidFill>
                  <a:srgbClr val="00529F"/>
                </a:solidFill>
                <a:latin typeface="Calibri" panose="020F0502020204030204" pitchFamily="34" charset="0"/>
                <a:ea typeface="ＭＳ Ｐゴシック"/>
              </a:rPr>
              <a:t>The absence of any one of these jurisdictional definitions eliminates Clean Water Act NPDES permitting </a:t>
            </a:r>
            <a:r>
              <a:rPr lang="en-US" sz="1400" kern="0" dirty="0" smtClean="0">
                <a:solidFill>
                  <a:srgbClr val="00529F"/>
                </a:solidFill>
                <a:latin typeface="Calibri" panose="020F0502020204030204" pitchFamily="34" charset="0"/>
                <a:ea typeface="ＭＳ Ｐゴシック"/>
              </a:rPr>
              <a:t>requirements</a:t>
            </a:r>
          </a:p>
          <a:p>
            <a:pPr eaLnBrk="1" hangingPunct="1">
              <a:spcBef>
                <a:spcPct val="20000"/>
              </a:spcBef>
              <a:defRPr/>
            </a:pPr>
            <a:r>
              <a:rPr lang="en-US" sz="1400" kern="0" dirty="0" smtClean="0">
                <a:solidFill>
                  <a:srgbClr val="00529F"/>
                </a:solidFill>
                <a:latin typeface="Calibri" panose="020F0502020204030204" pitchFamily="34" charset="0"/>
                <a:ea typeface="ＭＳ Ｐゴシック"/>
              </a:rPr>
              <a:t>.</a:t>
            </a: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a:solidFill>
                  <a:srgbClr val="00529F"/>
                </a:solidFill>
                <a:latin typeface="Calibri" panose="020F0502020204030204" pitchFamily="34" charset="0"/>
                <a:ea typeface="ＭＳ Ｐゴシック"/>
              </a:rPr>
              <a:t>The scope of the term “waters of the United States” from a Clean Water Act standpoint has been the subject of debate, regulatory activity, litigation, and confusion for many years.  Its importance is magnified by the fact it is also relevant to non-NPDES programs</a:t>
            </a:r>
            <a:r>
              <a:rPr lang="en-US" sz="1400" kern="0" dirty="0" smtClean="0">
                <a:solidFill>
                  <a:srgbClr val="00529F"/>
                </a:solidFill>
                <a:latin typeface="Calibri" panose="020F0502020204030204" pitchFamily="34" charset="0"/>
                <a:ea typeface="ＭＳ Ｐゴシック"/>
              </a:rPr>
              <a:t>.</a:t>
            </a:r>
          </a:p>
          <a:p>
            <a:pPr eaLnBrk="1" hangingPunct="1">
              <a:spcBef>
                <a:spcPct val="20000"/>
              </a:spcBef>
              <a:defRPr/>
            </a:pP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r>
              <a:rPr lang="en-US" sz="1400" kern="0" dirty="0" smtClean="0">
                <a:solidFill>
                  <a:srgbClr val="00529F"/>
                </a:solidFill>
                <a:latin typeface="Calibri" panose="020F0502020204030204" pitchFamily="34" charset="0"/>
                <a:ea typeface="ＭＳ Ｐゴシック"/>
              </a:rPr>
              <a:t>Relevance to linear/construction projects?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Stormwater Construction Permits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SPCC regulations</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311 Oil/Spill release</a:t>
            </a:r>
          </a:p>
          <a:p>
            <a:pPr marL="800100" indent="-342900" eaLnBrk="1" hangingPunct="1">
              <a:spcBef>
                <a:spcPct val="20000"/>
              </a:spcBef>
              <a:buFont typeface="+mj-lt"/>
              <a:buAutoNum type="arabicPeriod"/>
              <a:defRPr/>
            </a:pPr>
            <a:r>
              <a:rPr lang="en-US" sz="1400" kern="0" dirty="0" smtClean="0">
                <a:solidFill>
                  <a:srgbClr val="00529F"/>
                </a:solidFill>
                <a:latin typeface="Calibri" panose="020F0502020204030204" pitchFamily="34" charset="0"/>
                <a:ea typeface="ＭＳ Ｐゴシック"/>
              </a:rPr>
              <a:t>404 wetland permitting</a:t>
            </a:r>
            <a:endParaRPr lang="en-US" sz="14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34091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B39606336ACA48AEC084E49B4107D3" ma:contentTypeVersion="0" ma:contentTypeDescription="Create a new document." ma:contentTypeScope="" ma:versionID="fc1e127fc969336b049572a3cfb2339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7A116E-FDED-4564-83F3-B5E68104545C}">
  <ds:schemaRefs>
    <ds:schemaRef ds:uri="http://schemas.microsoft.com/sharepoint/v3/contenttype/forms"/>
  </ds:schemaRefs>
</ds:datastoreItem>
</file>

<file path=customXml/itemProps2.xml><?xml version="1.0" encoding="utf-8"?>
<ds:datastoreItem xmlns:ds="http://schemas.openxmlformats.org/officeDocument/2006/customXml" ds:itemID="{45716CAC-0CF9-475A-B8B7-82F6DDA0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6EDA48-FD88-40FA-B052-781403BB736C}">
  <ds:schemaRefs>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3138</TotalTime>
  <Words>1435</Words>
  <Application>Microsoft Office PowerPoint</Application>
  <PresentationFormat>On-screen Show (4:3)</PresentationFormat>
  <Paragraphs>286</Paragraphs>
  <Slides>25</Slides>
  <Notes>25</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Blank Presentation</vt:lpstr>
      <vt:lpstr>Custom Design</vt:lpstr>
      <vt:lpstr>1_Blank Presentation</vt:lpstr>
      <vt:lpstr>25_Blank Presentation</vt:lpstr>
      <vt:lpstr>26_Blank Presentation</vt:lpstr>
      <vt:lpstr>27_Blank Presentation</vt:lpstr>
      <vt:lpstr>28_Blank Presentation</vt:lpstr>
      <vt:lpstr>2_Blank Presentation</vt:lpstr>
      <vt:lpstr>PowerPoint Presentation</vt:lpstr>
      <vt:lpstr>PowerPoint Presentation</vt:lpstr>
      <vt:lpstr>Arkansas Environmental, Energy and Water Law Blog   http://www.mitchellwilliamslaw.com/blog   Three posts five days a week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HINSON</dc:creator>
  <cp:lastModifiedBy>vivian koettel</cp:lastModifiedBy>
  <cp:revision>384</cp:revision>
  <cp:lastPrinted>2019-08-12T21:36:21Z</cp:lastPrinted>
  <dcterms:created xsi:type="dcterms:W3CDTF">2009-03-30T20:47:26Z</dcterms:created>
  <dcterms:modified xsi:type="dcterms:W3CDTF">2019-08-16T14:35:18Z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0x0101009CB39606336ACA48AEC084E49B4107D3</vt:lpwstr>
  </property>
</Properties>
</file>