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80" r:id="rId1"/>
  </p:sldMasterIdLst>
  <p:notesMasterIdLst>
    <p:notesMasterId r:id="rId71"/>
  </p:notesMasterIdLst>
  <p:sldIdLst>
    <p:sldId id="256" r:id="rId2"/>
    <p:sldId id="257" r:id="rId3"/>
    <p:sldId id="258" r:id="rId4"/>
    <p:sldId id="259" r:id="rId5"/>
    <p:sldId id="306" r:id="rId6"/>
    <p:sldId id="260" r:id="rId7"/>
    <p:sldId id="307" r:id="rId8"/>
    <p:sldId id="261" r:id="rId9"/>
    <p:sldId id="333" r:id="rId10"/>
    <p:sldId id="263" r:id="rId11"/>
    <p:sldId id="264" r:id="rId12"/>
    <p:sldId id="265" r:id="rId13"/>
    <p:sldId id="308" r:id="rId14"/>
    <p:sldId id="266" r:id="rId15"/>
    <p:sldId id="267" r:id="rId16"/>
    <p:sldId id="269" r:id="rId17"/>
    <p:sldId id="309" r:id="rId18"/>
    <p:sldId id="310" r:id="rId19"/>
    <p:sldId id="270" r:id="rId20"/>
    <p:sldId id="271" r:id="rId21"/>
    <p:sldId id="311" r:id="rId22"/>
    <p:sldId id="272" r:id="rId23"/>
    <p:sldId id="273" r:id="rId24"/>
    <p:sldId id="274" r:id="rId25"/>
    <p:sldId id="275" r:id="rId26"/>
    <p:sldId id="277" r:id="rId27"/>
    <p:sldId id="312" r:id="rId28"/>
    <p:sldId id="313" r:id="rId29"/>
    <p:sldId id="314" r:id="rId30"/>
    <p:sldId id="315" r:id="rId31"/>
    <p:sldId id="295" r:id="rId32"/>
    <p:sldId id="278" r:id="rId33"/>
    <p:sldId id="279" r:id="rId34"/>
    <p:sldId id="296" r:id="rId35"/>
    <p:sldId id="316" r:id="rId36"/>
    <p:sldId id="317" r:id="rId37"/>
    <p:sldId id="318" r:id="rId38"/>
    <p:sldId id="319" r:id="rId39"/>
    <p:sldId id="320" r:id="rId40"/>
    <p:sldId id="334" r:id="rId41"/>
    <p:sldId id="298" r:id="rId42"/>
    <p:sldId id="282" r:id="rId43"/>
    <p:sldId id="323" r:id="rId44"/>
    <p:sldId id="324" r:id="rId45"/>
    <p:sldId id="283" r:id="rId46"/>
    <p:sldId id="285" r:id="rId47"/>
    <p:sldId id="325" r:id="rId48"/>
    <p:sldId id="335" r:id="rId49"/>
    <p:sldId id="286" r:id="rId50"/>
    <p:sldId id="326" r:id="rId51"/>
    <p:sldId id="287" r:id="rId52"/>
    <p:sldId id="290" r:id="rId53"/>
    <p:sldId id="289" r:id="rId54"/>
    <p:sldId id="327" r:id="rId55"/>
    <p:sldId id="328" r:id="rId56"/>
    <p:sldId id="291" r:id="rId57"/>
    <p:sldId id="292" r:id="rId58"/>
    <p:sldId id="329" r:id="rId59"/>
    <p:sldId id="293" r:id="rId60"/>
    <p:sldId id="294" r:id="rId61"/>
    <p:sldId id="299" r:id="rId62"/>
    <p:sldId id="330" r:id="rId63"/>
    <p:sldId id="300" r:id="rId64"/>
    <p:sldId id="331" r:id="rId65"/>
    <p:sldId id="332" r:id="rId66"/>
    <p:sldId id="301" r:id="rId67"/>
    <p:sldId id="302" r:id="rId68"/>
    <p:sldId id="303" r:id="rId69"/>
    <p:sldId id="304" r:id="rId70"/>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B0B57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27" autoAdjust="0"/>
  </p:normalViewPr>
  <p:slideViewPr>
    <p:cSldViewPr snapToGrid="0" snapToObjects="1">
      <p:cViewPr varScale="1">
        <p:scale>
          <a:sx n="73" d="100"/>
          <a:sy n="73" d="100"/>
        </p:scale>
        <p:origin x="678" y="78"/>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16200"/>
    </p:cViewPr>
  </p:sorter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theme" Target="theme/theme1.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71"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38649" cy="466725"/>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970134" y="1"/>
            <a:ext cx="3038648" cy="466725"/>
          </a:xfrm>
          <a:prstGeom prst="rect">
            <a:avLst/>
          </a:prstGeom>
        </p:spPr>
        <p:txBody>
          <a:bodyPr vert="horz" lIns="91440" tIns="45720" rIns="91440" bIns="45720" rtlCol="0"/>
          <a:lstStyle>
            <a:lvl1pPr algn="r">
              <a:defRPr sz="1200"/>
            </a:lvl1pPr>
          </a:lstStyle>
          <a:p>
            <a:fld id="{88B27214-8DB4-4247-89D7-A0B4CC7A129C}" type="datetimeFigureOut">
              <a:rPr lang="en-US" smtClean="0"/>
              <a:t>9/25/2020</a:t>
            </a:fld>
            <a:endParaRPr lang="en-US" dirty="0"/>
          </a:p>
        </p:txBody>
      </p:sp>
      <p:sp>
        <p:nvSpPr>
          <p:cNvPr id="4" name="Slide Image Placeholder 3"/>
          <p:cNvSpPr>
            <a:spLocks noGrp="1" noRot="1" noChangeAspect="1"/>
          </p:cNvSpPr>
          <p:nvPr>
            <p:ph type="sldImg" idx="2"/>
          </p:nvPr>
        </p:nvSpPr>
        <p:spPr>
          <a:xfrm>
            <a:off x="717550" y="1162050"/>
            <a:ext cx="5576888" cy="31369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701848" y="4473576"/>
            <a:ext cx="5608320" cy="3660775"/>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676"/>
            <a:ext cx="3038649" cy="466725"/>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134" y="8829676"/>
            <a:ext cx="3038648" cy="466725"/>
          </a:xfrm>
          <a:prstGeom prst="rect">
            <a:avLst/>
          </a:prstGeom>
        </p:spPr>
        <p:txBody>
          <a:bodyPr vert="horz" lIns="91440" tIns="45720" rIns="91440" bIns="45720" rtlCol="0" anchor="b"/>
          <a:lstStyle>
            <a:lvl1pPr algn="r">
              <a:defRPr sz="1200"/>
            </a:lvl1pPr>
          </a:lstStyle>
          <a:p>
            <a:fld id="{86520F75-1E3B-4EA3-9F6D-A9C6425D963D}" type="slidenum">
              <a:rPr lang="en-US" smtClean="0"/>
              <a:t>‹#›</a:t>
            </a:fld>
            <a:endParaRPr lang="en-US" dirty="0"/>
          </a:p>
        </p:txBody>
      </p:sp>
    </p:spTree>
    <p:extLst>
      <p:ext uri="{BB962C8B-B14F-4D97-AF65-F5344CB8AC3E}">
        <p14:creationId xmlns:p14="http://schemas.microsoft.com/office/powerpoint/2010/main" val="347769911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5F7426-8208-644D-987B-E11656D8A296}"/>
              </a:ext>
            </a:extLst>
          </p:cNvPr>
          <p:cNvSpPr>
            <a:spLocks noGrp="1"/>
          </p:cNvSpPr>
          <p:nvPr>
            <p:ph type="title"/>
          </p:nvPr>
        </p:nvSpPr>
        <p:spPr/>
        <p:txBody>
          <a:bodyPr/>
          <a:lstStyle/>
          <a:p>
            <a:r>
              <a:rPr lang="en-US" smtClean="0"/>
              <a:t>Click to edit Master title style</a:t>
            </a:r>
            <a:endParaRPr lang="en-US"/>
          </a:p>
        </p:txBody>
      </p:sp>
      <p:sp>
        <p:nvSpPr>
          <p:cNvPr id="3" name="Content Placeholder 2">
            <a:extLst>
              <a:ext uri="{FF2B5EF4-FFF2-40B4-BE49-F238E27FC236}">
                <a16:creationId xmlns:a16="http://schemas.microsoft.com/office/drawing/2014/main" id="{7D6F387D-1571-6044-AB90-B8173071C3A5}"/>
              </a:ext>
            </a:extLst>
          </p:cNvPr>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Slide Number Placeholder 5">
            <a:extLst>
              <a:ext uri="{FF2B5EF4-FFF2-40B4-BE49-F238E27FC236}">
                <a16:creationId xmlns:a16="http://schemas.microsoft.com/office/drawing/2014/main" id="{E3C65B7B-BA1C-5C4C-B6B6-57400E635434}"/>
              </a:ext>
            </a:extLst>
          </p:cNvPr>
          <p:cNvSpPr>
            <a:spLocks noGrp="1"/>
          </p:cNvSpPr>
          <p:nvPr>
            <p:ph type="sldNum" sz="quarter" idx="4"/>
          </p:nvPr>
        </p:nvSpPr>
        <p:spPr>
          <a:xfrm>
            <a:off x="8766608" y="5990590"/>
            <a:ext cx="2743200" cy="365125"/>
          </a:xfrm>
          <a:prstGeom prst="rect">
            <a:avLst/>
          </a:prstGeom>
        </p:spPr>
        <p:txBody>
          <a:bodyPr vert="horz" lIns="91440" tIns="45720" rIns="91440" bIns="45720" rtlCol="0" anchor="ctr"/>
          <a:lstStyle>
            <a:lvl1pPr algn="r">
              <a:defRPr sz="1200">
                <a:solidFill>
                  <a:srgbClr val="B0B579"/>
                </a:solidFill>
              </a:defRPr>
            </a:lvl1pPr>
          </a:lstStyle>
          <a:p>
            <a:fld id="{EAE1F13A-D22A-1648-8786-CCEF308E950C}" type="slidenum">
              <a:rPr lang="en-US" smtClean="0"/>
              <a:pPr/>
              <a:t>‹#›</a:t>
            </a:fld>
            <a:endParaRPr lang="en-US" dirty="0"/>
          </a:p>
        </p:txBody>
      </p:sp>
    </p:spTree>
    <p:extLst>
      <p:ext uri="{BB962C8B-B14F-4D97-AF65-F5344CB8AC3E}">
        <p14:creationId xmlns:p14="http://schemas.microsoft.com/office/powerpoint/2010/main" val="20692916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D35CEE-3289-7041-BC19-FAC871317206}"/>
              </a:ext>
            </a:extLst>
          </p:cNvPr>
          <p:cNvSpPr>
            <a:spLocks noGrp="1"/>
          </p:cNvSpPr>
          <p:nvPr>
            <p:ph type="ctrTitle"/>
          </p:nvPr>
        </p:nvSpPr>
        <p:spPr>
          <a:xfrm>
            <a:off x="1119051" y="1123406"/>
            <a:ext cx="9953897" cy="1576660"/>
          </a:xfrm>
        </p:spPr>
        <p:txBody>
          <a:bodyPr anchor="b"/>
          <a:lstStyle>
            <a:lvl1pPr algn="ctr">
              <a:defRPr sz="6000">
                <a:solidFill>
                  <a:schemeClr val="bg1"/>
                </a:solidFill>
              </a:defRPr>
            </a:lvl1pPr>
          </a:lstStyle>
          <a:p>
            <a:r>
              <a:rPr lang="en-US" smtClean="0"/>
              <a:t>Click to edit Master title style</a:t>
            </a:r>
            <a:endParaRPr lang="en-US" dirty="0"/>
          </a:p>
        </p:txBody>
      </p:sp>
      <p:sp>
        <p:nvSpPr>
          <p:cNvPr id="3" name="Subtitle 2">
            <a:extLst>
              <a:ext uri="{FF2B5EF4-FFF2-40B4-BE49-F238E27FC236}">
                <a16:creationId xmlns:a16="http://schemas.microsoft.com/office/drawing/2014/main" id="{22AD06FE-C4D0-D442-8FB1-9CB460E63EAD}"/>
              </a:ext>
            </a:extLst>
          </p:cNvPr>
          <p:cNvSpPr>
            <a:spLocks noGrp="1"/>
          </p:cNvSpPr>
          <p:nvPr>
            <p:ph type="subTitle" idx="1"/>
          </p:nvPr>
        </p:nvSpPr>
        <p:spPr>
          <a:xfrm>
            <a:off x="1524000" y="3330054"/>
            <a:ext cx="9144000" cy="719432"/>
          </a:xfrm>
        </p:spPr>
        <p:txBody>
          <a:bodyPr/>
          <a:lstStyle>
            <a:lvl1pPr marL="0" indent="0" algn="ctr">
              <a:buNone/>
              <a:defRPr sz="2400">
                <a:solidFill>
                  <a:srgbClr val="B0B579"/>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Tree>
    <p:extLst>
      <p:ext uri="{BB962C8B-B14F-4D97-AF65-F5344CB8AC3E}">
        <p14:creationId xmlns:p14="http://schemas.microsoft.com/office/powerpoint/2010/main" val="17460126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D35CEE-3289-7041-BC19-FAC871317206}"/>
              </a:ext>
            </a:extLst>
          </p:cNvPr>
          <p:cNvSpPr>
            <a:spLocks noGrp="1"/>
          </p:cNvSpPr>
          <p:nvPr>
            <p:ph type="ctrTitle"/>
          </p:nvPr>
        </p:nvSpPr>
        <p:spPr>
          <a:xfrm>
            <a:off x="1184365" y="2151015"/>
            <a:ext cx="9823269" cy="1524409"/>
          </a:xfrm>
        </p:spPr>
        <p:txBody>
          <a:bodyPr anchor="b"/>
          <a:lstStyle>
            <a:lvl1pPr algn="ctr">
              <a:defRPr sz="6000">
                <a:solidFill>
                  <a:schemeClr val="bg1"/>
                </a:solidFill>
              </a:defRPr>
            </a:lvl1pPr>
          </a:lstStyle>
          <a:p>
            <a:r>
              <a:rPr lang="en-US" smtClean="0"/>
              <a:t>Click to edit Master title style</a:t>
            </a:r>
            <a:endParaRPr lang="en-US" dirty="0"/>
          </a:p>
        </p:txBody>
      </p:sp>
      <p:sp>
        <p:nvSpPr>
          <p:cNvPr id="5" name="Slide Number Placeholder 5">
            <a:extLst>
              <a:ext uri="{FF2B5EF4-FFF2-40B4-BE49-F238E27FC236}">
                <a16:creationId xmlns:a16="http://schemas.microsoft.com/office/drawing/2014/main" id="{08B07709-A6C7-9D49-910F-557EC84991D6}"/>
              </a:ext>
            </a:extLst>
          </p:cNvPr>
          <p:cNvSpPr>
            <a:spLocks noGrp="1"/>
          </p:cNvSpPr>
          <p:nvPr>
            <p:ph type="sldNum" sz="quarter" idx="4"/>
          </p:nvPr>
        </p:nvSpPr>
        <p:spPr>
          <a:xfrm>
            <a:off x="8766608" y="5990590"/>
            <a:ext cx="2743200" cy="365125"/>
          </a:xfrm>
          <a:prstGeom prst="rect">
            <a:avLst/>
          </a:prstGeom>
        </p:spPr>
        <p:txBody>
          <a:bodyPr vert="horz" lIns="91440" tIns="45720" rIns="91440" bIns="45720" rtlCol="0" anchor="ctr"/>
          <a:lstStyle>
            <a:lvl1pPr algn="r">
              <a:defRPr sz="1200">
                <a:solidFill>
                  <a:srgbClr val="B0B579"/>
                </a:solidFill>
              </a:defRPr>
            </a:lvl1pPr>
          </a:lstStyle>
          <a:p>
            <a:fld id="{6173E397-ADC4-D444-A1D0-3733FC0F17D9}" type="slidenum">
              <a:rPr lang="en-US" smtClean="0"/>
              <a:pPr/>
              <a:t>‹#›</a:t>
            </a:fld>
            <a:endParaRPr lang="en-US" dirty="0"/>
          </a:p>
        </p:txBody>
      </p:sp>
    </p:spTree>
    <p:extLst>
      <p:ext uri="{BB962C8B-B14F-4D97-AF65-F5344CB8AC3E}">
        <p14:creationId xmlns:p14="http://schemas.microsoft.com/office/powerpoint/2010/main" val="23163857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4E5639-4126-164C-A632-3E754FE6BAD9}"/>
              </a:ext>
            </a:extLst>
          </p:cNvPr>
          <p:cNvSpPr>
            <a:spLocks noGrp="1"/>
          </p:cNvSpPr>
          <p:nvPr>
            <p:ph type="title"/>
          </p:nvPr>
        </p:nvSpPr>
        <p:spPr/>
        <p:txBody>
          <a:bodyPr/>
          <a:lstStyle/>
          <a:p>
            <a:r>
              <a:rPr lang="en-US" smtClean="0"/>
              <a:t>Click to edit Master title style</a:t>
            </a:r>
            <a:endParaRPr lang="en-US"/>
          </a:p>
        </p:txBody>
      </p:sp>
      <p:sp>
        <p:nvSpPr>
          <p:cNvPr id="3" name="Content Placeholder 2">
            <a:extLst>
              <a:ext uri="{FF2B5EF4-FFF2-40B4-BE49-F238E27FC236}">
                <a16:creationId xmlns:a16="http://schemas.microsoft.com/office/drawing/2014/main" id="{BBF8803A-41AB-CB41-89F4-CF67E2E7ECCC}"/>
              </a:ext>
            </a:extLst>
          </p:cNvPr>
          <p:cNvSpPr>
            <a:spLocks noGrp="1"/>
          </p:cNvSpPr>
          <p:nvPr>
            <p:ph sz="half" idx="1"/>
          </p:nvPr>
        </p:nvSpPr>
        <p:spPr>
          <a:xfrm>
            <a:off x="838200" y="1825625"/>
            <a:ext cx="5181600" cy="3974284"/>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a:extLst>
              <a:ext uri="{FF2B5EF4-FFF2-40B4-BE49-F238E27FC236}">
                <a16:creationId xmlns:a16="http://schemas.microsoft.com/office/drawing/2014/main" id="{1905DD0D-51D6-3F4D-9F4D-CE76BB468A4B}"/>
              </a:ext>
            </a:extLst>
          </p:cNvPr>
          <p:cNvSpPr>
            <a:spLocks noGrp="1"/>
          </p:cNvSpPr>
          <p:nvPr>
            <p:ph sz="half" idx="2"/>
          </p:nvPr>
        </p:nvSpPr>
        <p:spPr>
          <a:xfrm>
            <a:off x="6172200" y="1825625"/>
            <a:ext cx="5181600" cy="3974284"/>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Slide Number Placeholder 5">
            <a:extLst>
              <a:ext uri="{FF2B5EF4-FFF2-40B4-BE49-F238E27FC236}">
                <a16:creationId xmlns:a16="http://schemas.microsoft.com/office/drawing/2014/main" id="{97699705-0DF6-0B42-8397-DA211B8EC71A}"/>
              </a:ext>
            </a:extLst>
          </p:cNvPr>
          <p:cNvSpPr>
            <a:spLocks noGrp="1"/>
          </p:cNvSpPr>
          <p:nvPr>
            <p:ph type="sldNum" sz="quarter" idx="4"/>
          </p:nvPr>
        </p:nvSpPr>
        <p:spPr>
          <a:xfrm>
            <a:off x="8766608" y="5990590"/>
            <a:ext cx="2743200" cy="365125"/>
          </a:xfrm>
          <a:prstGeom prst="rect">
            <a:avLst/>
          </a:prstGeom>
        </p:spPr>
        <p:txBody>
          <a:bodyPr vert="horz" lIns="91440" tIns="45720" rIns="91440" bIns="45720" rtlCol="0" anchor="ctr"/>
          <a:lstStyle>
            <a:lvl1pPr algn="r">
              <a:defRPr sz="1200">
                <a:solidFill>
                  <a:srgbClr val="B0B579"/>
                </a:solidFill>
              </a:defRPr>
            </a:lvl1pPr>
          </a:lstStyle>
          <a:p>
            <a:fld id="{3196DF9C-1F0E-7546-99C8-F8D9CD83A207}" type="slidenum">
              <a:rPr lang="en-US" smtClean="0"/>
              <a:pPr/>
              <a:t>‹#›</a:t>
            </a:fld>
            <a:endParaRPr lang="en-US" dirty="0"/>
          </a:p>
        </p:txBody>
      </p:sp>
    </p:spTree>
    <p:extLst>
      <p:ext uri="{BB962C8B-B14F-4D97-AF65-F5344CB8AC3E}">
        <p14:creationId xmlns:p14="http://schemas.microsoft.com/office/powerpoint/2010/main" val="31218580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9E46C51A-C719-834B-9D4C-0759FCD6EBC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a:extLst>
              <a:ext uri="{FF2B5EF4-FFF2-40B4-BE49-F238E27FC236}">
                <a16:creationId xmlns:a16="http://schemas.microsoft.com/office/drawing/2014/main" id="{51F03821-6C37-DC46-9531-2972FF8CBA95}"/>
              </a:ext>
            </a:extLst>
          </p:cNvPr>
          <p:cNvSpPr>
            <a:spLocks noGrp="1"/>
          </p:cNvSpPr>
          <p:nvPr>
            <p:ph sz="half" idx="2"/>
          </p:nvPr>
        </p:nvSpPr>
        <p:spPr>
          <a:xfrm>
            <a:off x="839788" y="2505075"/>
            <a:ext cx="5157787" cy="3277416"/>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a:extLst>
              <a:ext uri="{FF2B5EF4-FFF2-40B4-BE49-F238E27FC236}">
                <a16:creationId xmlns:a16="http://schemas.microsoft.com/office/drawing/2014/main" id="{237E18E8-2772-334D-93DE-DED7EF1F82B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a:extLst>
              <a:ext uri="{FF2B5EF4-FFF2-40B4-BE49-F238E27FC236}">
                <a16:creationId xmlns:a16="http://schemas.microsoft.com/office/drawing/2014/main" id="{D479CF7A-70F8-AC48-A641-74426D9110CB}"/>
              </a:ext>
            </a:extLst>
          </p:cNvPr>
          <p:cNvSpPr>
            <a:spLocks noGrp="1"/>
          </p:cNvSpPr>
          <p:nvPr>
            <p:ph sz="quarter" idx="4"/>
          </p:nvPr>
        </p:nvSpPr>
        <p:spPr>
          <a:xfrm>
            <a:off x="6172200" y="2505075"/>
            <a:ext cx="5183188" cy="3277416"/>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Title 1">
            <a:extLst>
              <a:ext uri="{FF2B5EF4-FFF2-40B4-BE49-F238E27FC236}">
                <a16:creationId xmlns:a16="http://schemas.microsoft.com/office/drawing/2014/main" id="{36F8462F-12FD-7340-8625-7B77D2950DF4}"/>
              </a:ext>
            </a:extLst>
          </p:cNvPr>
          <p:cNvSpPr>
            <a:spLocks noGrp="1"/>
          </p:cNvSpPr>
          <p:nvPr>
            <p:ph type="title"/>
          </p:nvPr>
        </p:nvSpPr>
        <p:spPr>
          <a:xfrm>
            <a:off x="682192" y="200592"/>
            <a:ext cx="10827619" cy="943911"/>
          </a:xfrm>
        </p:spPr>
        <p:txBody>
          <a:bodyPr/>
          <a:lstStyle/>
          <a:p>
            <a:r>
              <a:rPr lang="en-US" smtClean="0"/>
              <a:t>Click to edit Master title style</a:t>
            </a:r>
            <a:endParaRPr lang="en-US"/>
          </a:p>
        </p:txBody>
      </p:sp>
      <p:sp>
        <p:nvSpPr>
          <p:cNvPr id="8" name="Slide Number Placeholder 5">
            <a:extLst>
              <a:ext uri="{FF2B5EF4-FFF2-40B4-BE49-F238E27FC236}">
                <a16:creationId xmlns:a16="http://schemas.microsoft.com/office/drawing/2014/main" id="{1F8170CA-E122-5545-AF81-C162E11DEEC9}"/>
              </a:ext>
            </a:extLst>
          </p:cNvPr>
          <p:cNvSpPr>
            <a:spLocks noGrp="1"/>
          </p:cNvSpPr>
          <p:nvPr>
            <p:ph type="sldNum" sz="quarter" idx="10"/>
          </p:nvPr>
        </p:nvSpPr>
        <p:spPr>
          <a:xfrm>
            <a:off x="8766608" y="5990590"/>
            <a:ext cx="2743200" cy="365125"/>
          </a:xfrm>
          <a:prstGeom prst="rect">
            <a:avLst/>
          </a:prstGeom>
        </p:spPr>
        <p:txBody>
          <a:bodyPr vert="horz" lIns="91440" tIns="45720" rIns="91440" bIns="45720" rtlCol="0" anchor="ctr"/>
          <a:lstStyle>
            <a:lvl1pPr algn="r">
              <a:defRPr sz="1200">
                <a:solidFill>
                  <a:srgbClr val="B0B579"/>
                </a:solidFill>
              </a:defRPr>
            </a:lvl1pPr>
          </a:lstStyle>
          <a:p>
            <a:fld id="{D3AE0A5A-F69A-8D42-A090-AB14407520D2}" type="slidenum">
              <a:rPr lang="en-US" smtClean="0"/>
              <a:pPr/>
              <a:t>‹#›</a:t>
            </a:fld>
            <a:endParaRPr lang="en-US" dirty="0"/>
          </a:p>
        </p:txBody>
      </p:sp>
    </p:spTree>
    <p:extLst>
      <p:ext uri="{BB962C8B-B14F-4D97-AF65-F5344CB8AC3E}">
        <p14:creationId xmlns:p14="http://schemas.microsoft.com/office/powerpoint/2010/main" val="8087066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9ACEA4-3F1C-5E42-BE66-8E8DD89B8CED}"/>
              </a:ext>
            </a:extLst>
          </p:cNvPr>
          <p:cNvSpPr>
            <a:spLocks noGrp="1"/>
          </p:cNvSpPr>
          <p:nvPr>
            <p:ph type="title"/>
          </p:nvPr>
        </p:nvSpPr>
        <p:spPr/>
        <p:txBody>
          <a:bodyPr/>
          <a:lstStyle/>
          <a:p>
            <a:r>
              <a:rPr lang="en-US" smtClean="0"/>
              <a:t>Click to edit Master title style</a:t>
            </a:r>
            <a:endParaRPr lang="en-US"/>
          </a:p>
        </p:txBody>
      </p:sp>
      <p:sp>
        <p:nvSpPr>
          <p:cNvPr id="4" name="Slide Number Placeholder 5">
            <a:extLst>
              <a:ext uri="{FF2B5EF4-FFF2-40B4-BE49-F238E27FC236}">
                <a16:creationId xmlns:a16="http://schemas.microsoft.com/office/drawing/2014/main" id="{C468DDFB-38B8-0244-A64B-5FAC4E6FD9CF}"/>
              </a:ext>
            </a:extLst>
          </p:cNvPr>
          <p:cNvSpPr>
            <a:spLocks noGrp="1"/>
          </p:cNvSpPr>
          <p:nvPr>
            <p:ph type="sldNum" sz="quarter" idx="4"/>
          </p:nvPr>
        </p:nvSpPr>
        <p:spPr>
          <a:xfrm>
            <a:off x="8766608" y="5990590"/>
            <a:ext cx="2743200" cy="365125"/>
          </a:xfrm>
          <a:prstGeom prst="rect">
            <a:avLst/>
          </a:prstGeom>
        </p:spPr>
        <p:txBody>
          <a:bodyPr vert="horz" lIns="91440" tIns="45720" rIns="91440" bIns="45720" rtlCol="0" anchor="ctr"/>
          <a:lstStyle>
            <a:lvl1pPr algn="r">
              <a:defRPr sz="1200">
                <a:solidFill>
                  <a:srgbClr val="B0B579"/>
                </a:solidFill>
              </a:defRPr>
            </a:lvl1pPr>
          </a:lstStyle>
          <a:p>
            <a:fld id="{FFD922D6-0A12-4240-9D68-9FAF2CFB62B8}" type="slidenum">
              <a:rPr lang="en-US" smtClean="0"/>
              <a:pPr/>
              <a:t>‹#›</a:t>
            </a:fld>
            <a:endParaRPr lang="en-US" dirty="0"/>
          </a:p>
        </p:txBody>
      </p:sp>
    </p:spTree>
    <p:extLst>
      <p:ext uri="{BB962C8B-B14F-4D97-AF65-F5344CB8AC3E}">
        <p14:creationId xmlns:p14="http://schemas.microsoft.com/office/powerpoint/2010/main" val="532734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Slide Number Placeholder 5">
            <a:extLst>
              <a:ext uri="{FF2B5EF4-FFF2-40B4-BE49-F238E27FC236}">
                <a16:creationId xmlns:a16="http://schemas.microsoft.com/office/drawing/2014/main" id="{C07BA872-4970-C14C-B961-DA149BD66760}"/>
              </a:ext>
            </a:extLst>
          </p:cNvPr>
          <p:cNvSpPr>
            <a:spLocks noGrp="1"/>
          </p:cNvSpPr>
          <p:nvPr>
            <p:ph type="sldNum" sz="quarter" idx="4"/>
          </p:nvPr>
        </p:nvSpPr>
        <p:spPr>
          <a:xfrm>
            <a:off x="8766608" y="5990590"/>
            <a:ext cx="2743200" cy="365125"/>
          </a:xfrm>
          <a:prstGeom prst="rect">
            <a:avLst/>
          </a:prstGeom>
        </p:spPr>
        <p:txBody>
          <a:bodyPr vert="horz" lIns="91440" tIns="45720" rIns="91440" bIns="45720" rtlCol="0" anchor="ctr"/>
          <a:lstStyle>
            <a:lvl1pPr algn="r">
              <a:defRPr sz="1200">
                <a:solidFill>
                  <a:srgbClr val="B0B579"/>
                </a:solidFill>
              </a:defRPr>
            </a:lvl1pPr>
          </a:lstStyle>
          <a:p>
            <a:fld id="{1C7EE760-C781-0543-A26E-203A58639D22}" type="slidenum">
              <a:rPr lang="en-US" smtClean="0"/>
              <a:pPr/>
              <a:t>‹#›</a:t>
            </a:fld>
            <a:endParaRPr lang="en-US" dirty="0"/>
          </a:p>
        </p:txBody>
      </p:sp>
    </p:spTree>
    <p:extLst>
      <p:ext uri="{BB962C8B-B14F-4D97-AF65-F5344CB8AC3E}">
        <p14:creationId xmlns:p14="http://schemas.microsoft.com/office/powerpoint/2010/main" val="23775506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Comparison">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9E46C51A-C719-834B-9D4C-0759FCD6EBC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a:extLst>
              <a:ext uri="{FF2B5EF4-FFF2-40B4-BE49-F238E27FC236}">
                <a16:creationId xmlns:a16="http://schemas.microsoft.com/office/drawing/2014/main" id="{51F03821-6C37-DC46-9531-2972FF8CBA95}"/>
              </a:ext>
            </a:extLst>
          </p:cNvPr>
          <p:cNvSpPr>
            <a:spLocks noGrp="1"/>
          </p:cNvSpPr>
          <p:nvPr>
            <p:ph sz="half" idx="2"/>
          </p:nvPr>
        </p:nvSpPr>
        <p:spPr>
          <a:xfrm>
            <a:off x="839788" y="2505075"/>
            <a:ext cx="5157787" cy="3138079"/>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a:extLst>
              <a:ext uri="{FF2B5EF4-FFF2-40B4-BE49-F238E27FC236}">
                <a16:creationId xmlns:a16="http://schemas.microsoft.com/office/drawing/2014/main" id="{237E18E8-2772-334D-93DE-DED7EF1F82B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a:extLst>
              <a:ext uri="{FF2B5EF4-FFF2-40B4-BE49-F238E27FC236}">
                <a16:creationId xmlns:a16="http://schemas.microsoft.com/office/drawing/2014/main" id="{D479CF7A-70F8-AC48-A641-74426D9110CB}"/>
              </a:ext>
            </a:extLst>
          </p:cNvPr>
          <p:cNvSpPr>
            <a:spLocks noGrp="1"/>
          </p:cNvSpPr>
          <p:nvPr>
            <p:ph sz="quarter" idx="4"/>
          </p:nvPr>
        </p:nvSpPr>
        <p:spPr>
          <a:xfrm>
            <a:off x="6172200" y="2505075"/>
            <a:ext cx="5183188" cy="3138079"/>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Title 1">
            <a:extLst>
              <a:ext uri="{FF2B5EF4-FFF2-40B4-BE49-F238E27FC236}">
                <a16:creationId xmlns:a16="http://schemas.microsoft.com/office/drawing/2014/main" id="{36F8462F-12FD-7340-8625-7B77D2950DF4}"/>
              </a:ext>
            </a:extLst>
          </p:cNvPr>
          <p:cNvSpPr>
            <a:spLocks noGrp="1"/>
          </p:cNvSpPr>
          <p:nvPr>
            <p:ph type="title"/>
          </p:nvPr>
        </p:nvSpPr>
        <p:spPr>
          <a:xfrm>
            <a:off x="682192" y="200592"/>
            <a:ext cx="10827619" cy="943911"/>
          </a:xfrm>
        </p:spPr>
        <p:txBody>
          <a:bodyPr/>
          <a:lstStyle/>
          <a:p>
            <a:r>
              <a:rPr lang="en-US" smtClean="0"/>
              <a:t>Click to edit Master title style</a:t>
            </a:r>
            <a:endParaRPr lang="en-US"/>
          </a:p>
        </p:txBody>
      </p:sp>
      <p:sp>
        <p:nvSpPr>
          <p:cNvPr id="8" name="Slide Number Placeholder 5">
            <a:extLst>
              <a:ext uri="{FF2B5EF4-FFF2-40B4-BE49-F238E27FC236}">
                <a16:creationId xmlns:a16="http://schemas.microsoft.com/office/drawing/2014/main" id="{C0C58212-78F1-7C49-8AE2-36B35DD599B5}"/>
              </a:ext>
            </a:extLst>
          </p:cNvPr>
          <p:cNvSpPr>
            <a:spLocks noGrp="1"/>
          </p:cNvSpPr>
          <p:nvPr>
            <p:ph type="sldNum" sz="quarter" idx="10"/>
          </p:nvPr>
        </p:nvSpPr>
        <p:spPr>
          <a:xfrm>
            <a:off x="8766608" y="5990590"/>
            <a:ext cx="2743200" cy="365125"/>
          </a:xfrm>
          <a:prstGeom prst="rect">
            <a:avLst/>
          </a:prstGeom>
        </p:spPr>
        <p:txBody>
          <a:bodyPr vert="horz" lIns="91440" tIns="45720" rIns="91440" bIns="45720" rtlCol="0" anchor="ctr"/>
          <a:lstStyle>
            <a:lvl1pPr algn="r">
              <a:defRPr sz="1200">
                <a:solidFill>
                  <a:srgbClr val="B0B579"/>
                </a:solidFill>
              </a:defRPr>
            </a:lvl1pPr>
          </a:lstStyle>
          <a:p>
            <a:fld id="{2690C95D-4BC4-5D41-8F02-84FCED5863E5}" type="slidenum">
              <a:rPr lang="en-US" smtClean="0"/>
              <a:pPr/>
              <a:t>‹#›</a:t>
            </a:fld>
            <a:endParaRPr lang="en-US" dirty="0"/>
          </a:p>
        </p:txBody>
      </p:sp>
    </p:spTree>
    <p:extLst>
      <p:ext uri="{BB962C8B-B14F-4D97-AF65-F5344CB8AC3E}">
        <p14:creationId xmlns:p14="http://schemas.microsoft.com/office/powerpoint/2010/main" val="15073966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0">
            <a:lum/>
          </a:blip>
          <a:srcRect/>
          <a:stretch>
            <a:fillRect/>
          </a:stretch>
        </a:blip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C431566-A58F-584E-83EE-9039E9E87F51}"/>
              </a:ext>
            </a:extLst>
          </p:cNvPr>
          <p:cNvSpPr>
            <a:spLocks noGrp="1"/>
          </p:cNvSpPr>
          <p:nvPr>
            <p:ph type="title"/>
          </p:nvPr>
        </p:nvSpPr>
        <p:spPr>
          <a:xfrm>
            <a:off x="682189" y="201500"/>
            <a:ext cx="10827619" cy="943911"/>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a:extLst>
              <a:ext uri="{FF2B5EF4-FFF2-40B4-BE49-F238E27FC236}">
                <a16:creationId xmlns:a16="http://schemas.microsoft.com/office/drawing/2014/main" id="{26B14263-57D8-8A4E-BF75-27D2AB54D990}"/>
              </a:ext>
            </a:extLst>
          </p:cNvPr>
          <p:cNvSpPr>
            <a:spLocks noGrp="1"/>
          </p:cNvSpPr>
          <p:nvPr>
            <p:ph type="body" idx="1"/>
          </p:nvPr>
        </p:nvSpPr>
        <p:spPr>
          <a:xfrm>
            <a:off x="1269331" y="1584993"/>
            <a:ext cx="9653337" cy="4247916"/>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Slide Number Placeholder 5">
            <a:extLst>
              <a:ext uri="{FF2B5EF4-FFF2-40B4-BE49-F238E27FC236}">
                <a16:creationId xmlns:a16="http://schemas.microsoft.com/office/drawing/2014/main" id="{FFF807FA-C15D-B64D-BAD6-D4D972A01055}"/>
              </a:ext>
            </a:extLst>
          </p:cNvPr>
          <p:cNvSpPr>
            <a:spLocks noGrp="1"/>
          </p:cNvSpPr>
          <p:nvPr>
            <p:ph type="sldNum" sz="quarter" idx="4"/>
          </p:nvPr>
        </p:nvSpPr>
        <p:spPr>
          <a:xfrm>
            <a:off x="8766608" y="5990590"/>
            <a:ext cx="2743200" cy="365125"/>
          </a:xfrm>
          <a:prstGeom prst="rect">
            <a:avLst/>
          </a:prstGeom>
        </p:spPr>
        <p:txBody>
          <a:bodyPr vert="horz" lIns="91440" tIns="45720" rIns="91440" bIns="45720" rtlCol="0" anchor="ctr"/>
          <a:lstStyle>
            <a:lvl1pPr algn="r">
              <a:defRPr sz="1200">
                <a:solidFill>
                  <a:srgbClr val="B0B579"/>
                </a:solidFill>
              </a:defRPr>
            </a:lvl1pPr>
          </a:lstStyle>
          <a:p>
            <a:fld id="{6C35C038-7AF5-AA4F-9D1D-817A50030EEA}" type="slidenum">
              <a:rPr lang="en-US" smtClean="0"/>
              <a:pPr/>
              <a:t>‹#›</a:t>
            </a:fld>
            <a:endParaRPr lang="en-US" dirty="0"/>
          </a:p>
        </p:txBody>
      </p:sp>
    </p:spTree>
    <p:extLst>
      <p:ext uri="{BB962C8B-B14F-4D97-AF65-F5344CB8AC3E}">
        <p14:creationId xmlns:p14="http://schemas.microsoft.com/office/powerpoint/2010/main" val="2159399199"/>
      </p:ext>
    </p:extLst>
  </p:cSld>
  <p:clrMap bg1="lt1" tx1="dk1" bg2="lt2" tx2="dk2" accent1="accent1" accent2="accent2" accent3="accent3" accent4="accent4" accent5="accent5" accent6="accent6" hlink="hlink" folHlink="folHlink"/>
  <p:sldLayoutIdLst>
    <p:sldLayoutId id="2147483681" r:id="rId1"/>
    <p:sldLayoutId id="2147483682" r:id="rId2"/>
    <p:sldLayoutId id="2147483687" r:id="rId3"/>
    <p:sldLayoutId id="2147483683" r:id="rId4"/>
    <p:sldLayoutId id="2147483684" r:id="rId5"/>
    <p:sldLayoutId id="2147483685" r:id="rId6"/>
    <p:sldLayoutId id="2147483686" r:id="rId7"/>
    <p:sldLayoutId id="2147483677" r:id="rId8"/>
  </p:sldLayoutIdLst>
  <p:hf hdr="0" ftr="0" dt="0"/>
  <p:txStyles>
    <p:titleStyle>
      <a:lvl1pPr algn="l" defTabSz="914400" rtl="0" eaLnBrk="1" latinLnBrk="0" hangingPunct="1">
        <a:lnSpc>
          <a:spcPct val="90000"/>
        </a:lnSpc>
        <a:spcBef>
          <a:spcPct val="0"/>
        </a:spcBef>
        <a:buNone/>
        <a:defRPr sz="4400" kern="1200">
          <a:solidFill>
            <a:schemeClr val="bg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B0B579"/>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B0B579"/>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1584E5-C582-2842-A210-3668A24F0162}"/>
              </a:ext>
            </a:extLst>
          </p:cNvPr>
          <p:cNvSpPr>
            <a:spLocks noGrp="1"/>
          </p:cNvSpPr>
          <p:nvPr>
            <p:ph type="ctrTitle"/>
          </p:nvPr>
        </p:nvSpPr>
        <p:spPr>
          <a:xfrm>
            <a:off x="1119051" y="1123406"/>
            <a:ext cx="9953897" cy="1576660"/>
          </a:xfrm>
        </p:spPr>
        <p:txBody>
          <a:bodyPr>
            <a:normAutofit fontScale="90000"/>
          </a:bodyPr>
          <a:lstStyle/>
          <a:p>
            <a:pPr lvl="0" fontAlgn="base">
              <a:lnSpc>
                <a:spcPct val="100000"/>
              </a:lnSpc>
              <a:spcBef>
                <a:spcPct val="20000"/>
              </a:spcBef>
              <a:spcAft>
                <a:spcPct val="0"/>
              </a:spcAft>
            </a:pPr>
            <a:r>
              <a:rPr lang="en-US" sz="2400" b="1" kern="0" dirty="0" smtClean="0">
                <a:solidFill>
                  <a:srgbClr val="FFFFFF"/>
                </a:solidFill>
                <a:latin typeface="Arial" panose="020B0604020202020204" pitchFamily="34" charset="0"/>
                <a:ea typeface="ＭＳ Ｐゴシック"/>
                <a:cs typeface="Arial" panose="020B0604020202020204" pitchFamily="34" charset="0"/>
              </a:rPr>
              <a:t/>
            </a:r>
            <a:br>
              <a:rPr lang="en-US" sz="2400" b="1" kern="0" dirty="0" smtClean="0">
                <a:solidFill>
                  <a:srgbClr val="FFFFFF"/>
                </a:solidFill>
                <a:latin typeface="Arial" panose="020B0604020202020204" pitchFamily="34" charset="0"/>
                <a:ea typeface="ＭＳ Ｐゴシック"/>
                <a:cs typeface="Arial" panose="020B0604020202020204" pitchFamily="34" charset="0"/>
              </a:rPr>
            </a:br>
            <a:r>
              <a:rPr lang="en-US" sz="2400" b="1" kern="0" dirty="0">
                <a:solidFill>
                  <a:srgbClr val="FFFFFF"/>
                </a:solidFill>
                <a:latin typeface="Arial" panose="020B0604020202020204" pitchFamily="34" charset="0"/>
                <a:ea typeface="ＭＳ Ｐゴシック"/>
                <a:cs typeface="Arial" panose="020B0604020202020204" pitchFamily="34" charset="0"/>
              </a:rPr>
              <a:t/>
            </a:r>
            <a:br>
              <a:rPr lang="en-US" sz="2400" b="1" kern="0" dirty="0">
                <a:solidFill>
                  <a:srgbClr val="FFFFFF"/>
                </a:solidFill>
                <a:latin typeface="Arial" panose="020B0604020202020204" pitchFamily="34" charset="0"/>
                <a:ea typeface="ＭＳ Ｐゴシック"/>
                <a:cs typeface="Arial" panose="020B0604020202020204" pitchFamily="34" charset="0"/>
              </a:rPr>
            </a:br>
            <a:r>
              <a:rPr lang="en-US" sz="2400" b="1" kern="0" dirty="0" smtClean="0">
                <a:solidFill>
                  <a:srgbClr val="FFFFFF"/>
                </a:solidFill>
                <a:latin typeface="Arial" panose="020B0604020202020204" pitchFamily="34" charset="0"/>
                <a:ea typeface="ＭＳ Ｐゴシック"/>
                <a:cs typeface="Arial" panose="020B0604020202020204" pitchFamily="34" charset="0"/>
              </a:rPr>
              <a:t/>
            </a:r>
            <a:br>
              <a:rPr lang="en-US" sz="2400" b="1" kern="0" dirty="0" smtClean="0">
                <a:solidFill>
                  <a:srgbClr val="FFFFFF"/>
                </a:solidFill>
                <a:latin typeface="Arial" panose="020B0604020202020204" pitchFamily="34" charset="0"/>
                <a:ea typeface="ＭＳ Ｐゴシック"/>
                <a:cs typeface="Arial" panose="020B0604020202020204" pitchFamily="34" charset="0"/>
              </a:rPr>
            </a:br>
            <a:r>
              <a:rPr lang="en-US" sz="2400" b="1" kern="0" dirty="0" smtClean="0">
                <a:solidFill>
                  <a:srgbClr val="FFFFFF"/>
                </a:solidFill>
                <a:latin typeface="Arial" panose="020B0604020202020204" pitchFamily="34" charset="0"/>
                <a:ea typeface="ＭＳ Ｐゴシック"/>
                <a:cs typeface="Arial" panose="020B0604020202020204" pitchFamily="34" charset="0"/>
              </a:rPr>
              <a:t/>
            </a:r>
            <a:br>
              <a:rPr lang="en-US" sz="2400" b="1" kern="0" dirty="0" smtClean="0">
                <a:solidFill>
                  <a:srgbClr val="FFFFFF"/>
                </a:solidFill>
                <a:latin typeface="Arial" panose="020B0604020202020204" pitchFamily="34" charset="0"/>
                <a:ea typeface="ＭＳ Ｐゴシック"/>
                <a:cs typeface="Arial" panose="020B0604020202020204" pitchFamily="34" charset="0"/>
              </a:rPr>
            </a:br>
            <a:r>
              <a:rPr lang="en-US" sz="2400" b="1" kern="0" dirty="0" smtClean="0">
                <a:solidFill>
                  <a:srgbClr val="FFFFFF"/>
                </a:solidFill>
                <a:latin typeface="Arial" panose="020B0604020202020204" pitchFamily="34" charset="0"/>
                <a:ea typeface="ＭＳ Ｐゴシック"/>
                <a:cs typeface="Arial" panose="020B0604020202020204" pitchFamily="34" charset="0"/>
              </a:rPr>
              <a:t/>
            </a:r>
            <a:br>
              <a:rPr lang="en-US" sz="2400" b="1" kern="0" dirty="0" smtClean="0">
                <a:solidFill>
                  <a:srgbClr val="FFFFFF"/>
                </a:solidFill>
                <a:latin typeface="Arial" panose="020B0604020202020204" pitchFamily="34" charset="0"/>
                <a:ea typeface="ＭＳ Ｐゴシック"/>
                <a:cs typeface="Arial" panose="020B0604020202020204" pitchFamily="34" charset="0"/>
              </a:rPr>
            </a:br>
            <a:r>
              <a:rPr lang="en-US" sz="2400" b="1" kern="0" dirty="0">
                <a:solidFill>
                  <a:srgbClr val="FFFFFF"/>
                </a:solidFill>
                <a:latin typeface="Arial" panose="020B0604020202020204" pitchFamily="34" charset="0"/>
                <a:ea typeface="ＭＳ Ｐゴシック"/>
                <a:cs typeface="Arial" panose="020B0604020202020204" pitchFamily="34" charset="0"/>
              </a:rPr>
              <a:t/>
            </a:r>
            <a:br>
              <a:rPr lang="en-US" sz="2400" b="1" kern="0" dirty="0">
                <a:solidFill>
                  <a:srgbClr val="FFFFFF"/>
                </a:solidFill>
                <a:latin typeface="Arial" panose="020B0604020202020204" pitchFamily="34" charset="0"/>
                <a:ea typeface="ＭＳ Ｐゴシック"/>
                <a:cs typeface="Arial" panose="020B0604020202020204" pitchFamily="34" charset="0"/>
              </a:rPr>
            </a:br>
            <a:r>
              <a:rPr lang="en-US" sz="3600" kern="0" dirty="0" smtClean="0">
                <a:solidFill>
                  <a:srgbClr val="FFFFFF"/>
                </a:solidFill>
                <a:latin typeface="Arial" panose="020B0604020202020204" pitchFamily="34" charset="0"/>
                <a:ea typeface="ＭＳ Ｐゴシック"/>
                <a:cs typeface="Arial" panose="020B0604020202020204" pitchFamily="34" charset="0"/>
              </a:rPr>
              <a:t>Arkansas </a:t>
            </a:r>
            <a:r>
              <a:rPr lang="en-US" sz="3600" kern="0" dirty="0">
                <a:solidFill>
                  <a:srgbClr val="FFFFFF"/>
                </a:solidFill>
                <a:latin typeface="Arial" panose="020B0604020202020204" pitchFamily="34" charset="0"/>
                <a:ea typeface="ＭＳ Ｐゴシック"/>
                <a:cs typeface="Arial" panose="020B0604020202020204" pitchFamily="34" charset="0"/>
              </a:rPr>
              <a:t>Water Laws and Regulations</a:t>
            </a:r>
            <a:br>
              <a:rPr lang="en-US" sz="3600" kern="0" dirty="0">
                <a:solidFill>
                  <a:srgbClr val="FFFFFF"/>
                </a:solidFill>
                <a:latin typeface="Arial" panose="020B0604020202020204" pitchFamily="34" charset="0"/>
                <a:ea typeface="ＭＳ Ｐゴシック"/>
                <a:cs typeface="Arial" panose="020B0604020202020204" pitchFamily="34" charset="0"/>
              </a:rPr>
            </a:br>
            <a:r>
              <a:rPr lang="en-US" sz="3600" kern="0" dirty="0">
                <a:solidFill>
                  <a:srgbClr val="FFFFFF"/>
                </a:solidFill>
                <a:latin typeface="Arial" panose="020B0604020202020204" pitchFamily="34" charset="0"/>
                <a:ea typeface="ＭＳ Ｐゴシック"/>
                <a:cs typeface="Arial" panose="020B0604020202020204" pitchFamily="34" charset="0"/>
              </a:rPr>
              <a:t>Transfer/Sale of Water/</a:t>
            </a:r>
            <a:br>
              <a:rPr lang="en-US" sz="3600" kern="0" dirty="0">
                <a:solidFill>
                  <a:srgbClr val="FFFFFF"/>
                </a:solidFill>
                <a:latin typeface="Arial" panose="020B0604020202020204" pitchFamily="34" charset="0"/>
                <a:ea typeface="ＭＳ Ｐゴシック"/>
                <a:cs typeface="Arial" panose="020B0604020202020204" pitchFamily="34" charset="0"/>
              </a:rPr>
            </a:br>
            <a:r>
              <a:rPr lang="en-US" sz="3600" kern="0" dirty="0">
                <a:solidFill>
                  <a:srgbClr val="FFFFFF"/>
                </a:solidFill>
                <a:latin typeface="Arial" panose="020B0604020202020204" pitchFamily="34" charset="0"/>
                <a:ea typeface="ＭＳ Ｐゴシック"/>
                <a:cs typeface="Arial" panose="020B0604020202020204" pitchFamily="34" charset="0"/>
              </a:rPr>
              <a:t>Water Project Development </a:t>
            </a:r>
            <a:r>
              <a:rPr lang="en-US" sz="3600" kern="0" dirty="0" smtClean="0">
                <a:solidFill>
                  <a:srgbClr val="FFFFFF"/>
                </a:solidFill>
                <a:latin typeface="Arial" panose="020B0604020202020204" pitchFamily="34" charset="0"/>
                <a:ea typeface="ＭＳ Ｐゴシック"/>
                <a:cs typeface="Arial" panose="020B0604020202020204" pitchFamily="34" charset="0"/>
              </a:rPr>
              <a:t>Issue</a:t>
            </a:r>
            <a:endParaRPr lang="en-US" sz="3600" dirty="0"/>
          </a:p>
        </p:txBody>
      </p:sp>
      <p:sp>
        <p:nvSpPr>
          <p:cNvPr id="3" name="Subtitle 2">
            <a:extLst>
              <a:ext uri="{FF2B5EF4-FFF2-40B4-BE49-F238E27FC236}">
                <a16:creationId xmlns:a16="http://schemas.microsoft.com/office/drawing/2014/main" id="{E5E278BE-75BA-6743-B907-E4F7F7D65B22}"/>
              </a:ext>
            </a:extLst>
          </p:cNvPr>
          <p:cNvSpPr>
            <a:spLocks noGrp="1"/>
          </p:cNvSpPr>
          <p:nvPr>
            <p:ph type="subTitle" idx="1"/>
          </p:nvPr>
        </p:nvSpPr>
        <p:spPr/>
        <p:txBody>
          <a:bodyPr/>
          <a:lstStyle/>
          <a:p>
            <a:pPr lvl="0" fontAlgn="base">
              <a:lnSpc>
                <a:spcPct val="100000"/>
              </a:lnSpc>
              <a:spcBef>
                <a:spcPct val="20000"/>
              </a:spcBef>
              <a:spcAft>
                <a:spcPct val="0"/>
              </a:spcAft>
            </a:pPr>
            <a:r>
              <a:rPr lang="en-US" sz="1800" b="1" kern="0" dirty="0">
                <a:solidFill>
                  <a:srgbClr val="FFFFFF"/>
                </a:solidFill>
                <a:latin typeface="Arial" panose="020B0604020202020204" pitchFamily="34" charset="0"/>
                <a:ea typeface="ＭＳ Ｐゴシック"/>
                <a:cs typeface="Arial" panose="020B0604020202020204" pitchFamily="34" charset="0"/>
              </a:rPr>
              <a:t>Walter G Wright</a:t>
            </a:r>
          </a:p>
          <a:p>
            <a:pPr lvl="0" fontAlgn="base">
              <a:lnSpc>
                <a:spcPct val="100000"/>
              </a:lnSpc>
              <a:spcBef>
                <a:spcPct val="20000"/>
              </a:spcBef>
              <a:spcAft>
                <a:spcPct val="0"/>
              </a:spcAft>
            </a:pPr>
            <a:r>
              <a:rPr lang="en-US" sz="1800" b="1" kern="0" dirty="0">
                <a:solidFill>
                  <a:srgbClr val="FFFFFF"/>
                </a:solidFill>
                <a:latin typeface="Arial" panose="020B0604020202020204" pitchFamily="34" charset="0"/>
                <a:ea typeface="ＭＳ Ｐゴシック"/>
                <a:cs typeface="Arial" panose="020B0604020202020204" pitchFamily="34" charset="0"/>
              </a:rPr>
              <a:t>wwright@mwlaw.com</a:t>
            </a:r>
          </a:p>
          <a:p>
            <a:endParaRPr lang="en-US" dirty="0"/>
          </a:p>
        </p:txBody>
      </p:sp>
    </p:spTree>
    <p:extLst>
      <p:ext uri="{BB962C8B-B14F-4D97-AF65-F5344CB8AC3E}">
        <p14:creationId xmlns:p14="http://schemas.microsoft.com/office/powerpoint/2010/main" val="134856097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altLang="en-US" sz="3200" dirty="0">
                <a:latin typeface="+mn-lt"/>
              </a:rPr>
              <a:t>Recognize significant water source development activities could face greater challenges on certain </a:t>
            </a:r>
            <a:r>
              <a:rPr lang="en-US" altLang="en-US" sz="3200" dirty="0" smtClean="0">
                <a:latin typeface="+mn-lt"/>
              </a:rPr>
              <a:t>waters</a:t>
            </a:r>
            <a:endParaRPr lang="en-US" sz="3200" dirty="0">
              <a:latin typeface="+mn-lt"/>
            </a:endParaRPr>
          </a:p>
        </p:txBody>
      </p:sp>
      <p:sp>
        <p:nvSpPr>
          <p:cNvPr id="3" name="Content Placeholder 2"/>
          <p:cNvSpPr>
            <a:spLocks noGrp="1"/>
          </p:cNvSpPr>
          <p:nvPr>
            <p:ph idx="1"/>
          </p:nvPr>
        </p:nvSpPr>
        <p:spPr/>
        <p:txBody>
          <a:bodyPr>
            <a:normAutofit fontScale="92500" lnSpcReduction="10000"/>
          </a:bodyPr>
          <a:lstStyle/>
          <a:p>
            <a:pPr>
              <a:lnSpc>
                <a:spcPct val="80000"/>
              </a:lnSpc>
              <a:buFont typeface="Wingdings" panose="05000000000000000000" pitchFamily="2" charset="2"/>
              <a:buNone/>
              <a:defRPr/>
            </a:pPr>
            <a:r>
              <a:rPr lang="en-US" dirty="0"/>
              <a:t>Recognize creative argument/obstacles</a:t>
            </a:r>
            <a:r>
              <a:rPr lang="en-US" dirty="0" smtClean="0"/>
              <a:t>:</a:t>
            </a:r>
          </a:p>
          <a:p>
            <a:pPr>
              <a:lnSpc>
                <a:spcPct val="80000"/>
              </a:lnSpc>
              <a:buFont typeface="Wingdings" panose="05000000000000000000" pitchFamily="2" charset="2"/>
              <a:buNone/>
              <a:defRPr/>
            </a:pPr>
            <a:endParaRPr lang="en-US" dirty="0"/>
          </a:p>
          <a:p>
            <a:pPr>
              <a:lnSpc>
                <a:spcPct val="80000"/>
              </a:lnSpc>
              <a:defRPr/>
            </a:pPr>
            <a:r>
              <a:rPr lang="en-US" dirty="0"/>
              <a:t>Presence of Endangered Species Act critical habitat and/or threatened or endangered species</a:t>
            </a:r>
          </a:p>
          <a:p>
            <a:pPr>
              <a:lnSpc>
                <a:spcPct val="80000"/>
              </a:lnSpc>
              <a:defRPr/>
            </a:pPr>
            <a:r>
              <a:rPr lang="en-US" dirty="0"/>
              <a:t>Interstate or interbasin transfers (ANRCC Issue?)</a:t>
            </a:r>
          </a:p>
          <a:p>
            <a:pPr>
              <a:lnSpc>
                <a:spcPct val="80000"/>
              </a:lnSpc>
              <a:defRPr/>
            </a:pPr>
            <a:r>
              <a:rPr lang="en-US" dirty="0"/>
              <a:t>Waters whose substantial use will engender opposition by state/federal authorities, tribes or significant environmental organizations</a:t>
            </a:r>
          </a:p>
          <a:p>
            <a:pPr>
              <a:lnSpc>
                <a:spcPct val="80000"/>
              </a:lnSpc>
              <a:defRPr/>
            </a:pPr>
            <a:r>
              <a:rPr lang="en-US" dirty="0"/>
              <a:t>Federal reservation of rights</a:t>
            </a:r>
          </a:p>
          <a:p>
            <a:pPr>
              <a:lnSpc>
                <a:spcPct val="80000"/>
              </a:lnSpc>
              <a:defRPr/>
            </a:pPr>
            <a:r>
              <a:rPr lang="en-US" dirty="0"/>
              <a:t>Clean Water Act Jurisdictional Issues</a:t>
            </a:r>
          </a:p>
          <a:p>
            <a:pPr>
              <a:lnSpc>
                <a:spcPct val="80000"/>
              </a:lnSpc>
              <a:defRPr/>
            </a:pPr>
            <a:r>
              <a:rPr lang="en-US" dirty="0"/>
              <a:t>FERC License</a:t>
            </a:r>
          </a:p>
          <a:p>
            <a:endParaRPr lang="en-US" dirty="0"/>
          </a:p>
        </p:txBody>
      </p:sp>
      <p:sp>
        <p:nvSpPr>
          <p:cNvPr id="4" name="Slide Number Placeholder 3"/>
          <p:cNvSpPr>
            <a:spLocks noGrp="1"/>
          </p:cNvSpPr>
          <p:nvPr>
            <p:ph type="sldNum" sz="quarter" idx="4"/>
          </p:nvPr>
        </p:nvSpPr>
        <p:spPr/>
        <p:txBody>
          <a:bodyPr/>
          <a:lstStyle/>
          <a:p>
            <a:fld id="{EAE1F13A-D22A-1648-8786-CCEF308E950C}" type="slidenum">
              <a:rPr lang="en-US" smtClean="0"/>
              <a:pPr/>
              <a:t>10</a:t>
            </a:fld>
            <a:endParaRPr lang="en-US" dirty="0"/>
          </a:p>
        </p:txBody>
      </p:sp>
    </p:spTree>
    <p:extLst>
      <p:ext uri="{BB962C8B-B14F-4D97-AF65-F5344CB8AC3E}">
        <p14:creationId xmlns:p14="http://schemas.microsoft.com/office/powerpoint/2010/main" val="170467471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200" dirty="0">
                <a:latin typeface="Arial" panose="020B0604020202020204" pitchFamily="34" charset="0"/>
                <a:cs typeface="Arial" panose="020B0604020202020204" pitchFamily="34" charset="0"/>
              </a:rPr>
              <a:t>Construction Project Risk Management</a:t>
            </a:r>
          </a:p>
        </p:txBody>
      </p:sp>
      <p:sp>
        <p:nvSpPr>
          <p:cNvPr id="3" name="Content Placeholder 2"/>
          <p:cNvSpPr>
            <a:spLocks noGrp="1"/>
          </p:cNvSpPr>
          <p:nvPr>
            <p:ph idx="1"/>
          </p:nvPr>
        </p:nvSpPr>
        <p:spPr/>
        <p:txBody>
          <a:bodyPr>
            <a:normAutofit fontScale="85000" lnSpcReduction="20000"/>
          </a:bodyPr>
          <a:lstStyle/>
          <a:p>
            <a:pPr>
              <a:defRPr/>
            </a:pPr>
            <a:r>
              <a:rPr lang="en-US" dirty="0"/>
              <a:t>The design, construction, operation, maintenance and management of facilities that provide wastewater services and water continue to generate complex issues</a:t>
            </a:r>
            <a:r>
              <a:rPr lang="en-US" dirty="0" smtClean="0"/>
              <a:t>.</a:t>
            </a:r>
          </a:p>
          <a:p>
            <a:pPr marL="0" indent="0">
              <a:buNone/>
              <a:defRPr/>
            </a:pPr>
            <a:endParaRPr lang="en-US" dirty="0"/>
          </a:p>
          <a:p>
            <a:pPr>
              <a:defRPr/>
            </a:pPr>
            <a:r>
              <a:rPr lang="en-US" dirty="0"/>
              <a:t>Recognize Risk</a:t>
            </a:r>
          </a:p>
          <a:p>
            <a:pPr lvl="1">
              <a:defRPr/>
            </a:pPr>
            <a:r>
              <a:rPr lang="en-US" dirty="0">
                <a:solidFill>
                  <a:schemeClr val="tx1"/>
                </a:solidFill>
              </a:rPr>
              <a:t>Construction involves risk management</a:t>
            </a:r>
          </a:p>
          <a:p>
            <a:pPr lvl="1">
              <a:defRPr/>
            </a:pPr>
            <a:r>
              <a:rPr lang="en-US" dirty="0">
                <a:solidFill>
                  <a:schemeClr val="tx1"/>
                </a:solidFill>
              </a:rPr>
              <a:t>Risk management involves identifying risk </a:t>
            </a:r>
            <a:r>
              <a:rPr lang="en-US" i="1" dirty="0">
                <a:solidFill>
                  <a:schemeClr val="tx1"/>
                </a:solidFill>
              </a:rPr>
              <a:t>and</a:t>
            </a:r>
            <a:r>
              <a:rPr lang="en-US" dirty="0">
                <a:solidFill>
                  <a:schemeClr val="tx1"/>
                </a:solidFill>
              </a:rPr>
              <a:t> dealing with the </a:t>
            </a:r>
            <a:r>
              <a:rPr lang="en-US" dirty="0" smtClean="0">
                <a:solidFill>
                  <a:schemeClr val="tx1"/>
                </a:solidFill>
              </a:rPr>
              <a:t>risk</a:t>
            </a:r>
          </a:p>
          <a:p>
            <a:pPr marL="457200" lvl="1" indent="0">
              <a:buNone/>
              <a:defRPr/>
            </a:pPr>
            <a:endParaRPr lang="en-US" dirty="0">
              <a:solidFill>
                <a:schemeClr val="tx1"/>
              </a:solidFill>
            </a:endParaRPr>
          </a:p>
          <a:p>
            <a:pPr>
              <a:defRPr/>
            </a:pPr>
            <a:r>
              <a:rPr lang="en-US" dirty="0"/>
              <a:t>Major Causes of Disputes</a:t>
            </a:r>
          </a:p>
          <a:p>
            <a:pPr marL="971550" lvl="1" indent="-514350">
              <a:buFont typeface="Wingdings" panose="05000000000000000000" pitchFamily="2" charset="2"/>
              <a:buAutoNum type="arabicPeriod"/>
              <a:defRPr/>
            </a:pPr>
            <a:r>
              <a:rPr lang="en-US" dirty="0">
                <a:solidFill>
                  <a:schemeClr val="tx1"/>
                </a:solidFill>
              </a:rPr>
              <a:t>Lack of scope definition by owner</a:t>
            </a:r>
          </a:p>
          <a:p>
            <a:pPr marL="971550" lvl="1" indent="-514350">
              <a:buFont typeface="Wingdings" panose="05000000000000000000" pitchFamily="2" charset="2"/>
              <a:buNone/>
              <a:defRPr/>
            </a:pPr>
            <a:r>
              <a:rPr lang="en-US" dirty="0">
                <a:solidFill>
                  <a:schemeClr val="tx1"/>
                </a:solidFill>
              </a:rPr>
              <a:t>	-  refer to contract documents</a:t>
            </a:r>
          </a:p>
          <a:p>
            <a:pPr marL="971550" lvl="1" indent="-514350">
              <a:buFont typeface="Wingdings" panose="05000000000000000000" pitchFamily="2" charset="2"/>
              <a:buNone/>
              <a:defRPr/>
            </a:pPr>
            <a:r>
              <a:rPr lang="en-US" dirty="0">
                <a:solidFill>
                  <a:schemeClr val="tx1"/>
                </a:solidFill>
              </a:rPr>
              <a:t>	-  is proposal included?</a:t>
            </a:r>
          </a:p>
          <a:p>
            <a:pPr marL="971550" lvl="1" indent="-514350">
              <a:buFont typeface="Wingdings" panose="05000000000000000000" pitchFamily="2" charset="2"/>
              <a:buNone/>
              <a:defRPr/>
            </a:pPr>
            <a:r>
              <a:rPr lang="en-US" dirty="0">
                <a:solidFill>
                  <a:schemeClr val="tx1"/>
                </a:solidFill>
              </a:rPr>
              <a:t>	-  National Environmental Policy Act issue (example)</a:t>
            </a:r>
          </a:p>
          <a:p>
            <a:pPr marL="971550" lvl="1" indent="-514350">
              <a:buFont typeface="Wingdings" panose="05000000000000000000" pitchFamily="2" charset="2"/>
              <a:buNone/>
              <a:defRPr/>
            </a:pPr>
            <a:r>
              <a:rPr lang="en-US" dirty="0" smtClean="0">
                <a:solidFill>
                  <a:schemeClr val="tx1"/>
                </a:solidFill>
              </a:rPr>
              <a:t> </a:t>
            </a:r>
            <a:r>
              <a:rPr lang="en-US" dirty="0">
                <a:solidFill>
                  <a:schemeClr val="tx1"/>
                </a:solidFill>
              </a:rPr>
              <a:t>2.	 Improper risk allocation in contracts (stormwater examples)</a:t>
            </a:r>
          </a:p>
          <a:p>
            <a:endParaRPr lang="en-US" dirty="0"/>
          </a:p>
        </p:txBody>
      </p:sp>
      <p:sp>
        <p:nvSpPr>
          <p:cNvPr id="4" name="Slide Number Placeholder 3"/>
          <p:cNvSpPr>
            <a:spLocks noGrp="1"/>
          </p:cNvSpPr>
          <p:nvPr>
            <p:ph type="sldNum" sz="quarter" idx="4"/>
          </p:nvPr>
        </p:nvSpPr>
        <p:spPr/>
        <p:txBody>
          <a:bodyPr/>
          <a:lstStyle/>
          <a:p>
            <a:fld id="{EAE1F13A-D22A-1648-8786-CCEF308E950C}" type="slidenum">
              <a:rPr lang="en-US" smtClean="0"/>
              <a:pPr/>
              <a:t>11</a:t>
            </a:fld>
            <a:endParaRPr lang="en-US" dirty="0"/>
          </a:p>
        </p:txBody>
      </p:sp>
    </p:spTree>
    <p:extLst>
      <p:ext uri="{BB962C8B-B14F-4D97-AF65-F5344CB8AC3E}">
        <p14:creationId xmlns:p14="http://schemas.microsoft.com/office/powerpoint/2010/main" val="309632683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altLang="en-US" sz="3200" dirty="0">
                <a:latin typeface="Arial" panose="020B0604020202020204" pitchFamily="34" charset="0"/>
                <a:cs typeface="Arial" panose="020B0604020202020204" pitchFamily="34" charset="0"/>
              </a:rPr>
              <a:t>Facility Development</a:t>
            </a:r>
            <a:endParaRPr lang="en-US" sz="3200"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normAutofit/>
          </a:bodyPr>
          <a:lstStyle/>
          <a:p>
            <a:pPr>
              <a:buClr>
                <a:schemeClr val="tx1"/>
              </a:buClr>
              <a:buFont typeface="Wingdings" panose="05000000000000000000" pitchFamily="2" charset="2"/>
              <a:buChar char="§"/>
              <a:defRPr/>
            </a:pPr>
            <a:r>
              <a:rPr lang="en-US" sz="2600" dirty="0"/>
              <a:t>Performance Guarantees and Acceptance Testing</a:t>
            </a:r>
          </a:p>
          <a:p>
            <a:pPr lvl="1">
              <a:buClr>
                <a:schemeClr val="tx1"/>
              </a:buClr>
              <a:buFont typeface="Wingdings" panose="05000000000000000000" pitchFamily="2" charset="2"/>
              <a:buChar char="§"/>
              <a:defRPr/>
            </a:pPr>
            <a:r>
              <a:rPr lang="en-US" sz="2600" dirty="0">
                <a:solidFill>
                  <a:schemeClr val="tx1"/>
                </a:solidFill>
              </a:rPr>
              <a:t>Problems for water and wastewater sector:</a:t>
            </a:r>
          </a:p>
          <a:p>
            <a:pPr lvl="2">
              <a:buClr>
                <a:schemeClr val="tx1"/>
              </a:buClr>
              <a:buFont typeface="Wingdings" panose="05000000000000000000" pitchFamily="2" charset="2"/>
              <a:buChar char="q"/>
              <a:defRPr/>
            </a:pPr>
            <a:r>
              <a:rPr lang="en-US" sz="2600" dirty="0"/>
              <a:t>subjective standards for water quality</a:t>
            </a:r>
          </a:p>
          <a:p>
            <a:pPr lvl="2">
              <a:buClr>
                <a:schemeClr val="tx1"/>
              </a:buClr>
              <a:buFont typeface="Wingdings" panose="05000000000000000000" pitchFamily="2" charset="2"/>
              <a:buChar char="q"/>
              <a:defRPr/>
            </a:pPr>
            <a:r>
              <a:rPr lang="en-US" sz="2600" dirty="0"/>
              <a:t>broad range of influent parameters</a:t>
            </a:r>
          </a:p>
          <a:p>
            <a:pPr lvl="2">
              <a:buClr>
                <a:schemeClr val="tx1"/>
              </a:buClr>
              <a:buFont typeface="Wingdings" panose="05000000000000000000" pitchFamily="2" charset="2"/>
              <a:buChar char="q"/>
              <a:defRPr/>
            </a:pPr>
            <a:r>
              <a:rPr lang="en-US" sz="2600" dirty="0"/>
              <a:t>effluent standards that are more stringent than applicable law</a:t>
            </a:r>
          </a:p>
          <a:p>
            <a:pPr lvl="2">
              <a:buClr>
                <a:schemeClr val="tx1"/>
              </a:buClr>
              <a:buFont typeface="Wingdings" panose="05000000000000000000" pitchFamily="2" charset="2"/>
              <a:buChar char="q"/>
              <a:defRPr/>
            </a:pPr>
            <a:r>
              <a:rPr lang="en-US" sz="2600" dirty="0"/>
              <a:t>measuring the standards</a:t>
            </a:r>
          </a:p>
          <a:p>
            <a:pPr lvl="2">
              <a:buClr>
                <a:schemeClr val="tx1"/>
              </a:buClr>
              <a:buFont typeface="Wingdings" panose="05000000000000000000" pitchFamily="2" charset="2"/>
              <a:buChar char="q"/>
              <a:defRPr/>
            </a:pPr>
            <a:r>
              <a:rPr lang="en-US" sz="2600" dirty="0"/>
              <a:t>remedy if fail to meet guarantee</a:t>
            </a:r>
          </a:p>
          <a:p>
            <a:pPr lvl="2">
              <a:buClr>
                <a:schemeClr val="tx1"/>
              </a:buClr>
              <a:buFont typeface="Wingdings" panose="05000000000000000000" pitchFamily="2" charset="2"/>
              <a:buChar char="q"/>
              <a:defRPr/>
            </a:pPr>
            <a:r>
              <a:rPr lang="en-US" sz="2600" dirty="0"/>
              <a:t>impact of operations  ability to meet </a:t>
            </a:r>
            <a:r>
              <a:rPr lang="en-US" sz="2600" dirty="0" smtClean="0"/>
              <a:t>guarantee</a:t>
            </a:r>
          </a:p>
          <a:p>
            <a:pPr lvl="2">
              <a:buClr>
                <a:schemeClr val="tx1"/>
              </a:buClr>
              <a:buFont typeface="Wingdings" panose="05000000000000000000" pitchFamily="2" charset="2"/>
              <a:buChar char="q"/>
              <a:defRPr/>
            </a:pPr>
            <a:endParaRPr lang="en-US" sz="2600" dirty="0"/>
          </a:p>
          <a:p>
            <a:endParaRPr lang="en-US" dirty="0"/>
          </a:p>
        </p:txBody>
      </p:sp>
      <p:sp>
        <p:nvSpPr>
          <p:cNvPr id="4" name="Slide Number Placeholder 3"/>
          <p:cNvSpPr>
            <a:spLocks noGrp="1"/>
          </p:cNvSpPr>
          <p:nvPr>
            <p:ph type="sldNum" sz="quarter" idx="4"/>
          </p:nvPr>
        </p:nvSpPr>
        <p:spPr/>
        <p:txBody>
          <a:bodyPr/>
          <a:lstStyle/>
          <a:p>
            <a:fld id="{EAE1F13A-D22A-1648-8786-CCEF308E950C}" type="slidenum">
              <a:rPr lang="en-US" smtClean="0"/>
              <a:pPr/>
              <a:t>12</a:t>
            </a:fld>
            <a:endParaRPr lang="en-US" dirty="0"/>
          </a:p>
        </p:txBody>
      </p:sp>
    </p:spTree>
    <p:extLst>
      <p:ext uri="{BB962C8B-B14F-4D97-AF65-F5344CB8AC3E}">
        <p14:creationId xmlns:p14="http://schemas.microsoft.com/office/powerpoint/2010/main" val="138442215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altLang="en-US" sz="3200" dirty="0">
                <a:latin typeface="Arial" panose="020B0604020202020204" pitchFamily="34" charset="0"/>
                <a:cs typeface="Arial" panose="020B0604020202020204" pitchFamily="34" charset="0"/>
              </a:rPr>
              <a:t>Facility </a:t>
            </a:r>
            <a:r>
              <a:rPr lang="en-US" altLang="en-US" sz="3200" dirty="0" smtClean="0">
                <a:latin typeface="Arial" panose="020B0604020202020204" pitchFamily="34" charset="0"/>
                <a:cs typeface="Arial" panose="020B0604020202020204" pitchFamily="34" charset="0"/>
              </a:rPr>
              <a:t>Development (cont)</a:t>
            </a:r>
            <a:endParaRPr lang="en-US" sz="3200" dirty="0"/>
          </a:p>
        </p:txBody>
      </p:sp>
      <p:sp>
        <p:nvSpPr>
          <p:cNvPr id="3" name="Content Placeholder 2"/>
          <p:cNvSpPr>
            <a:spLocks noGrp="1"/>
          </p:cNvSpPr>
          <p:nvPr>
            <p:ph idx="1"/>
          </p:nvPr>
        </p:nvSpPr>
        <p:spPr/>
        <p:txBody>
          <a:bodyPr/>
          <a:lstStyle/>
          <a:p>
            <a:pPr>
              <a:buClr>
                <a:schemeClr val="tx1"/>
              </a:buClr>
              <a:buFont typeface="Wingdings" panose="05000000000000000000" pitchFamily="2" charset="2"/>
              <a:buChar char="§"/>
              <a:defRPr/>
            </a:pPr>
            <a:r>
              <a:rPr lang="en-US" sz="2600" dirty="0"/>
              <a:t>The Challenges of Meeting Taste and Odor, Color and Noise Guarantees</a:t>
            </a:r>
          </a:p>
          <a:p>
            <a:pPr lvl="1">
              <a:buClr>
                <a:schemeClr val="tx1"/>
              </a:buClr>
              <a:buFont typeface="Wingdings" panose="05000000000000000000" pitchFamily="2" charset="2"/>
              <a:buChar char="§"/>
              <a:defRPr/>
            </a:pPr>
            <a:r>
              <a:rPr lang="en-US" sz="2600" dirty="0">
                <a:solidFill>
                  <a:schemeClr val="tx1"/>
                </a:solidFill>
              </a:rPr>
              <a:t>Taste, odor and color are directly related to influent</a:t>
            </a:r>
          </a:p>
          <a:p>
            <a:pPr lvl="2">
              <a:buClr>
                <a:schemeClr val="tx1"/>
              </a:buClr>
              <a:buFont typeface="Wingdings" panose="05000000000000000000" pitchFamily="2" charset="2"/>
              <a:buChar char="q"/>
              <a:defRPr/>
            </a:pPr>
            <a:r>
              <a:rPr lang="en-US" sz="2600" dirty="0"/>
              <a:t>what is the baseline for raw water?</a:t>
            </a:r>
          </a:p>
          <a:p>
            <a:pPr lvl="2">
              <a:buClr>
                <a:schemeClr val="tx1"/>
              </a:buClr>
              <a:buFont typeface="Wingdings" panose="05000000000000000000" pitchFamily="2" charset="2"/>
              <a:buChar char="q"/>
              <a:defRPr/>
            </a:pPr>
            <a:r>
              <a:rPr lang="en-US" sz="2600" dirty="0"/>
              <a:t>what happens if actual influent changes from the baseline?</a:t>
            </a:r>
          </a:p>
          <a:p>
            <a:pPr lvl="2">
              <a:buClr>
                <a:schemeClr val="tx1"/>
              </a:buClr>
              <a:buFont typeface="Wingdings" panose="05000000000000000000" pitchFamily="2" charset="2"/>
              <a:buChar char="q"/>
              <a:defRPr/>
            </a:pPr>
            <a:r>
              <a:rPr lang="en-US" sz="2600" dirty="0"/>
              <a:t>different ways to treat different influents</a:t>
            </a:r>
          </a:p>
          <a:p>
            <a:pPr lvl="1">
              <a:buClr>
                <a:schemeClr val="tx1"/>
              </a:buClr>
              <a:buFont typeface="Wingdings" panose="05000000000000000000" pitchFamily="2" charset="2"/>
              <a:buChar char="§"/>
              <a:defRPr/>
            </a:pPr>
            <a:r>
              <a:rPr lang="en-US" sz="2600" dirty="0">
                <a:solidFill>
                  <a:schemeClr val="tx1"/>
                </a:solidFill>
              </a:rPr>
              <a:t>Attempt to make standards of classification objective</a:t>
            </a:r>
          </a:p>
          <a:p>
            <a:pPr lvl="1">
              <a:buClr>
                <a:schemeClr val="tx1"/>
              </a:buClr>
              <a:buFont typeface="Wingdings" panose="05000000000000000000" pitchFamily="2" charset="2"/>
              <a:buChar char="§"/>
              <a:defRPr/>
            </a:pPr>
            <a:r>
              <a:rPr lang="en-US" sz="2600" dirty="0">
                <a:solidFill>
                  <a:schemeClr val="tx1"/>
                </a:solidFill>
              </a:rPr>
              <a:t>Noise</a:t>
            </a:r>
          </a:p>
          <a:p>
            <a:pPr lvl="2">
              <a:buClr>
                <a:schemeClr val="tx1"/>
              </a:buClr>
              <a:buFont typeface="Wingdings" panose="05000000000000000000" pitchFamily="2" charset="2"/>
              <a:buChar char="q"/>
              <a:defRPr/>
            </a:pPr>
            <a:r>
              <a:rPr lang="en-US" sz="2600" dirty="0"/>
              <a:t>what is objectionable?</a:t>
            </a:r>
          </a:p>
          <a:p>
            <a:endParaRPr lang="en-US" dirty="0"/>
          </a:p>
        </p:txBody>
      </p:sp>
      <p:sp>
        <p:nvSpPr>
          <p:cNvPr id="4" name="Slide Number Placeholder 3"/>
          <p:cNvSpPr>
            <a:spLocks noGrp="1"/>
          </p:cNvSpPr>
          <p:nvPr>
            <p:ph type="sldNum" sz="quarter" idx="4"/>
          </p:nvPr>
        </p:nvSpPr>
        <p:spPr/>
        <p:txBody>
          <a:bodyPr/>
          <a:lstStyle/>
          <a:p>
            <a:fld id="{EAE1F13A-D22A-1648-8786-CCEF308E950C}" type="slidenum">
              <a:rPr lang="en-US" smtClean="0"/>
              <a:pPr/>
              <a:t>13</a:t>
            </a:fld>
            <a:endParaRPr lang="en-US" dirty="0"/>
          </a:p>
        </p:txBody>
      </p:sp>
    </p:spTree>
    <p:extLst>
      <p:ext uri="{BB962C8B-B14F-4D97-AF65-F5344CB8AC3E}">
        <p14:creationId xmlns:p14="http://schemas.microsoft.com/office/powerpoint/2010/main" val="285209899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altLang="en-US" sz="3200" dirty="0">
                <a:latin typeface="Arial" panose="020B0604020202020204" pitchFamily="34" charset="0"/>
                <a:cs typeface="Arial" panose="020B0604020202020204" pitchFamily="34" charset="0"/>
              </a:rPr>
              <a:t>Clear Understanding NRI Data </a:t>
            </a:r>
            <a:br>
              <a:rPr lang="en-US" altLang="en-US" sz="3200" dirty="0">
                <a:latin typeface="Arial" panose="020B0604020202020204" pitchFamily="34" charset="0"/>
                <a:cs typeface="Arial" panose="020B0604020202020204" pitchFamily="34" charset="0"/>
              </a:rPr>
            </a:br>
            <a:r>
              <a:rPr lang="en-US" altLang="en-US" sz="3200" i="1" dirty="0">
                <a:latin typeface="Arial" panose="020B0604020202020204" pitchFamily="34" charset="0"/>
                <a:cs typeface="Arial" panose="020B0604020202020204" pitchFamily="34" charset="0"/>
              </a:rPr>
              <a:t>Allentown v. O’brien &amp; Gere Engineers</a:t>
            </a:r>
            <a:endParaRPr lang="en-US" sz="3200"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normAutofit fontScale="85000" lnSpcReduction="20000"/>
          </a:bodyPr>
          <a:lstStyle/>
          <a:p>
            <a:r>
              <a:rPr lang="en-US" altLang="en-US" dirty="0">
                <a:latin typeface="Arial" panose="020B0604020202020204" pitchFamily="34" charset="0"/>
                <a:cs typeface="Arial" panose="020B0604020202020204" pitchFamily="34" charset="0"/>
              </a:rPr>
              <a:t>Problems with passive screen design which led to a problem-ridden water intake system arose directly and inevitably from engineers’ failure to properly analyze and draw accurate conclusions from information in its possession at all phases of the project, from evaluation through design, construction and operation</a:t>
            </a:r>
            <a:r>
              <a:rPr lang="en-US" altLang="en-US" dirty="0" smtClean="0">
                <a:latin typeface="Arial" panose="020B0604020202020204" pitchFamily="34" charset="0"/>
                <a:cs typeface="Arial" panose="020B0604020202020204" pitchFamily="34" charset="0"/>
              </a:rPr>
              <a:t>.</a:t>
            </a:r>
          </a:p>
          <a:p>
            <a:pPr marL="0" indent="0">
              <a:buNone/>
            </a:pPr>
            <a:endParaRPr lang="en-US" altLang="en-US" dirty="0">
              <a:latin typeface="Arial" panose="020B0604020202020204" pitchFamily="34" charset="0"/>
              <a:cs typeface="Arial" panose="020B0604020202020204" pitchFamily="34" charset="0"/>
            </a:endParaRPr>
          </a:p>
          <a:p>
            <a:r>
              <a:rPr lang="en-US" altLang="en-US" dirty="0">
                <a:latin typeface="Arial" panose="020B0604020202020204" pitchFamily="34" charset="0"/>
                <a:cs typeface="Arial" panose="020B0604020202020204" pitchFamily="34" charset="0"/>
              </a:rPr>
              <a:t>At all phases of the project engineer reported to the city only its flawed conclusions, not the data upon which its recommendations were based.  Consequently, the city, which had awarded the water intake contract to engineers based upon its representations concerning the extensive background and experience of its engineers in similar projects, had no reason or basis for questioning OBG’s conclusions and recommendations during the design and construction of the project</a:t>
            </a:r>
            <a:r>
              <a:rPr lang="en-US" altLang="en-US" dirty="0"/>
              <a:t>. </a:t>
            </a:r>
          </a:p>
          <a:p>
            <a:endParaRPr lang="en-US" dirty="0"/>
          </a:p>
        </p:txBody>
      </p:sp>
      <p:sp>
        <p:nvSpPr>
          <p:cNvPr id="4" name="Slide Number Placeholder 3"/>
          <p:cNvSpPr>
            <a:spLocks noGrp="1"/>
          </p:cNvSpPr>
          <p:nvPr>
            <p:ph type="sldNum" sz="quarter" idx="4"/>
          </p:nvPr>
        </p:nvSpPr>
        <p:spPr/>
        <p:txBody>
          <a:bodyPr/>
          <a:lstStyle/>
          <a:p>
            <a:fld id="{EAE1F13A-D22A-1648-8786-CCEF308E950C}" type="slidenum">
              <a:rPr lang="en-US" smtClean="0"/>
              <a:pPr/>
              <a:t>14</a:t>
            </a:fld>
            <a:endParaRPr lang="en-US" dirty="0"/>
          </a:p>
        </p:txBody>
      </p:sp>
    </p:spTree>
    <p:extLst>
      <p:ext uri="{BB962C8B-B14F-4D97-AF65-F5344CB8AC3E}">
        <p14:creationId xmlns:p14="http://schemas.microsoft.com/office/powerpoint/2010/main" val="140164942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altLang="en-US" sz="3200" dirty="0">
                <a:latin typeface="Arial" panose="020B0604020202020204" pitchFamily="34" charset="0"/>
                <a:cs typeface="Arial" panose="020B0604020202020204" pitchFamily="34" charset="0"/>
              </a:rPr>
              <a:t>The Importance of Permit and Reliance on Client Data – </a:t>
            </a:r>
            <a:r>
              <a:rPr lang="en-US" altLang="en-US" sz="3200" i="1" dirty="0">
                <a:latin typeface="Arial" panose="020B0604020202020204" pitchFamily="34" charset="0"/>
                <a:cs typeface="Arial" panose="020B0604020202020204" pitchFamily="34" charset="0"/>
              </a:rPr>
              <a:t>Mobile Dredging v. Gloucester</a:t>
            </a:r>
            <a:endParaRPr lang="en-US" sz="3200"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normAutofit fontScale="77500" lnSpcReduction="20000"/>
          </a:bodyPr>
          <a:lstStyle/>
          <a:p>
            <a:endParaRPr lang="en-US" altLang="en-US" dirty="0" smtClean="0"/>
          </a:p>
          <a:p>
            <a:r>
              <a:rPr lang="en-US" altLang="en-US" dirty="0" smtClean="0"/>
              <a:t>Gloucester </a:t>
            </a:r>
            <a:r>
              <a:rPr lang="en-US" altLang="en-US" dirty="0"/>
              <a:t>argues that Hudson did or failed to do three things that caused it to be potentially liable to Mobile. </a:t>
            </a:r>
          </a:p>
          <a:p>
            <a:r>
              <a:rPr lang="en-US" altLang="en-US" dirty="0"/>
              <a:t>First, the City argues that Hudson’s failure to secure the DEP permit in time, attainment of which was Hudson’s responsibility contributed to Mobile’s damages by forcing Mobile to operate during the winter. </a:t>
            </a:r>
          </a:p>
          <a:p>
            <a:r>
              <a:rPr lang="en-US" altLang="en-US" dirty="0"/>
              <a:t>Second, Gloucester contends that Hudson failed to verify Mobile’s water pressure requirements which also delayed the start of the project and therefore also contributed to Mobile’s alleged damages. </a:t>
            </a:r>
          </a:p>
          <a:p>
            <a:r>
              <a:rPr lang="en-US" altLang="en-US" dirty="0"/>
              <a:t>Third, Gloucester maintains that if Hudson’s depth calculations were wrong, as is being claimed by Mobile, Hudson would be responsible for any of the City’s liability to Mobile stemming from those faulty calculations. </a:t>
            </a:r>
          </a:p>
          <a:p>
            <a:r>
              <a:rPr lang="en-US" altLang="en-US" dirty="0"/>
              <a:t>Hudson claims that it took all necessary steps in securing the DEP permit, but that the delay can be attributed to Mobile’s misrepresentation of the polymer’s toxicity.</a:t>
            </a:r>
          </a:p>
          <a:p>
            <a:pPr marL="0" indent="0">
              <a:buNone/>
            </a:pPr>
            <a:endParaRPr lang="en-US" dirty="0"/>
          </a:p>
        </p:txBody>
      </p:sp>
      <p:sp>
        <p:nvSpPr>
          <p:cNvPr id="4" name="Slide Number Placeholder 3"/>
          <p:cNvSpPr>
            <a:spLocks noGrp="1"/>
          </p:cNvSpPr>
          <p:nvPr>
            <p:ph type="sldNum" sz="quarter" idx="4"/>
          </p:nvPr>
        </p:nvSpPr>
        <p:spPr/>
        <p:txBody>
          <a:bodyPr/>
          <a:lstStyle/>
          <a:p>
            <a:fld id="{EAE1F13A-D22A-1648-8786-CCEF308E950C}" type="slidenum">
              <a:rPr lang="en-US" smtClean="0"/>
              <a:pPr/>
              <a:t>15</a:t>
            </a:fld>
            <a:endParaRPr lang="en-US" dirty="0"/>
          </a:p>
        </p:txBody>
      </p:sp>
    </p:spTree>
    <p:extLst>
      <p:ext uri="{BB962C8B-B14F-4D97-AF65-F5344CB8AC3E}">
        <p14:creationId xmlns:p14="http://schemas.microsoft.com/office/powerpoint/2010/main" val="181552478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altLang="en-US" sz="3200" dirty="0">
                <a:latin typeface="Arial" panose="020B0604020202020204" pitchFamily="34" charset="0"/>
                <a:cs typeface="Arial" panose="020B0604020202020204" pitchFamily="34" charset="0"/>
              </a:rPr>
              <a:t>Environment Assessment/Services Mistake/Scope</a:t>
            </a:r>
            <a:endParaRPr lang="en-US" sz="3200"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lstStyle/>
          <a:p>
            <a:pPr>
              <a:defRPr/>
            </a:pPr>
            <a:r>
              <a:rPr lang="en-US" dirty="0"/>
              <a:t>Examples</a:t>
            </a:r>
            <a:r>
              <a:rPr lang="en-US" dirty="0" smtClean="0"/>
              <a:t>:</a:t>
            </a:r>
          </a:p>
          <a:p>
            <a:pPr marL="0" indent="0">
              <a:buNone/>
              <a:defRPr/>
            </a:pPr>
            <a:endParaRPr lang="en-US" dirty="0"/>
          </a:p>
          <a:p>
            <a:pPr marL="0" indent="0">
              <a:buFont typeface="Wingdings" panose="05000000000000000000" pitchFamily="2" charset="2"/>
              <a:buNone/>
              <a:defRPr/>
            </a:pPr>
            <a:r>
              <a:rPr lang="en-US" dirty="0"/>
              <a:t>    - What is the scope of work?</a:t>
            </a:r>
          </a:p>
          <a:p>
            <a:pPr marL="0" indent="0">
              <a:buFont typeface="Wingdings" panose="05000000000000000000" pitchFamily="2" charset="2"/>
              <a:buNone/>
              <a:defRPr/>
            </a:pPr>
            <a:r>
              <a:rPr lang="en-US" dirty="0"/>
              <a:t>    - Do both parties have the </a:t>
            </a:r>
            <a:r>
              <a:rPr lang="en-US" u="sng" dirty="0"/>
              <a:t>same</a:t>
            </a:r>
            <a:r>
              <a:rPr lang="en-US" dirty="0"/>
              <a:t> understanding?</a:t>
            </a:r>
          </a:p>
          <a:p>
            <a:pPr marL="0" indent="0">
              <a:buFont typeface="Wingdings" panose="05000000000000000000" pitchFamily="2" charset="2"/>
              <a:buNone/>
              <a:defRPr/>
            </a:pPr>
            <a:r>
              <a:rPr lang="en-US" dirty="0"/>
              <a:t>    - Do the professionals, being utilized, have both the authority and expertise to address these issues?</a:t>
            </a:r>
          </a:p>
          <a:p>
            <a:pPr marL="0" indent="0">
              <a:buNone/>
            </a:pPr>
            <a:endParaRPr lang="en-US" dirty="0"/>
          </a:p>
        </p:txBody>
      </p:sp>
      <p:sp>
        <p:nvSpPr>
          <p:cNvPr id="4" name="Slide Number Placeholder 3"/>
          <p:cNvSpPr>
            <a:spLocks noGrp="1"/>
          </p:cNvSpPr>
          <p:nvPr>
            <p:ph type="sldNum" sz="quarter" idx="4"/>
          </p:nvPr>
        </p:nvSpPr>
        <p:spPr/>
        <p:txBody>
          <a:bodyPr/>
          <a:lstStyle/>
          <a:p>
            <a:fld id="{EAE1F13A-D22A-1648-8786-CCEF308E950C}" type="slidenum">
              <a:rPr lang="en-US" smtClean="0"/>
              <a:pPr/>
              <a:t>16</a:t>
            </a:fld>
            <a:endParaRPr lang="en-US" dirty="0"/>
          </a:p>
        </p:txBody>
      </p:sp>
    </p:spTree>
    <p:extLst>
      <p:ext uri="{BB962C8B-B14F-4D97-AF65-F5344CB8AC3E}">
        <p14:creationId xmlns:p14="http://schemas.microsoft.com/office/powerpoint/2010/main" val="243545372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altLang="en-US" sz="2800" dirty="0">
                <a:latin typeface="Arial" panose="020B0604020202020204" pitchFamily="34" charset="0"/>
                <a:cs typeface="Arial" panose="020B0604020202020204" pitchFamily="34" charset="0"/>
              </a:rPr>
              <a:t>Transactional Issues:  Environmental Due Diligence Associated With A Bond Issue/Dispute Regarding </a:t>
            </a:r>
            <a:r>
              <a:rPr lang="en-US" altLang="en-US" sz="2800" dirty="0" smtClean="0">
                <a:latin typeface="Arial" panose="020B0604020202020204" pitchFamily="34" charset="0"/>
                <a:cs typeface="Arial" panose="020B0604020202020204" pitchFamily="34" charset="0"/>
              </a:rPr>
              <a:t>Responsibility</a:t>
            </a:r>
            <a:endParaRPr lang="en-US" sz="2800" dirty="0"/>
          </a:p>
        </p:txBody>
      </p:sp>
      <p:sp>
        <p:nvSpPr>
          <p:cNvPr id="3" name="Content Placeholder 2"/>
          <p:cNvSpPr>
            <a:spLocks noGrp="1"/>
          </p:cNvSpPr>
          <p:nvPr>
            <p:ph idx="1"/>
          </p:nvPr>
        </p:nvSpPr>
        <p:spPr/>
        <p:txBody>
          <a:bodyPr>
            <a:normAutofit fontScale="77500" lnSpcReduction="20000"/>
          </a:bodyPr>
          <a:lstStyle/>
          <a:p>
            <a:pPr>
              <a:buFont typeface="Wingdings" panose="05000000000000000000" pitchFamily="2" charset="2"/>
              <a:buNone/>
              <a:defRPr/>
            </a:pPr>
            <a:r>
              <a:rPr lang="en-US" dirty="0"/>
              <a:t>	</a:t>
            </a:r>
            <a:r>
              <a:rPr lang="en-US" dirty="0">
                <a:latin typeface="Arial" panose="020B0604020202020204" pitchFamily="34" charset="0"/>
                <a:cs typeface="Arial" panose="020B0604020202020204" pitchFamily="34" charset="0"/>
              </a:rPr>
              <a:t>The development of infrastructure (including water related), properties, and/or districts is sometimes financed through the issuance of bonds</a:t>
            </a:r>
            <a:r>
              <a:rPr lang="en-US" dirty="0" smtClean="0">
                <a:latin typeface="Arial" panose="020B0604020202020204" pitchFamily="34" charset="0"/>
                <a:cs typeface="Arial" panose="020B0604020202020204" pitchFamily="34" charset="0"/>
              </a:rPr>
              <a:t>.</a:t>
            </a:r>
          </a:p>
          <a:p>
            <a:pPr>
              <a:buFont typeface="Wingdings" panose="05000000000000000000" pitchFamily="2" charset="2"/>
              <a:buNone/>
              <a:defRPr/>
            </a:pPr>
            <a:r>
              <a:rPr lang="en-US" dirty="0" smtClean="0">
                <a:latin typeface="Arial" panose="020B0604020202020204" pitchFamily="34" charset="0"/>
                <a:cs typeface="Arial" panose="020B0604020202020204" pitchFamily="34" charset="0"/>
              </a:rPr>
              <a:t>  </a:t>
            </a:r>
            <a:endParaRPr lang="en-US" dirty="0">
              <a:latin typeface="Arial" panose="020B0604020202020204" pitchFamily="34" charset="0"/>
              <a:cs typeface="Arial" panose="020B0604020202020204" pitchFamily="34" charset="0"/>
            </a:endParaRPr>
          </a:p>
          <a:p>
            <a:pPr>
              <a:buFont typeface="Wingdings" panose="05000000000000000000" pitchFamily="2" charset="2"/>
              <a:buNone/>
              <a:defRPr/>
            </a:pPr>
            <a:r>
              <a:rPr lang="en-US" dirty="0">
                <a:latin typeface="Arial" panose="020B0604020202020204" pitchFamily="34" charset="0"/>
                <a:cs typeface="Arial" panose="020B0604020202020204" pitchFamily="34" charset="0"/>
              </a:rPr>
              <a:t>	Like other commercial activities, the determination of whether or not past or current environmental issues might impact the operation and/or development of a bond project can be a key issue. </a:t>
            </a:r>
            <a:endParaRPr lang="en-US" dirty="0" smtClean="0">
              <a:latin typeface="Arial" panose="020B0604020202020204" pitchFamily="34" charset="0"/>
              <a:cs typeface="Arial" panose="020B0604020202020204" pitchFamily="34" charset="0"/>
            </a:endParaRPr>
          </a:p>
          <a:p>
            <a:pPr>
              <a:buFont typeface="Wingdings" panose="05000000000000000000" pitchFamily="2" charset="2"/>
              <a:buNone/>
              <a:defRPr/>
            </a:pPr>
            <a:r>
              <a:rPr lang="en-US" dirty="0" smtClean="0">
                <a:latin typeface="Arial" panose="020B0604020202020204" pitchFamily="34" charset="0"/>
                <a:cs typeface="Arial" panose="020B0604020202020204" pitchFamily="34" charset="0"/>
              </a:rPr>
              <a:t> </a:t>
            </a:r>
            <a:endParaRPr lang="en-US" dirty="0">
              <a:latin typeface="Arial" panose="020B0604020202020204" pitchFamily="34" charset="0"/>
              <a:cs typeface="Arial" panose="020B0604020202020204" pitchFamily="34" charset="0"/>
            </a:endParaRPr>
          </a:p>
          <a:p>
            <a:pPr>
              <a:buFont typeface="Wingdings" panose="05000000000000000000" pitchFamily="2" charset="2"/>
              <a:buNone/>
              <a:defRPr/>
            </a:pPr>
            <a:r>
              <a:rPr lang="en-US" dirty="0">
                <a:latin typeface="Arial" panose="020B0604020202020204" pitchFamily="34" charset="0"/>
                <a:cs typeface="Arial" panose="020B0604020202020204" pitchFamily="34" charset="0"/>
              </a:rPr>
              <a:t>	Environmental due diligence and/or assessments may be undertaken of the project’s improved or unimproved properties</a:t>
            </a:r>
            <a:r>
              <a:rPr lang="en-US" dirty="0" smtClean="0">
                <a:latin typeface="Arial" panose="020B0604020202020204" pitchFamily="34" charset="0"/>
                <a:cs typeface="Arial" panose="020B0604020202020204" pitchFamily="34" charset="0"/>
              </a:rPr>
              <a:t>.</a:t>
            </a:r>
          </a:p>
          <a:p>
            <a:pPr>
              <a:buFont typeface="Wingdings" panose="05000000000000000000" pitchFamily="2" charset="2"/>
              <a:buNone/>
              <a:defRPr/>
            </a:pPr>
            <a:endParaRPr lang="en-US" dirty="0">
              <a:latin typeface="Arial" panose="020B0604020202020204" pitchFamily="34" charset="0"/>
              <a:cs typeface="Arial" panose="020B0604020202020204" pitchFamily="34" charset="0"/>
            </a:endParaRPr>
          </a:p>
          <a:p>
            <a:pPr>
              <a:buFont typeface="Wingdings" panose="05000000000000000000" pitchFamily="2" charset="2"/>
              <a:buNone/>
              <a:defRPr/>
            </a:pPr>
            <a:r>
              <a:rPr lang="en-US" dirty="0">
                <a:latin typeface="Arial" panose="020B0604020202020204" pitchFamily="34" charset="0"/>
                <a:cs typeface="Arial" panose="020B0604020202020204" pitchFamily="34" charset="0"/>
              </a:rPr>
              <a:t>	The responsibility for supervising the environmental due diligence and determining the appropriate assessment activities can become a source of contention.  </a:t>
            </a:r>
          </a:p>
          <a:p>
            <a:endParaRPr lang="en-US" dirty="0"/>
          </a:p>
        </p:txBody>
      </p:sp>
      <p:sp>
        <p:nvSpPr>
          <p:cNvPr id="4" name="Slide Number Placeholder 3"/>
          <p:cNvSpPr>
            <a:spLocks noGrp="1"/>
          </p:cNvSpPr>
          <p:nvPr>
            <p:ph type="sldNum" sz="quarter" idx="4"/>
          </p:nvPr>
        </p:nvSpPr>
        <p:spPr/>
        <p:txBody>
          <a:bodyPr/>
          <a:lstStyle/>
          <a:p>
            <a:fld id="{EAE1F13A-D22A-1648-8786-CCEF308E950C}" type="slidenum">
              <a:rPr lang="en-US" smtClean="0"/>
              <a:pPr/>
              <a:t>17</a:t>
            </a:fld>
            <a:endParaRPr lang="en-US" dirty="0"/>
          </a:p>
        </p:txBody>
      </p:sp>
    </p:spTree>
    <p:extLst>
      <p:ext uri="{BB962C8B-B14F-4D97-AF65-F5344CB8AC3E}">
        <p14:creationId xmlns:p14="http://schemas.microsoft.com/office/powerpoint/2010/main" val="410022204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altLang="en-US" sz="2800" dirty="0">
                <a:latin typeface="Arial" panose="020B0604020202020204" pitchFamily="34" charset="0"/>
                <a:cs typeface="Arial" panose="020B0604020202020204" pitchFamily="34" charset="0"/>
              </a:rPr>
              <a:t>Transactional Issues:  Environmental Due Diligence Associated With A Bond Issue/Dispute Regarding </a:t>
            </a:r>
            <a:r>
              <a:rPr lang="en-US" altLang="en-US" sz="2800" dirty="0" smtClean="0">
                <a:latin typeface="Arial" panose="020B0604020202020204" pitchFamily="34" charset="0"/>
                <a:cs typeface="Arial" panose="020B0604020202020204" pitchFamily="34" charset="0"/>
              </a:rPr>
              <a:t>Responsibility (cont.)</a:t>
            </a:r>
            <a:endParaRPr lang="en-US" sz="2800" dirty="0"/>
          </a:p>
        </p:txBody>
      </p:sp>
      <p:sp>
        <p:nvSpPr>
          <p:cNvPr id="3" name="Content Placeholder 2"/>
          <p:cNvSpPr>
            <a:spLocks noGrp="1"/>
          </p:cNvSpPr>
          <p:nvPr>
            <p:ph idx="1"/>
          </p:nvPr>
        </p:nvSpPr>
        <p:spPr/>
        <p:txBody>
          <a:bodyPr/>
          <a:lstStyle/>
          <a:p>
            <a:pPr>
              <a:buFont typeface="Wingdings" panose="05000000000000000000" pitchFamily="2" charset="2"/>
              <a:buNone/>
              <a:defRPr/>
            </a:pPr>
            <a:r>
              <a:rPr lang="en-US" dirty="0">
                <a:latin typeface="Arial" panose="020B0604020202020204" pitchFamily="34" charset="0"/>
                <a:cs typeface="Arial" panose="020B0604020202020204" pitchFamily="34" charset="0"/>
              </a:rPr>
              <a:t>	</a:t>
            </a:r>
            <a:r>
              <a:rPr lang="en-US" sz="2400" dirty="0">
                <a:latin typeface="Arial" panose="020B0604020202020204" pitchFamily="34" charset="0"/>
                <a:cs typeface="Arial" panose="020B0604020202020204" pitchFamily="34" charset="0"/>
              </a:rPr>
              <a:t>Example is found in a federal district court opinion from the Eastern District of Louisiana in </a:t>
            </a:r>
            <a:r>
              <a:rPr lang="en-US" sz="2400" i="1" dirty="0">
                <a:latin typeface="Arial" panose="020B0604020202020204" pitchFamily="34" charset="0"/>
                <a:cs typeface="Arial" panose="020B0604020202020204" pitchFamily="34" charset="0"/>
              </a:rPr>
              <a:t>Coves of the Highland Community Development District vs. McGlinchey Stafford, P.L.L.C. </a:t>
            </a:r>
            <a:endParaRPr lang="en-US" sz="2400" i="1" dirty="0" smtClean="0">
              <a:latin typeface="Arial" panose="020B0604020202020204" pitchFamily="34" charset="0"/>
              <a:cs typeface="Arial" panose="020B0604020202020204" pitchFamily="34" charset="0"/>
            </a:endParaRPr>
          </a:p>
          <a:p>
            <a:pPr>
              <a:buFont typeface="Wingdings" panose="05000000000000000000" pitchFamily="2" charset="2"/>
              <a:buNone/>
              <a:defRPr/>
            </a:pPr>
            <a:r>
              <a:rPr lang="en-US" sz="2400" i="1" dirty="0" smtClean="0">
                <a:latin typeface="Arial" panose="020B0604020202020204" pitchFamily="34" charset="0"/>
                <a:cs typeface="Arial" panose="020B0604020202020204" pitchFamily="34" charset="0"/>
              </a:rPr>
              <a:t> </a:t>
            </a:r>
            <a:endParaRPr lang="en-US" sz="2400" i="1" dirty="0">
              <a:latin typeface="Arial" panose="020B0604020202020204" pitchFamily="34" charset="0"/>
              <a:cs typeface="Arial" panose="020B0604020202020204" pitchFamily="34" charset="0"/>
            </a:endParaRPr>
          </a:p>
          <a:p>
            <a:pPr>
              <a:buFont typeface="Wingdings" panose="05000000000000000000" pitchFamily="2" charset="2"/>
              <a:buNone/>
              <a:defRPr/>
            </a:pPr>
            <a:r>
              <a:rPr lang="en-US" sz="2400" i="1" dirty="0">
                <a:latin typeface="Arial" panose="020B0604020202020204" pitchFamily="34" charset="0"/>
                <a:cs typeface="Arial" panose="020B0604020202020204" pitchFamily="34" charset="0"/>
              </a:rPr>
              <a:t>	</a:t>
            </a:r>
            <a:r>
              <a:rPr lang="en-US" sz="2400" dirty="0">
                <a:latin typeface="Arial" panose="020B0604020202020204" pitchFamily="34" charset="0"/>
                <a:cs typeface="Arial" panose="020B0604020202020204" pitchFamily="34" charset="0"/>
              </a:rPr>
              <a:t>The opinion discusses a federal court complaint that had been filed against a law firm</a:t>
            </a:r>
            <a:r>
              <a:rPr lang="en-US" sz="2400" dirty="0" smtClean="0">
                <a:latin typeface="Arial" panose="020B0604020202020204" pitchFamily="34" charset="0"/>
                <a:cs typeface="Arial" panose="020B0604020202020204" pitchFamily="34" charset="0"/>
              </a:rPr>
              <a:t>.</a:t>
            </a:r>
          </a:p>
          <a:p>
            <a:pPr>
              <a:buFont typeface="Wingdings" panose="05000000000000000000" pitchFamily="2" charset="2"/>
              <a:buNone/>
              <a:defRPr/>
            </a:pPr>
            <a:endParaRPr lang="en-US" sz="2400" dirty="0">
              <a:latin typeface="Arial" panose="020B0604020202020204" pitchFamily="34" charset="0"/>
              <a:cs typeface="Arial" panose="020B0604020202020204" pitchFamily="34" charset="0"/>
            </a:endParaRPr>
          </a:p>
          <a:p>
            <a:pPr>
              <a:buFont typeface="Wingdings" panose="05000000000000000000" pitchFamily="2" charset="2"/>
              <a:buNone/>
              <a:defRPr/>
            </a:pPr>
            <a:r>
              <a:rPr lang="en-US" sz="2400" dirty="0">
                <a:latin typeface="Arial" panose="020B0604020202020204" pitchFamily="34" charset="0"/>
                <a:cs typeface="Arial" panose="020B0604020202020204" pitchFamily="34" charset="0"/>
              </a:rPr>
              <a:t>	The Plaintiff community development district had been established for the purpose of financing and managing a planned residential community in Louisiana.  </a:t>
            </a:r>
          </a:p>
          <a:p>
            <a:endParaRPr lang="en-US" dirty="0"/>
          </a:p>
        </p:txBody>
      </p:sp>
      <p:sp>
        <p:nvSpPr>
          <p:cNvPr id="4" name="Slide Number Placeholder 3"/>
          <p:cNvSpPr>
            <a:spLocks noGrp="1"/>
          </p:cNvSpPr>
          <p:nvPr>
            <p:ph type="sldNum" sz="quarter" idx="4"/>
          </p:nvPr>
        </p:nvSpPr>
        <p:spPr/>
        <p:txBody>
          <a:bodyPr/>
          <a:lstStyle/>
          <a:p>
            <a:fld id="{EAE1F13A-D22A-1648-8786-CCEF308E950C}" type="slidenum">
              <a:rPr lang="en-US" smtClean="0"/>
              <a:pPr/>
              <a:t>18</a:t>
            </a:fld>
            <a:endParaRPr lang="en-US" dirty="0"/>
          </a:p>
        </p:txBody>
      </p:sp>
    </p:spTree>
    <p:extLst>
      <p:ext uri="{BB962C8B-B14F-4D97-AF65-F5344CB8AC3E}">
        <p14:creationId xmlns:p14="http://schemas.microsoft.com/office/powerpoint/2010/main" val="90409435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altLang="en-US" sz="2800" dirty="0">
                <a:latin typeface="Arial" panose="020B0604020202020204" pitchFamily="34" charset="0"/>
                <a:cs typeface="Arial" panose="020B0604020202020204" pitchFamily="34" charset="0"/>
              </a:rPr>
              <a:t>Transactional Issues:  Environmental Due Diligence Associated With A Bond Issue/Dispute Regarding </a:t>
            </a:r>
            <a:r>
              <a:rPr lang="en-US" altLang="en-US" sz="2800" dirty="0" smtClean="0">
                <a:latin typeface="Arial" panose="020B0604020202020204" pitchFamily="34" charset="0"/>
                <a:cs typeface="Arial" panose="020B0604020202020204" pitchFamily="34" charset="0"/>
              </a:rPr>
              <a:t>Responsibility (cont)</a:t>
            </a:r>
            <a:endParaRPr lang="en-US" sz="2800"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normAutofit/>
          </a:bodyPr>
          <a:lstStyle/>
          <a:p>
            <a:pPr>
              <a:buFont typeface="Wingdings" panose="05000000000000000000" pitchFamily="2" charset="2"/>
              <a:buNone/>
              <a:defRPr/>
            </a:pPr>
            <a:r>
              <a:rPr lang="en-US" dirty="0"/>
              <a:t>	</a:t>
            </a:r>
            <a:r>
              <a:rPr lang="en-US" sz="2400" dirty="0">
                <a:latin typeface="Arial" panose="020B0604020202020204" pitchFamily="34" charset="0"/>
                <a:cs typeface="Arial" panose="020B0604020202020204" pitchFamily="34" charset="0"/>
              </a:rPr>
              <a:t>The opinion indicates that the law firm had been engaged to serve as counsel to the district in connection with its organization, bond issuance, and compliance activities for the real estate development.  </a:t>
            </a:r>
            <a:endParaRPr lang="en-US" sz="2400" dirty="0" smtClean="0">
              <a:latin typeface="Arial" panose="020B0604020202020204" pitchFamily="34" charset="0"/>
              <a:cs typeface="Arial" panose="020B0604020202020204" pitchFamily="34" charset="0"/>
            </a:endParaRPr>
          </a:p>
          <a:p>
            <a:pPr>
              <a:buFont typeface="Wingdings" panose="05000000000000000000" pitchFamily="2" charset="2"/>
              <a:buNone/>
              <a:defRPr/>
            </a:pPr>
            <a:endParaRPr lang="en-US" sz="2400" dirty="0">
              <a:latin typeface="Arial" panose="020B0604020202020204" pitchFamily="34" charset="0"/>
              <a:cs typeface="Arial" panose="020B0604020202020204" pitchFamily="34" charset="0"/>
            </a:endParaRPr>
          </a:p>
          <a:p>
            <a:pPr>
              <a:buFont typeface="Wingdings" panose="05000000000000000000" pitchFamily="2" charset="2"/>
              <a:buNone/>
              <a:defRPr/>
            </a:pPr>
            <a:r>
              <a:rPr lang="en-US" sz="2400" dirty="0">
                <a:latin typeface="Arial" panose="020B0604020202020204" pitchFamily="34" charset="0"/>
                <a:cs typeface="Arial" panose="020B0604020202020204" pitchFamily="34" charset="0"/>
              </a:rPr>
              <a:t>	It is also states that Plaintiff alleged that Defendant verbally promised to “guide and oversee the entire process” and “to ensure that all necessary work was performed for the project …..”</a:t>
            </a:r>
          </a:p>
          <a:p>
            <a:pPr marL="0" indent="0">
              <a:buNone/>
            </a:pPr>
            <a:endParaRPr lang="en-US" dirty="0"/>
          </a:p>
        </p:txBody>
      </p:sp>
      <p:sp>
        <p:nvSpPr>
          <p:cNvPr id="4" name="Slide Number Placeholder 3"/>
          <p:cNvSpPr>
            <a:spLocks noGrp="1"/>
          </p:cNvSpPr>
          <p:nvPr>
            <p:ph type="sldNum" sz="quarter" idx="4"/>
          </p:nvPr>
        </p:nvSpPr>
        <p:spPr/>
        <p:txBody>
          <a:bodyPr/>
          <a:lstStyle/>
          <a:p>
            <a:fld id="{EAE1F13A-D22A-1648-8786-CCEF308E950C}" type="slidenum">
              <a:rPr lang="en-US" smtClean="0"/>
              <a:pPr/>
              <a:t>19</a:t>
            </a:fld>
            <a:endParaRPr lang="en-US" dirty="0"/>
          </a:p>
        </p:txBody>
      </p:sp>
    </p:spTree>
    <p:extLst>
      <p:ext uri="{BB962C8B-B14F-4D97-AF65-F5344CB8AC3E}">
        <p14:creationId xmlns:p14="http://schemas.microsoft.com/office/powerpoint/2010/main" val="31437846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Autofit/>
          </a:bodyPr>
          <a:lstStyle/>
          <a:p>
            <a:pPr algn="ctr"/>
            <a:r>
              <a:rPr lang="en-US" altLang="en-US" sz="3200" dirty="0">
                <a:latin typeface="Arial" panose="020B0604020202020204" pitchFamily="34" charset="0"/>
                <a:cs typeface="Arial" panose="020B0604020202020204" pitchFamily="34" charset="0"/>
              </a:rPr>
              <a:t>Arkansas Environmental, Energy and </a:t>
            </a:r>
            <a:r>
              <a:rPr lang="en-US" altLang="en-US" sz="3200" dirty="0" smtClean="0">
                <a:latin typeface="Arial" panose="020B0604020202020204" pitchFamily="34" charset="0"/>
                <a:cs typeface="Arial" panose="020B0604020202020204" pitchFamily="34" charset="0"/>
              </a:rPr>
              <a:t/>
            </a:r>
            <a:br>
              <a:rPr lang="en-US" altLang="en-US" sz="3200" dirty="0" smtClean="0">
                <a:latin typeface="Arial" panose="020B0604020202020204" pitchFamily="34" charset="0"/>
                <a:cs typeface="Arial" panose="020B0604020202020204" pitchFamily="34" charset="0"/>
              </a:rPr>
            </a:br>
            <a:r>
              <a:rPr lang="en-US" altLang="en-US" sz="3200" dirty="0" smtClean="0">
                <a:latin typeface="Arial" panose="020B0604020202020204" pitchFamily="34" charset="0"/>
                <a:cs typeface="Arial" panose="020B0604020202020204" pitchFamily="34" charset="0"/>
              </a:rPr>
              <a:t>Water </a:t>
            </a:r>
            <a:r>
              <a:rPr lang="en-US" altLang="en-US" sz="3200" dirty="0">
                <a:latin typeface="Arial" panose="020B0604020202020204" pitchFamily="34" charset="0"/>
                <a:cs typeface="Arial" panose="020B0604020202020204" pitchFamily="34" charset="0"/>
              </a:rPr>
              <a:t>Law Blog</a:t>
            </a:r>
            <a:endParaRPr lang="en-US" sz="3200" dirty="0">
              <a:latin typeface="Arial" panose="020B0604020202020204" pitchFamily="34" charset="0"/>
              <a:cs typeface="Arial" panose="020B0604020202020204" pitchFamily="34" charset="0"/>
            </a:endParaRPr>
          </a:p>
        </p:txBody>
      </p:sp>
      <p:sp>
        <p:nvSpPr>
          <p:cNvPr id="8" name="Rectangle 7"/>
          <p:cNvSpPr/>
          <p:nvPr/>
        </p:nvSpPr>
        <p:spPr>
          <a:xfrm>
            <a:off x="682189" y="2063931"/>
            <a:ext cx="10827619" cy="2492990"/>
          </a:xfrm>
          <a:prstGeom prst="rect">
            <a:avLst/>
          </a:prstGeom>
        </p:spPr>
        <p:txBody>
          <a:bodyPr wrap="square">
            <a:spAutoFit/>
          </a:bodyPr>
          <a:lstStyle/>
          <a:p>
            <a:pPr algn="ctr"/>
            <a:r>
              <a:rPr lang="en-US" sz="3200" dirty="0"/>
              <a:t>https://www.mitchellwilliamslaw.com/blog</a:t>
            </a:r>
            <a:r>
              <a:rPr lang="en-US" sz="3600" dirty="0"/>
              <a:t/>
            </a:r>
            <a:br>
              <a:rPr lang="en-US" sz="3600" dirty="0"/>
            </a:br>
            <a:r>
              <a:rPr lang="en-US" sz="3600" dirty="0"/>
              <a:t/>
            </a:r>
            <a:br>
              <a:rPr lang="en-US" sz="3600" dirty="0"/>
            </a:br>
            <a:r>
              <a:rPr lang="en-US" sz="2800" dirty="0"/>
              <a:t>Three posts five days a week</a:t>
            </a:r>
            <a:br>
              <a:rPr lang="en-US" sz="2800" dirty="0"/>
            </a:br>
            <a:r>
              <a:rPr lang="en-US" sz="2800" dirty="0"/>
              <a:t>Arkansas and surrounding states</a:t>
            </a:r>
            <a:br>
              <a:rPr lang="en-US" sz="2800" dirty="0"/>
            </a:br>
            <a:r>
              <a:rPr lang="en-US" sz="2800" dirty="0"/>
              <a:t> and federal legislation/regulations/judicial decisions</a:t>
            </a:r>
          </a:p>
        </p:txBody>
      </p:sp>
      <p:sp>
        <p:nvSpPr>
          <p:cNvPr id="9" name="Slide Number Placeholder 8"/>
          <p:cNvSpPr>
            <a:spLocks noGrp="1"/>
          </p:cNvSpPr>
          <p:nvPr>
            <p:ph type="sldNum" sz="quarter" idx="4"/>
          </p:nvPr>
        </p:nvSpPr>
        <p:spPr/>
        <p:txBody>
          <a:bodyPr/>
          <a:lstStyle/>
          <a:p>
            <a:fld id="{FFD922D6-0A12-4240-9D68-9FAF2CFB62B8}" type="slidenum">
              <a:rPr lang="en-US" smtClean="0"/>
              <a:pPr/>
              <a:t>2</a:t>
            </a:fld>
            <a:endParaRPr lang="en-US" dirty="0"/>
          </a:p>
        </p:txBody>
      </p:sp>
    </p:spTree>
    <p:extLst>
      <p:ext uri="{BB962C8B-B14F-4D97-AF65-F5344CB8AC3E}">
        <p14:creationId xmlns:p14="http://schemas.microsoft.com/office/powerpoint/2010/main" val="94738481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20000"/>
          </a:bodyPr>
          <a:lstStyle/>
          <a:p>
            <a:pPr>
              <a:buFont typeface="Wingdings" panose="05000000000000000000" pitchFamily="2" charset="2"/>
              <a:buNone/>
              <a:defRPr/>
            </a:pPr>
            <a:r>
              <a:rPr lang="en-US" dirty="0" smtClean="0"/>
              <a:t>  Corps </a:t>
            </a:r>
            <a:r>
              <a:rPr lang="en-US" dirty="0"/>
              <a:t>of Engineers issued a public notice in which it stated that the Plaintiff’s property had been used as a bombing, rocket, and gunnery range, and was the subject of an active investigation by that agency. </a:t>
            </a:r>
            <a:endParaRPr lang="en-US" dirty="0" smtClean="0"/>
          </a:p>
          <a:p>
            <a:pPr>
              <a:buFont typeface="Wingdings" panose="05000000000000000000" pitchFamily="2" charset="2"/>
              <a:buNone/>
              <a:defRPr/>
            </a:pPr>
            <a:r>
              <a:rPr lang="en-US" dirty="0" smtClean="0"/>
              <a:t> </a:t>
            </a:r>
            <a:endParaRPr lang="en-US" dirty="0"/>
          </a:p>
          <a:p>
            <a:pPr>
              <a:buFont typeface="Wingdings" panose="05000000000000000000" pitchFamily="2" charset="2"/>
              <a:buNone/>
              <a:defRPr/>
            </a:pPr>
            <a:r>
              <a:rPr lang="en-US" dirty="0"/>
              <a:t>	Parish Engineer prohibited additional permits or approval until the unexploded ordinance and contamination had been fully investigated and remediated</a:t>
            </a:r>
            <a:r>
              <a:rPr lang="en-US" dirty="0" smtClean="0"/>
              <a:t>.</a:t>
            </a:r>
          </a:p>
          <a:p>
            <a:pPr>
              <a:buFont typeface="Wingdings" panose="05000000000000000000" pitchFamily="2" charset="2"/>
              <a:buNone/>
              <a:defRPr/>
            </a:pPr>
            <a:endParaRPr lang="en-US" dirty="0"/>
          </a:p>
          <a:p>
            <a:pPr>
              <a:buFont typeface="Wingdings" panose="05000000000000000000" pitchFamily="2" charset="2"/>
              <a:buNone/>
              <a:defRPr/>
            </a:pPr>
            <a:r>
              <a:rPr lang="en-US" dirty="0"/>
              <a:t>	Plaintiff alleged that it was unable to further develop the property or sell the lots, resulting in a default of the bonds.</a:t>
            </a:r>
          </a:p>
          <a:p>
            <a:pPr>
              <a:buFont typeface="Wingdings" panose="05000000000000000000" pitchFamily="2" charset="2"/>
              <a:buNone/>
              <a:defRPr/>
            </a:pPr>
            <a:r>
              <a:rPr lang="en-US" dirty="0"/>
              <a:t>	</a:t>
            </a:r>
          </a:p>
        </p:txBody>
      </p:sp>
      <p:sp>
        <p:nvSpPr>
          <p:cNvPr id="4" name="Title 1"/>
          <p:cNvSpPr>
            <a:spLocks noGrp="1"/>
          </p:cNvSpPr>
          <p:nvPr>
            <p:ph type="title"/>
          </p:nvPr>
        </p:nvSpPr>
        <p:spPr/>
        <p:txBody>
          <a:bodyPr>
            <a:normAutofit/>
          </a:bodyPr>
          <a:lstStyle/>
          <a:p>
            <a:pPr algn="ctr">
              <a:defRPr/>
            </a:pPr>
            <a:r>
              <a:rPr lang="en-US" sz="3200" dirty="0" smtClean="0">
                <a:latin typeface="Arial" panose="020B0604020202020204" pitchFamily="34" charset="0"/>
                <a:cs typeface="Arial" panose="020B0604020202020204" pitchFamily="34" charset="0"/>
              </a:rPr>
              <a:t>Bond </a:t>
            </a:r>
            <a:endParaRPr lang="en-US" sz="3200" dirty="0">
              <a:latin typeface="Arial" panose="020B0604020202020204" pitchFamily="34" charset="0"/>
              <a:cs typeface="Arial" panose="020B0604020202020204" pitchFamily="34" charset="0"/>
            </a:endParaRPr>
          </a:p>
        </p:txBody>
      </p:sp>
      <p:sp>
        <p:nvSpPr>
          <p:cNvPr id="5" name="Slide Number Placeholder 4"/>
          <p:cNvSpPr>
            <a:spLocks noGrp="1"/>
          </p:cNvSpPr>
          <p:nvPr>
            <p:ph type="sldNum" sz="quarter" idx="4"/>
          </p:nvPr>
        </p:nvSpPr>
        <p:spPr/>
        <p:txBody>
          <a:bodyPr/>
          <a:lstStyle/>
          <a:p>
            <a:fld id="{EAE1F13A-D22A-1648-8786-CCEF308E950C}" type="slidenum">
              <a:rPr lang="en-US" smtClean="0"/>
              <a:pPr/>
              <a:t>20</a:t>
            </a:fld>
            <a:endParaRPr lang="en-US" dirty="0"/>
          </a:p>
        </p:txBody>
      </p:sp>
    </p:spTree>
    <p:extLst>
      <p:ext uri="{BB962C8B-B14F-4D97-AF65-F5344CB8AC3E}">
        <p14:creationId xmlns:p14="http://schemas.microsoft.com/office/powerpoint/2010/main" val="188087213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pPr>
              <a:buFont typeface="Wingdings" panose="05000000000000000000" pitchFamily="2" charset="2"/>
              <a:buNone/>
              <a:defRPr/>
            </a:pPr>
            <a:r>
              <a:rPr lang="en-US" dirty="0" smtClean="0"/>
              <a:t>  </a:t>
            </a:r>
            <a:r>
              <a:rPr lang="en-US" sz="2400" dirty="0" smtClean="0">
                <a:latin typeface="Arial" panose="020B0604020202020204" pitchFamily="34" charset="0"/>
                <a:cs typeface="Arial" panose="020B0604020202020204" pitchFamily="34" charset="0"/>
              </a:rPr>
              <a:t>Plaintiff alleged </a:t>
            </a:r>
            <a:r>
              <a:rPr lang="en-US" sz="2400" dirty="0">
                <a:latin typeface="Arial" panose="020B0604020202020204" pitchFamily="34" charset="0"/>
                <a:cs typeface="Arial" panose="020B0604020202020204" pitchFamily="34" charset="0"/>
              </a:rPr>
              <a:t>that the law firm, had a duty to conduct a reasonable investigation into the environmental issues that might delay or prevent the development. </a:t>
            </a:r>
            <a:endParaRPr lang="en-US" sz="2400" dirty="0" smtClean="0">
              <a:latin typeface="Arial" panose="020B0604020202020204" pitchFamily="34" charset="0"/>
              <a:cs typeface="Arial" panose="020B0604020202020204" pitchFamily="34" charset="0"/>
            </a:endParaRPr>
          </a:p>
          <a:p>
            <a:pPr>
              <a:buFont typeface="Wingdings" panose="05000000000000000000" pitchFamily="2" charset="2"/>
              <a:buNone/>
              <a:defRPr/>
            </a:pPr>
            <a:r>
              <a:rPr lang="en-US" sz="2400" dirty="0" smtClean="0">
                <a:latin typeface="Arial" panose="020B0604020202020204" pitchFamily="34" charset="0"/>
                <a:cs typeface="Arial" panose="020B0604020202020204" pitchFamily="34" charset="0"/>
              </a:rPr>
              <a:t> </a:t>
            </a:r>
            <a:endParaRPr lang="en-US" sz="2400" dirty="0">
              <a:latin typeface="Arial" panose="020B0604020202020204" pitchFamily="34" charset="0"/>
              <a:cs typeface="Arial" panose="020B0604020202020204" pitchFamily="34" charset="0"/>
            </a:endParaRPr>
          </a:p>
          <a:p>
            <a:pPr>
              <a:buFont typeface="Wingdings" panose="05000000000000000000" pitchFamily="2" charset="2"/>
              <a:buNone/>
              <a:defRPr/>
            </a:pPr>
            <a:r>
              <a:rPr lang="en-US" sz="2400" dirty="0">
                <a:latin typeface="Arial" panose="020B0604020202020204" pitchFamily="34" charset="0"/>
                <a:cs typeface="Arial" panose="020B0604020202020204" pitchFamily="34" charset="0"/>
              </a:rPr>
              <a:t>	It alleged that had the law firm performed a basic environmental assessment, it would have discovered that the development project site was within the bounds of a historic bombing range.  </a:t>
            </a:r>
          </a:p>
          <a:p>
            <a:endParaRPr lang="en-US" dirty="0"/>
          </a:p>
        </p:txBody>
      </p:sp>
      <p:sp>
        <p:nvSpPr>
          <p:cNvPr id="4" name="Slide Number Placeholder 3"/>
          <p:cNvSpPr>
            <a:spLocks noGrp="1"/>
          </p:cNvSpPr>
          <p:nvPr>
            <p:ph type="sldNum" sz="quarter" idx="4"/>
          </p:nvPr>
        </p:nvSpPr>
        <p:spPr/>
        <p:txBody>
          <a:bodyPr/>
          <a:lstStyle/>
          <a:p>
            <a:fld id="{EAE1F13A-D22A-1648-8786-CCEF308E950C}" type="slidenum">
              <a:rPr lang="en-US" smtClean="0"/>
              <a:pPr/>
              <a:t>21</a:t>
            </a:fld>
            <a:endParaRPr lang="en-US" dirty="0"/>
          </a:p>
        </p:txBody>
      </p:sp>
    </p:spTree>
    <p:extLst>
      <p:ext uri="{BB962C8B-B14F-4D97-AF65-F5344CB8AC3E}">
        <p14:creationId xmlns:p14="http://schemas.microsoft.com/office/powerpoint/2010/main" val="214228210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3200" dirty="0">
                <a:latin typeface="Arial" panose="020B0604020202020204" pitchFamily="34" charset="0"/>
                <a:cs typeface="Arial" panose="020B0604020202020204" pitchFamily="34" charset="0"/>
              </a:rPr>
              <a:t>Environmental Consultant </a:t>
            </a:r>
            <a:r>
              <a:rPr lang="en-US" sz="3200" dirty="0" smtClean="0">
                <a:latin typeface="Arial" panose="020B0604020202020204" pitchFamily="34" charset="0"/>
                <a:cs typeface="Arial" panose="020B0604020202020204" pitchFamily="34" charset="0"/>
              </a:rPr>
              <a:t>Limitation </a:t>
            </a:r>
            <a:r>
              <a:rPr lang="en-US" sz="3200" dirty="0">
                <a:latin typeface="Arial" panose="020B0604020202020204" pitchFamily="34" charset="0"/>
                <a:cs typeface="Arial" panose="020B0604020202020204" pitchFamily="34" charset="0"/>
              </a:rPr>
              <a:t>of </a:t>
            </a:r>
            <a:r>
              <a:rPr lang="en-US" sz="3200" dirty="0" smtClean="0">
                <a:latin typeface="Arial" panose="020B0604020202020204" pitchFamily="34" charset="0"/>
                <a:cs typeface="Arial" panose="020B0604020202020204" pitchFamily="34" charset="0"/>
              </a:rPr>
              <a:t/>
            </a:r>
            <a:br>
              <a:rPr lang="en-US" sz="3200" dirty="0" smtClean="0">
                <a:latin typeface="Arial" panose="020B0604020202020204" pitchFamily="34" charset="0"/>
                <a:cs typeface="Arial" panose="020B0604020202020204" pitchFamily="34" charset="0"/>
              </a:rPr>
            </a:br>
            <a:r>
              <a:rPr lang="en-US" sz="3200" dirty="0" smtClean="0">
                <a:latin typeface="Arial" panose="020B0604020202020204" pitchFamily="34" charset="0"/>
                <a:cs typeface="Arial" panose="020B0604020202020204" pitchFamily="34" charset="0"/>
              </a:rPr>
              <a:t>Liability </a:t>
            </a:r>
            <a:r>
              <a:rPr lang="en-US" sz="3200" dirty="0">
                <a:latin typeface="Arial" panose="020B0604020202020204" pitchFamily="34" charset="0"/>
                <a:cs typeface="Arial" panose="020B0604020202020204" pitchFamily="34" charset="0"/>
              </a:rPr>
              <a:t>Clause</a:t>
            </a:r>
          </a:p>
        </p:txBody>
      </p:sp>
      <p:sp>
        <p:nvSpPr>
          <p:cNvPr id="3" name="Content Placeholder 2"/>
          <p:cNvSpPr>
            <a:spLocks noGrp="1"/>
          </p:cNvSpPr>
          <p:nvPr>
            <p:ph idx="1"/>
          </p:nvPr>
        </p:nvSpPr>
        <p:spPr/>
        <p:txBody>
          <a:bodyPr>
            <a:normAutofit fontScale="85000" lnSpcReduction="20000"/>
          </a:bodyPr>
          <a:lstStyle/>
          <a:p>
            <a:pPr>
              <a:buFont typeface="Wingdings" panose="05000000000000000000" pitchFamily="2" charset="2"/>
              <a:buNone/>
              <a:defRPr/>
            </a:pPr>
            <a:r>
              <a:rPr lang="en-US" dirty="0" smtClean="0"/>
              <a:t>  The </a:t>
            </a:r>
            <a:r>
              <a:rPr lang="en-US" dirty="0"/>
              <a:t>CLIENT agrees to a limit Bodine’s liability to the CLIENT and all parties claiming through the CLIENT or otherwise claiming reliance on Bodine’s services, allegedly arising from Bodine’s professional acts or errors or omissions, to a sum not to exceed Bodine’s fees for the services performed on the project, provided that such claims are not attributable to Bodine’s gross negligence or intentional misconduct</a:t>
            </a:r>
            <a:r>
              <a:rPr lang="en-US" dirty="0" smtClean="0"/>
              <a:t>.</a:t>
            </a:r>
          </a:p>
          <a:p>
            <a:pPr>
              <a:buFont typeface="Wingdings" panose="05000000000000000000" pitchFamily="2" charset="2"/>
              <a:buNone/>
              <a:defRPr/>
            </a:pPr>
            <a:endParaRPr lang="en-US" dirty="0"/>
          </a:p>
          <a:p>
            <a:pPr>
              <a:buFont typeface="Wingdings" panose="05000000000000000000" pitchFamily="2" charset="2"/>
              <a:buNone/>
              <a:defRPr/>
            </a:pPr>
            <a:r>
              <a:rPr lang="en-US" dirty="0"/>
              <a:t>	In this latter event, the limit of liability will be increased to $25,000 less any applicable insurance amount covering alleged damages or claims.  In no event shall Bodine or any other party to this agreement, including parties which may have claimed to have paid direct or indirect reliance on Bodine’s services be liable to other parties for incidental, indirect or consequential damages arising from any cause.</a:t>
            </a:r>
          </a:p>
          <a:p>
            <a:endParaRPr lang="en-US" dirty="0"/>
          </a:p>
        </p:txBody>
      </p:sp>
      <p:sp>
        <p:nvSpPr>
          <p:cNvPr id="4" name="Slide Number Placeholder 3"/>
          <p:cNvSpPr>
            <a:spLocks noGrp="1"/>
          </p:cNvSpPr>
          <p:nvPr>
            <p:ph type="sldNum" sz="quarter" idx="4"/>
          </p:nvPr>
        </p:nvSpPr>
        <p:spPr/>
        <p:txBody>
          <a:bodyPr/>
          <a:lstStyle/>
          <a:p>
            <a:fld id="{EAE1F13A-D22A-1648-8786-CCEF308E950C}" type="slidenum">
              <a:rPr lang="en-US" smtClean="0"/>
              <a:pPr/>
              <a:t>22</a:t>
            </a:fld>
            <a:endParaRPr lang="en-US" dirty="0"/>
          </a:p>
        </p:txBody>
      </p:sp>
    </p:spTree>
    <p:extLst>
      <p:ext uri="{BB962C8B-B14F-4D97-AF65-F5344CB8AC3E}">
        <p14:creationId xmlns:p14="http://schemas.microsoft.com/office/powerpoint/2010/main" val="320387331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altLang="en-US" sz="3200" dirty="0">
                <a:latin typeface="Arial" panose="020B0604020202020204" pitchFamily="34" charset="0"/>
                <a:cs typeface="Arial" panose="020B0604020202020204" pitchFamily="34" charset="0"/>
              </a:rPr>
              <a:t>Contractual Protections to Address Environmental Issue in the Assessment/Consultant Context</a:t>
            </a:r>
            <a:endParaRPr lang="en-US" sz="3200"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normAutofit fontScale="70000" lnSpcReduction="20000"/>
          </a:bodyPr>
          <a:lstStyle/>
          <a:p>
            <a:pPr>
              <a:lnSpc>
                <a:spcPct val="80000"/>
              </a:lnSpc>
              <a:buFont typeface="Wingdings" panose="05000000000000000000" pitchFamily="2" charset="2"/>
              <a:buChar char="q"/>
            </a:pPr>
            <a:r>
              <a:rPr lang="en-US" altLang="en-US" dirty="0">
                <a:cs typeface="Arial" panose="020B0604020202020204" pitchFamily="34" charset="0"/>
              </a:rPr>
              <a:t> Scope and Limitations:</a:t>
            </a:r>
          </a:p>
          <a:p>
            <a:pPr>
              <a:lnSpc>
                <a:spcPct val="80000"/>
              </a:lnSpc>
              <a:buFont typeface="Wingdings" panose="05000000000000000000" pitchFamily="2" charset="2"/>
              <a:buNone/>
            </a:pPr>
            <a:r>
              <a:rPr lang="en-US" altLang="en-US" dirty="0">
                <a:cs typeface="Arial" panose="020B0604020202020204" pitchFamily="34" charset="0"/>
              </a:rPr>
              <a:t>		-  Key method for reducing the risk that  work will be deemed to </a:t>
            </a:r>
            <a:r>
              <a:rPr lang="en-US" altLang="en-US" dirty="0" smtClean="0">
                <a:cs typeface="Arial" panose="020B0604020202020204" pitchFamily="34" charset="0"/>
              </a:rPr>
              <a:t>have breached the </a:t>
            </a:r>
            <a:r>
              <a:rPr lang="en-US" altLang="en-US" dirty="0">
                <a:cs typeface="Arial" panose="020B0604020202020204" pitchFamily="34" charset="0"/>
              </a:rPr>
              <a:t>standard of care is often to carefully delineate the </a:t>
            </a:r>
            <a:r>
              <a:rPr lang="en-US" altLang="en-US" dirty="0" smtClean="0">
                <a:cs typeface="Arial" panose="020B0604020202020204" pitchFamily="34" charset="0"/>
              </a:rPr>
              <a:t>scope </a:t>
            </a:r>
            <a:r>
              <a:rPr lang="en-US" altLang="en-US" dirty="0">
                <a:cs typeface="Arial" panose="020B0604020202020204" pitchFamily="34" charset="0"/>
              </a:rPr>
              <a:t>of work to be undertaken, including work which </a:t>
            </a:r>
            <a:r>
              <a:rPr lang="en-US" altLang="en-US" dirty="0" smtClean="0">
                <a:cs typeface="Arial" panose="020B0604020202020204" pitchFamily="34" charset="0"/>
              </a:rPr>
              <a:t>will not </a:t>
            </a:r>
            <a:r>
              <a:rPr lang="en-US" altLang="en-US" dirty="0">
                <a:cs typeface="Arial" panose="020B0604020202020204" pitchFamily="34" charset="0"/>
              </a:rPr>
              <a:t>be performed </a:t>
            </a:r>
            <a:r>
              <a:rPr lang="en-US" altLang="en-US" dirty="0" smtClean="0">
                <a:cs typeface="Arial" panose="020B0604020202020204" pitchFamily="34" charset="0"/>
              </a:rPr>
              <a:t>wetlands/water </a:t>
            </a:r>
            <a:r>
              <a:rPr lang="en-US" altLang="en-US" dirty="0">
                <a:cs typeface="Arial" panose="020B0604020202020204" pitchFamily="34" charset="0"/>
              </a:rPr>
              <a:t>rights</a:t>
            </a:r>
            <a:r>
              <a:rPr lang="en-US" altLang="en-US" dirty="0" smtClean="0">
                <a:cs typeface="Arial" panose="020B0604020202020204" pitchFamily="34" charset="0"/>
              </a:rPr>
              <a:t>?)</a:t>
            </a:r>
          </a:p>
          <a:p>
            <a:pPr>
              <a:lnSpc>
                <a:spcPct val="80000"/>
              </a:lnSpc>
              <a:buFont typeface="Wingdings" panose="05000000000000000000" pitchFamily="2" charset="2"/>
              <a:buNone/>
            </a:pPr>
            <a:r>
              <a:rPr lang="en-US" altLang="en-US" dirty="0">
                <a:cs typeface="Arial" panose="020B0604020202020204" pitchFamily="34" charset="0"/>
              </a:rPr>
              <a:t>□  Third Party Reliance:</a:t>
            </a:r>
          </a:p>
          <a:p>
            <a:pPr>
              <a:lnSpc>
                <a:spcPct val="80000"/>
              </a:lnSpc>
              <a:buFont typeface="Wingdings" panose="05000000000000000000" pitchFamily="2" charset="2"/>
              <a:buNone/>
            </a:pPr>
            <a:r>
              <a:rPr lang="en-US" altLang="en-US" dirty="0">
                <a:cs typeface="Arial" panose="020B0604020202020204" pitchFamily="34" charset="0"/>
              </a:rPr>
              <a:t>		-  The contract should explicitly limit reliance by  third parties.  This is 	   accomplished by stating:</a:t>
            </a:r>
          </a:p>
          <a:p>
            <a:pPr>
              <a:lnSpc>
                <a:spcPct val="80000"/>
              </a:lnSpc>
              <a:buFont typeface="Wingdings" panose="05000000000000000000" pitchFamily="2" charset="2"/>
              <a:buNone/>
            </a:pPr>
            <a:r>
              <a:rPr lang="en-US" altLang="en-US" dirty="0">
                <a:cs typeface="Arial" panose="020B0604020202020204" pitchFamily="34" charset="0"/>
              </a:rPr>
              <a:t>			▫  That the services, data and opinions are for the 			   </a:t>
            </a:r>
            <a:r>
              <a:rPr lang="en-US" altLang="en-US" dirty="0" smtClean="0">
                <a:cs typeface="Arial" panose="020B0604020202020204" pitchFamily="34" charset="0"/>
              </a:rPr>
              <a:t>              sole </a:t>
            </a:r>
            <a:r>
              <a:rPr lang="en-US" altLang="en-US" dirty="0">
                <a:cs typeface="Arial" panose="020B0604020202020204" pitchFamily="34" charset="0"/>
              </a:rPr>
              <a:t>use of the client, and are for a particular project 			   </a:t>
            </a:r>
            <a:r>
              <a:rPr lang="en-US" altLang="en-US" dirty="0" smtClean="0">
                <a:cs typeface="Arial" panose="020B0604020202020204" pitchFamily="34" charset="0"/>
              </a:rPr>
              <a:t>              and </a:t>
            </a:r>
            <a:r>
              <a:rPr lang="en-US" altLang="en-US" dirty="0">
                <a:cs typeface="Arial" panose="020B0604020202020204" pitchFamily="34" charset="0"/>
              </a:rPr>
              <a:t>may be relied upon by anyone other than the client;</a:t>
            </a:r>
          </a:p>
          <a:p>
            <a:pPr>
              <a:lnSpc>
                <a:spcPct val="80000"/>
              </a:lnSpc>
              <a:buFont typeface="Wingdings" panose="05000000000000000000" pitchFamily="2" charset="2"/>
              <a:buNone/>
            </a:pPr>
            <a:r>
              <a:rPr lang="en-US" altLang="en-US" dirty="0">
                <a:cs typeface="Arial" panose="020B0604020202020204" pitchFamily="34" charset="0"/>
              </a:rPr>
              <a:t>			▫  That the data, opinions and reports are not to be 		  	   </a:t>
            </a:r>
            <a:r>
              <a:rPr lang="en-US" altLang="en-US" dirty="0" smtClean="0">
                <a:cs typeface="Arial" panose="020B0604020202020204" pitchFamily="34" charset="0"/>
              </a:rPr>
              <a:t>             distributed </a:t>
            </a:r>
            <a:r>
              <a:rPr lang="en-US" altLang="en-US" dirty="0">
                <a:cs typeface="Arial" panose="020B0604020202020204" pitchFamily="34" charset="0"/>
              </a:rPr>
              <a:t>to the third parties without engineer’s 			   </a:t>
            </a:r>
            <a:r>
              <a:rPr lang="en-US" altLang="en-US" dirty="0" smtClean="0">
                <a:cs typeface="Arial" panose="020B0604020202020204" pitchFamily="34" charset="0"/>
              </a:rPr>
              <a:t>             written </a:t>
            </a:r>
            <a:r>
              <a:rPr lang="en-US" altLang="en-US" dirty="0">
                <a:cs typeface="Arial" panose="020B0604020202020204" pitchFamily="34" charset="0"/>
              </a:rPr>
              <a:t>agreement;</a:t>
            </a:r>
          </a:p>
          <a:p>
            <a:pPr>
              <a:lnSpc>
                <a:spcPct val="80000"/>
              </a:lnSpc>
              <a:buFont typeface="Wingdings" panose="05000000000000000000" pitchFamily="2" charset="2"/>
              <a:buNone/>
            </a:pPr>
            <a:r>
              <a:rPr lang="en-US" altLang="en-US" dirty="0">
                <a:cs typeface="Arial" panose="020B0604020202020204" pitchFamily="34" charset="0"/>
              </a:rPr>
              <a:t>			▫  That the services, data and options are perishable; i.e., 		    </a:t>
            </a:r>
            <a:r>
              <a:rPr lang="en-US" altLang="en-US" dirty="0" smtClean="0">
                <a:cs typeface="Arial" panose="020B0604020202020204" pitchFamily="34" charset="0"/>
              </a:rPr>
              <a:t>             that </a:t>
            </a:r>
            <a:r>
              <a:rPr lang="en-US" altLang="en-US" dirty="0">
                <a:cs typeface="Arial" panose="020B0604020202020204" pitchFamily="34" charset="0"/>
              </a:rPr>
              <a:t>they should not be relied upon indefinitely; and</a:t>
            </a:r>
          </a:p>
          <a:p>
            <a:pPr>
              <a:lnSpc>
                <a:spcPct val="80000"/>
              </a:lnSpc>
              <a:buFont typeface="Wingdings" panose="05000000000000000000" pitchFamily="2" charset="2"/>
              <a:buNone/>
            </a:pPr>
            <a:r>
              <a:rPr lang="en-US" altLang="en-US" dirty="0">
                <a:cs typeface="Arial" panose="020B0604020202020204" pitchFamily="34" charset="0"/>
              </a:rPr>
              <a:t>			▫  That the agreement is not assignable.</a:t>
            </a:r>
          </a:p>
          <a:p>
            <a:pPr>
              <a:lnSpc>
                <a:spcPct val="80000"/>
              </a:lnSpc>
              <a:buFont typeface="Wingdings" panose="05000000000000000000" pitchFamily="2" charset="2"/>
              <a:buChar char="q"/>
            </a:pPr>
            <a:r>
              <a:rPr lang="en-US" altLang="en-US" dirty="0">
                <a:cs typeface="Arial" panose="020B0604020202020204" pitchFamily="34" charset="0"/>
              </a:rPr>
              <a:t>Scope of Consultant’s Expertise?</a:t>
            </a:r>
          </a:p>
          <a:p>
            <a:pPr>
              <a:lnSpc>
                <a:spcPct val="80000"/>
              </a:lnSpc>
              <a:buFont typeface="Wingdings" panose="05000000000000000000" pitchFamily="2" charset="2"/>
              <a:buNone/>
            </a:pPr>
            <a:endParaRPr lang="en-US" dirty="0"/>
          </a:p>
        </p:txBody>
      </p:sp>
      <p:sp>
        <p:nvSpPr>
          <p:cNvPr id="4" name="Slide Number Placeholder 3"/>
          <p:cNvSpPr>
            <a:spLocks noGrp="1"/>
          </p:cNvSpPr>
          <p:nvPr>
            <p:ph type="sldNum" sz="quarter" idx="4"/>
          </p:nvPr>
        </p:nvSpPr>
        <p:spPr/>
        <p:txBody>
          <a:bodyPr/>
          <a:lstStyle/>
          <a:p>
            <a:fld id="{EAE1F13A-D22A-1648-8786-CCEF308E950C}" type="slidenum">
              <a:rPr lang="en-US" smtClean="0"/>
              <a:pPr/>
              <a:t>23</a:t>
            </a:fld>
            <a:endParaRPr lang="en-US" dirty="0"/>
          </a:p>
        </p:txBody>
      </p:sp>
    </p:spTree>
    <p:extLst>
      <p:ext uri="{BB962C8B-B14F-4D97-AF65-F5344CB8AC3E}">
        <p14:creationId xmlns:p14="http://schemas.microsoft.com/office/powerpoint/2010/main" val="276992325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200" dirty="0">
                <a:latin typeface="Arial" panose="020B0604020202020204" pitchFamily="34" charset="0"/>
                <a:cs typeface="Arial" panose="020B0604020202020204" pitchFamily="34" charset="0"/>
              </a:rPr>
              <a:t>Overview of Key Statutes Affecting Development</a:t>
            </a:r>
          </a:p>
        </p:txBody>
      </p:sp>
      <p:sp>
        <p:nvSpPr>
          <p:cNvPr id="3" name="Content Placeholder 2"/>
          <p:cNvSpPr>
            <a:spLocks noGrp="1"/>
          </p:cNvSpPr>
          <p:nvPr>
            <p:ph idx="1"/>
          </p:nvPr>
        </p:nvSpPr>
        <p:spPr/>
        <p:txBody>
          <a:bodyPr>
            <a:normAutofit lnSpcReduction="10000"/>
          </a:bodyPr>
          <a:lstStyle/>
          <a:p>
            <a:r>
              <a:rPr lang="en-US" altLang="en-US" u="sng" dirty="0"/>
              <a:t>National Environmental Policy Act (NEPA</a:t>
            </a:r>
            <a:r>
              <a:rPr lang="en-US" altLang="en-US" u="sng" dirty="0" smtClean="0"/>
              <a:t>)</a:t>
            </a:r>
          </a:p>
          <a:p>
            <a:pPr marL="0" indent="0">
              <a:buNone/>
            </a:pPr>
            <a:r>
              <a:rPr lang="en-US" altLang="en-US" dirty="0" smtClean="0"/>
              <a:t> </a:t>
            </a:r>
            <a:endParaRPr lang="en-US" altLang="en-US" dirty="0"/>
          </a:p>
          <a:p>
            <a:pPr lvl="1"/>
            <a:r>
              <a:rPr lang="en-US" altLang="en-US" dirty="0">
                <a:solidFill>
                  <a:schemeClr val="tx1"/>
                </a:solidFill>
              </a:rPr>
              <a:t>Major federal actions such as the re-allocation or apportionment of waters between states would need to go through specific procedural requirements.  </a:t>
            </a:r>
            <a:endParaRPr lang="en-US" altLang="en-US" dirty="0" smtClean="0">
              <a:solidFill>
                <a:schemeClr val="tx1"/>
              </a:solidFill>
            </a:endParaRPr>
          </a:p>
          <a:p>
            <a:pPr marL="457200" lvl="1" indent="0">
              <a:buNone/>
            </a:pPr>
            <a:endParaRPr lang="en-US" altLang="en-US" dirty="0">
              <a:solidFill>
                <a:schemeClr val="tx1"/>
              </a:solidFill>
            </a:endParaRPr>
          </a:p>
          <a:p>
            <a:pPr lvl="1"/>
            <a:r>
              <a:rPr lang="en-US" altLang="en-US" dirty="0">
                <a:solidFill>
                  <a:schemeClr val="tx1"/>
                </a:solidFill>
              </a:rPr>
              <a:t>While application of NEPA does not necessarily change the outcome of a federal decision on apportionment, it would require consideration of impacts from the project and alternatives to the proposed action</a:t>
            </a:r>
            <a:r>
              <a:rPr lang="en-US" altLang="en-US" dirty="0" smtClean="0">
                <a:solidFill>
                  <a:schemeClr val="tx1"/>
                </a:solidFill>
              </a:rPr>
              <a:t>.</a:t>
            </a:r>
          </a:p>
          <a:p>
            <a:pPr lvl="1"/>
            <a:endParaRPr lang="en-US" altLang="en-US" dirty="0">
              <a:solidFill>
                <a:schemeClr val="tx1"/>
              </a:solidFill>
            </a:endParaRPr>
          </a:p>
          <a:p>
            <a:pPr lvl="1"/>
            <a:r>
              <a:rPr lang="en-US" altLang="en-US" dirty="0" smtClean="0">
                <a:solidFill>
                  <a:schemeClr val="tx1"/>
                </a:solidFill>
              </a:rPr>
              <a:t>Major CEQ Rule Revision in 2020.</a:t>
            </a:r>
            <a:endParaRPr lang="en-US" altLang="en-US" dirty="0">
              <a:solidFill>
                <a:schemeClr val="tx1"/>
              </a:solidFill>
            </a:endParaRPr>
          </a:p>
          <a:p>
            <a:endParaRPr lang="en-US" dirty="0"/>
          </a:p>
        </p:txBody>
      </p:sp>
      <p:sp>
        <p:nvSpPr>
          <p:cNvPr id="4" name="Slide Number Placeholder 3"/>
          <p:cNvSpPr>
            <a:spLocks noGrp="1"/>
          </p:cNvSpPr>
          <p:nvPr>
            <p:ph type="sldNum" sz="quarter" idx="4"/>
          </p:nvPr>
        </p:nvSpPr>
        <p:spPr/>
        <p:txBody>
          <a:bodyPr/>
          <a:lstStyle/>
          <a:p>
            <a:fld id="{EAE1F13A-D22A-1648-8786-CCEF308E950C}" type="slidenum">
              <a:rPr lang="en-US" smtClean="0"/>
              <a:pPr/>
              <a:t>24</a:t>
            </a:fld>
            <a:endParaRPr lang="en-US" dirty="0"/>
          </a:p>
        </p:txBody>
      </p:sp>
    </p:spTree>
    <p:extLst>
      <p:ext uri="{BB962C8B-B14F-4D97-AF65-F5344CB8AC3E}">
        <p14:creationId xmlns:p14="http://schemas.microsoft.com/office/powerpoint/2010/main" val="114035809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altLang="en-US" sz="3200" dirty="0">
                <a:latin typeface="Arial" panose="020B0604020202020204" pitchFamily="34" charset="0"/>
                <a:cs typeface="Arial" panose="020B0604020202020204" pitchFamily="34" charset="0"/>
              </a:rPr>
              <a:t>Non-Scope Considerations</a:t>
            </a:r>
            <a:br>
              <a:rPr lang="en-US" altLang="en-US" sz="3200" dirty="0">
                <a:latin typeface="Arial" panose="020B0604020202020204" pitchFamily="34" charset="0"/>
                <a:cs typeface="Arial" panose="020B0604020202020204" pitchFamily="34" charset="0"/>
              </a:rPr>
            </a:br>
            <a:r>
              <a:rPr lang="en-US" altLang="en-US" sz="3200" dirty="0">
                <a:latin typeface="Arial" panose="020B0604020202020204" pitchFamily="34" charset="0"/>
                <a:cs typeface="Arial" panose="020B0604020202020204" pitchFamily="34" charset="0"/>
              </a:rPr>
              <a:t>(National Environmental Policy Act)</a:t>
            </a:r>
            <a:endParaRPr lang="en-US" sz="3200"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normAutofit fontScale="92500" lnSpcReduction="10000"/>
          </a:bodyPr>
          <a:lstStyle/>
          <a:p>
            <a:r>
              <a:rPr lang="en-US" altLang="en-US" dirty="0"/>
              <a:t>Requires the consideration of environmental impacts for any proposed construction project falling under </a:t>
            </a:r>
            <a:r>
              <a:rPr lang="en-US" altLang="en-US" i="1" dirty="0"/>
              <a:t>federal </a:t>
            </a:r>
            <a:r>
              <a:rPr lang="en-US" altLang="en-US" dirty="0"/>
              <a:t>jurisdiction.</a:t>
            </a:r>
          </a:p>
          <a:p>
            <a:r>
              <a:rPr lang="en-US" altLang="en-US" dirty="0"/>
              <a:t>Projects crossing state lines (e.g., interstate pipelines), projects receiving federal funds or projects that require a federal license.</a:t>
            </a:r>
          </a:p>
          <a:p>
            <a:r>
              <a:rPr lang="en-US" altLang="en-US" dirty="0"/>
              <a:t>Environmental issues include wetlands, wilderness areas, flood plains, threatened and endangered species, cultural resources, historical sites, noise and aesthetic issues and others.</a:t>
            </a:r>
          </a:p>
          <a:p>
            <a:r>
              <a:rPr lang="en-US" altLang="en-US" dirty="0" smtClean="0"/>
              <a:t>Failure to comply with procedural requirements provides opponents the opportunity to potentially enjoin activity.</a:t>
            </a:r>
            <a:endParaRPr lang="en-US" altLang="en-US" dirty="0"/>
          </a:p>
          <a:p>
            <a:pPr marL="0" indent="0">
              <a:buNone/>
            </a:pPr>
            <a:endParaRPr lang="en-US" dirty="0"/>
          </a:p>
        </p:txBody>
      </p:sp>
      <p:sp>
        <p:nvSpPr>
          <p:cNvPr id="4" name="Slide Number Placeholder 3"/>
          <p:cNvSpPr>
            <a:spLocks noGrp="1"/>
          </p:cNvSpPr>
          <p:nvPr>
            <p:ph type="sldNum" sz="quarter" idx="4"/>
          </p:nvPr>
        </p:nvSpPr>
        <p:spPr/>
        <p:txBody>
          <a:bodyPr/>
          <a:lstStyle/>
          <a:p>
            <a:fld id="{EAE1F13A-D22A-1648-8786-CCEF308E950C}" type="slidenum">
              <a:rPr lang="en-US" smtClean="0"/>
              <a:pPr/>
              <a:t>25</a:t>
            </a:fld>
            <a:endParaRPr lang="en-US" dirty="0"/>
          </a:p>
        </p:txBody>
      </p:sp>
    </p:spTree>
    <p:extLst>
      <p:ext uri="{BB962C8B-B14F-4D97-AF65-F5344CB8AC3E}">
        <p14:creationId xmlns:p14="http://schemas.microsoft.com/office/powerpoint/2010/main" val="191660298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682190" y="332129"/>
            <a:ext cx="10827619" cy="943911"/>
          </a:xfrm>
        </p:spPr>
        <p:txBody>
          <a:bodyPr>
            <a:normAutofit/>
          </a:bodyPr>
          <a:lstStyle/>
          <a:p>
            <a:pPr algn="ctr"/>
            <a:r>
              <a:rPr lang="en-US" altLang="en-US" sz="3200" dirty="0" smtClean="0">
                <a:latin typeface="Arial" panose="020B0604020202020204" pitchFamily="34" charset="0"/>
                <a:cs typeface="Arial" panose="020B0604020202020204" pitchFamily="34" charset="0"/>
              </a:rPr>
              <a:t>Key NEPA Concepts</a:t>
            </a:r>
          </a:p>
        </p:txBody>
      </p:sp>
      <p:sp>
        <p:nvSpPr>
          <p:cNvPr id="22531" name="Rectangle 3"/>
          <p:cNvSpPr>
            <a:spLocks noGrp="1" noChangeArrowheads="1"/>
          </p:cNvSpPr>
          <p:nvPr>
            <p:ph type="body" idx="1"/>
          </p:nvPr>
        </p:nvSpPr>
        <p:spPr>
          <a:xfrm>
            <a:off x="1981200" y="1600200"/>
            <a:ext cx="8229600" cy="4800600"/>
          </a:xfrm>
        </p:spPr>
        <p:txBody>
          <a:bodyPr>
            <a:normAutofit lnSpcReduction="10000"/>
          </a:bodyPr>
          <a:lstStyle/>
          <a:p>
            <a:pPr>
              <a:lnSpc>
                <a:spcPct val="80000"/>
              </a:lnSpc>
            </a:pPr>
            <a:endParaRPr lang="en-US" altLang="en-US" dirty="0" smtClean="0"/>
          </a:p>
          <a:p>
            <a:pPr>
              <a:lnSpc>
                <a:spcPct val="80000"/>
              </a:lnSpc>
            </a:pPr>
            <a:endParaRPr lang="en-US" altLang="en-US" sz="2400" dirty="0"/>
          </a:p>
          <a:p>
            <a:pPr>
              <a:lnSpc>
                <a:spcPct val="80000"/>
              </a:lnSpc>
            </a:pPr>
            <a:r>
              <a:rPr lang="en-US" altLang="en-US" sz="2400" dirty="0" smtClean="0"/>
              <a:t>NEPA </a:t>
            </a:r>
            <a:r>
              <a:rPr lang="en-US" altLang="en-US" sz="2400" dirty="0"/>
              <a:t>Purpose?</a:t>
            </a:r>
          </a:p>
          <a:p>
            <a:pPr>
              <a:lnSpc>
                <a:spcPct val="80000"/>
              </a:lnSpc>
            </a:pPr>
            <a:r>
              <a:rPr lang="en-US" altLang="en-US" sz="2400" dirty="0"/>
              <a:t>Procedural / Not Substantive Statute</a:t>
            </a:r>
          </a:p>
          <a:p>
            <a:pPr>
              <a:lnSpc>
                <a:spcPct val="80000"/>
              </a:lnSpc>
            </a:pPr>
            <a:r>
              <a:rPr lang="en-US" altLang="en-US" sz="2400" dirty="0"/>
              <a:t>Jurisdictional Test – Major federal action / significant impact on the </a:t>
            </a:r>
            <a:r>
              <a:rPr lang="en-US" altLang="en-US" sz="2400" dirty="0" smtClean="0"/>
              <a:t>environment</a:t>
            </a:r>
          </a:p>
          <a:p>
            <a:pPr>
              <a:lnSpc>
                <a:spcPct val="80000"/>
              </a:lnSpc>
            </a:pPr>
            <a:r>
              <a:rPr lang="en-US" altLang="en-US" sz="2400" dirty="0">
                <a:cs typeface="Arial" panose="020B0604020202020204" pitchFamily="34" charset="0"/>
              </a:rPr>
              <a:t>Relevant Issues</a:t>
            </a:r>
          </a:p>
          <a:p>
            <a:pPr lvl="1">
              <a:lnSpc>
                <a:spcPct val="80000"/>
              </a:lnSpc>
            </a:pPr>
            <a:r>
              <a:rPr lang="en-US" altLang="en-US" dirty="0">
                <a:solidFill>
                  <a:schemeClr val="tx1"/>
                </a:solidFill>
                <a:cs typeface="Arial" panose="020B0604020202020204" pitchFamily="34" charset="0"/>
              </a:rPr>
              <a:t>EA or EIS?</a:t>
            </a:r>
          </a:p>
          <a:p>
            <a:pPr lvl="2">
              <a:lnSpc>
                <a:spcPct val="80000"/>
              </a:lnSpc>
            </a:pPr>
            <a:r>
              <a:rPr lang="en-US" altLang="en-US" sz="2400" dirty="0">
                <a:cs typeface="Arial" panose="020B0604020202020204" pitchFamily="34" charset="0"/>
              </a:rPr>
              <a:t>Segmentation</a:t>
            </a:r>
          </a:p>
          <a:p>
            <a:pPr lvl="2">
              <a:lnSpc>
                <a:spcPct val="80000"/>
              </a:lnSpc>
            </a:pPr>
            <a:r>
              <a:rPr lang="en-US" altLang="en-US" sz="2400" dirty="0">
                <a:cs typeface="Arial" panose="020B0604020202020204" pitchFamily="34" charset="0"/>
              </a:rPr>
              <a:t>Project modifications/changes/supplement EIS? (speculative?)</a:t>
            </a:r>
          </a:p>
          <a:p>
            <a:pPr lvl="2">
              <a:lnSpc>
                <a:spcPct val="80000"/>
              </a:lnSpc>
            </a:pPr>
            <a:r>
              <a:rPr lang="en-US" altLang="en-US" sz="2400" dirty="0">
                <a:cs typeface="Arial" panose="020B0604020202020204" pitchFamily="34" charset="0"/>
              </a:rPr>
              <a:t>AWF Grand Prairie decision canal / pipeline / natural stream mix change, etc.</a:t>
            </a:r>
          </a:p>
          <a:p>
            <a:pPr>
              <a:lnSpc>
                <a:spcPct val="80000"/>
              </a:lnSpc>
            </a:pPr>
            <a:endParaRPr lang="en-US" altLang="en-US" dirty="0"/>
          </a:p>
          <a:p>
            <a:pPr lvl="2">
              <a:lnSpc>
                <a:spcPct val="80000"/>
              </a:lnSpc>
            </a:pPr>
            <a:endParaRPr lang="en-US" altLang="en-US" sz="1600" dirty="0"/>
          </a:p>
        </p:txBody>
      </p:sp>
      <p:sp>
        <p:nvSpPr>
          <p:cNvPr id="4" name="Slide Number Placeholder 3"/>
          <p:cNvSpPr>
            <a:spLocks noGrp="1"/>
          </p:cNvSpPr>
          <p:nvPr>
            <p:ph type="sldNum" sz="quarter" idx="4294967295"/>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dirty="0">
              <a:latin typeface="Garamond" panose="02020404030301010803" pitchFamily="18" charset="0"/>
            </a:endParaRPr>
          </a:p>
        </p:txBody>
      </p:sp>
    </p:spTree>
    <p:extLst>
      <p:ext uri="{BB962C8B-B14F-4D97-AF65-F5344CB8AC3E}">
        <p14:creationId xmlns:p14="http://schemas.microsoft.com/office/powerpoint/2010/main" val="41892958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altLang="en-US" sz="3200" dirty="0">
                <a:latin typeface="Arial" panose="020B0604020202020204" pitchFamily="34" charset="0"/>
                <a:cs typeface="Arial" panose="020B0604020202020204" pitchFamily="34" charset="0"/>
              </a:rPr>
              <a:t>Key NEPA </a:t>
            </a:r>
            <a:r>
              <a:rPr lang="en-US" altLang="en-US" sz="3200" dirty="0" smtClean="0">
                <a:latin typeface="Arial" panose="020B0604020202020204" pitchFamily="34" charset="0"/>
                <a:cs typeface="Arial" panose="020B0604020202020204" pitchFamily="34" charset="0"/>
              </a:rPr>
              <a:t>Concepts (cont)</a:t>
            </a:r>
            <a:endParaRPr lang="en-US" sz="3200" dirty="0"/>
          </a:p>
        </p:txBody>
      </p:sp>
      <p:sp>
        <p:nvSpPr>
          <p:cNvPr id="3" name="Content Placeholder 2"/>
          <p:cNvSpPr>
            <a:spLocks noGrp="1"/>
          </p:cNvSpPr>
          <p:nvPr>
            <p:ph idx="1"/>
          </p:nvPr>
        </p:nvSpPr>
        <p:spPr/>
        <p:txBody>
          <a:bodyPr/>
          <a:lstStyle/>
          <a:p>
            <a:pPr lvl="1">
              <a:lnSpc>
                <a:spcPct val="80000"/>
              </a:lnSpc>
            </a:pPr>
            <a:endParaRPr lang="en-US" altLang="en-US" sz="2800" dirty="0" smtClean="0">
              <a:solidFill>
                <a:schemeClr val="tx1"/>
              </a:solidFill>
              <a:latin typeface="Arial" panose="020B0604020202020204" pitchFamily="34" charset="0"/>
              <a:cs typeface="Arial" panose="020B0604020202020204" pitchFamily="34" charset="0"/>
            </a:endParaRPr>
          </a:p>
          <a:p>
            <a:pPr lvl="1">
              <a:lnSpc>
                <a:spcPct val="80000"/>
              </a:lnSpc>
            </a:pPr>
            <a:r>
              <a:rPr lang="en-US" altLang="en-US" sz="2800" dirty="0" smtClean="0">
                <a:solidFill>
                  <a:schemeClr val="tx1"/>
                </a:solidFill>
                <a:latin typeface="Arial" panose="020B0604020202020204" pitchFamily="34" charset="0"/>
                <a:cs typeface="Arial" panose="020B0604020202020204" pitchFamily="34" charset="0"/>
              </a:rPr>
              <a:t>Scope </a:t>
            </a:r>
            <a:r>
              <a:rPr lang="en-US" altLang="en-US" sz="2800" dirty="0">
                <a:solidFill>
                  <a:schemeClr val="tx1"/>
                </a:solidFill>
                <a:latin typeface="Arial" panose="020B0604020202020204" pitchFamily="34" charset="0"/>
                <a:cs typeface="Arial" panose="020B0604020202020204" pitchFamily="34" charset="0"/>
              </a:rPr>
              <a:t>of </a:t>
            </a:r>
            <a:r>
              <a:rPr lang="en-US" altLang="en-US" sz="2800" dirty="0" smtClean="0">
                <a:solidFill>
                  <a:schemeClr val="tx1"/>
                </a:solidFill>
                <a:latin typeface="Arial" panose="020B0604020202020204" pitchFamily="34" charset="0"/>
                <a:cs typeface="Arial" panose="020B0604020202020204" pitchFamily="34" charset="0"/>
              </a:rPr>
              <a:t>EIS</a:t>
            </a:r>
          </a:p>
          <a:p>
            <a:pPr marL="457200" lvl="1" indent="0">
              <a:lnSpc>
                <a:spcPct val="80000"/>
              </a:lnSpc>
              <a:buNone/>
            </a:pPr>
            <a:endParaRPr lang="en-US" altLang="en-US" sz="2800" dirty="0">
              <a:solidFill>
                <a:schemeClr val="tx1"/>
              </a:solidFill>
              <a:latin typeface="Arial" panose="020B0604020202020204" pitchFamily="34" charset="0"/>
              <a:cs typeface="Arial" panose="020B0604020202020204" pitchFamily="34" charset="0"/>
            </a:endParaRPr>
          </a:p>
          <a:p>
            <a:pPr lvl="2">
              <a:lnSpc>
                <a:spcPct val="80000"/>
              </a:lnSpc>
            </a:pPr>
            <a:r>
              <a:rPr lang="en-US" altLang="en-US" sz="2800" dirty="0">
                <a:latin typeface="Arial" panose="020B0604020202020204" pitchFamily="34" charset="0"/>
                <a:cs typeface="Arial" panose="020B0604020202020204" pitchFamily="34" charset="0"/>
              </a:rPr>
              <a:t>Subsequent </a:t>
            </a:r>
            <a:r>
              <a:rPr lang="en-US" altLang="en-US" sz="2800" dirty="0" smtClean="0">
                <a:latin typeface="Arial" panose="020B0604020202020204" pitchFamily="34" charset="0"/>
                <a:cs typeface="Arial" panose="020B0604020202020204" pitchFamily="34" charset="0"/>
              </a:rPr>
              <a:t>developments</a:t>
            </a:r>
          </a:p>
          <a:p>
            <a:pPr marL="914400" lvl="2" indent="0">
              <a:lnSpc>
                <a:spcPct val="80000"/>
              </a:lnSpc>
              <a:buNone/>
            </a:pPr>
            <a:r>
              <a:rPr lang="en-US" altLang="en-US" sz="2800" dirty="0" smtClean="0">
                <a:latin typeface="Arial" panose="020B0604020202020204" pitchFamily="34" charset="0"/>
                <a:cs typeface="Arial" panose="020B0604020202020204" pitchFamily="34" charset="0"/>
              </a:rPr>
              <a:t> </a:t>
            </a:r>
            <a:endParaRPr lang="en-US" altLang="en-US" sz="2800" dirty="0">
              <a:latin typeface="Arial" panose="020B0604020202020204" pitchFamily="34" charset="0"/>
              <a:cs typeface="Arial" panose="020B0604020202020204" pitchFamily="34" charset="0"/>
            </a:endParaRPr>
          </a:p>
          <a:p>
            <a:pPr lvl="2">
              <a:lnSpc>
                <a:spcPct val="80000"/>
              </a:lnSpc>
            </a:pPr>
            <a:r>
              <a:rPr lang="en-US" altLang="en-US" sz="2800" dirty="0">
                <a:latin typeface="Arial" panose="020B0604020202020204" pitchFamily="34" charset="0"/>
                <a:cs typeface="Arial" panose="020B0604020202020204" pitchFamily="34" charset="0"/>
              </a:rPr>
              <a:t>What range of alternatives must be considered</a:t>
            </a:r>
            <a:r>
              <a:rPr lang="en-US" altLang="en-US" sz="2800" dirty="0" smtClean="0">
                <a:latin typeface="Arial" panose="020B0604020202020204" pitchFamily="34" charset="0"/>
                <a:cs typeface="Arial" panose="020B0604020202020204" pitchFamily="34" charset="0"/>
              </a:rPr>
              <a:t>?</a:t>
            </a:r>
          </a:p>
          <a:p>
            <a:pPr marL="914400" lvl="2" indent="0">
              <a:lnSpc>
                <a:spcPct val="80000"/>
              </a:lnSpc>
              <a:buNone/>
            </a:pPr>
            <a:endParaRPr lang="en-US" altLang="en-US" sz="2800" dirty="0">
              <a:latin typeface="Arial" panose="020B0604020202020204" pitchFamily="34" charset="0"/>
              <a:cs typeface="Arial" panose="020B0604020202020204" pitchFamily="34" charset="0"/>
            </a:endParaRPr>
          </a:p>
          <a:p>
            <a:pPr lvl="2">
              <a:lnSpc>
                <a:spcPct val="80000"/>
              </a:lnSpc>
            </a:pPr>
            <a:r>
              <a:rPr lang="en-US" altLang="en-US" sz="2800" dirty="0" smtClean="0">
                <a:latin typeface="Arial" panose="020B0604020202020204" pitchFamily="34" charset="0"/>
                <a:cs typeface="Arial" panose="020B0604020202020204" pitchFamily="34" charset="0"/>
              </a:rPr>
              <a:t>Cumulative </a:t>
            </a:r>
            <a:r>
              <a:rPr lang="en-US" altLang="en-US" sz="2800" dirty="0">
                <a:latin typeface="Arial" panose="020B0604020202020204" pitchFamily="34" charset="0"/>
                <a:cs typeface="Arial" panose="020B0604020202020204" pitchFamily="34" charset="0"/>
              </a:rPr>
              <a:t>impacts</a:t>
            </a:r>
          </a:p>
          <a:p>
            <a:pPr lvl="3">
              <a:lnSpc>
                <a:spcPct val="80000"/>
              </a:lnSpc>
            </a:pPr>
            <a:r>
              <a:rPr lang="en-US" altLang="en-US" sz="2800" dirty="0">
                <a:solidFill>
                  <a:schemeClr val="tx1"/>
                </a:solidFill>
                <a:latin typeface="Arial" panose="020B0604020202020204" pitchFamily="34" charset="0"/>
                <a:cs typeface="Arial" panose="020B0604020202020204" pitchFamily="34" charset="0"/>
              </a:rPr>
              <a:t>Example – Dardanelle decision</a:t>
            </a:r>
          </a:p>
          <a:p>
            <a:endParaRPr lang="en-US" dirty="0"/>
          </a:p>
        </p:txBody>
      </p:sp>
      <p:sp>
        <p:nvSpPr>
          <p:cNvPr id="4" name="Slide Number Placeholder 3"/>
          <p:cNvSpPr>
            <a:spLocks noGrp="1"/>
          </p:cNvSpPr>
          <p:nvPr>
            <p:ph type="sldNum" sz="quarter" idx="4"/>
          </p:nvPr>
        </p:nvSpPr>
        <p:spPr/>
        <p:txBody>
          <a:bodyPr/>
          <a:lstStyle/>
          <a:p>
            <a:fld id="{EAE1F13A-D22A-1648-8786-CCEF308E950C}" type="slidenum">
              <a:rPr lang="en-US" smtClean="0"/>
              <a:pPr/>
              <a:t>27</a:t>
            </a:fld>
            <a:endParaRPr lang="en-US" dirty="0"/>
          </a:p>
        </p:txBody>
      </p:sp>
    </p:spTree>
    <p:extLst>
      <p:ext uri="{BB962C8B-B14F-4D97-AF65-F5344CB8AC3E}">
        <p14:creationId xmlns:p14="http://schemas.microsoft.com/office/powerpoint/2010/main" val="325592054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200" dirty="0" smtClean="0">
                <a:latin typeface="+mn-lt"/>
              </a:rPr>
              <a:t>2020 CEQ Revision to NEPA Rule</a:t>
            </a:r>
            <a:endParaRPr lang="en-US" sz="3200" dirty="0">
              <a:latin typeface="+mn-lt"/>
            </a:endParaRPr>
          </a:p>
        </p:txBody>
      </p:sp>
      <p:sp>
        <p:nvSpPr>
          <p:cNvPr id="3" name="Content Placeholder 2"/>
          <p:cNvSpPr>
            <a:spLocks noGrp="1"/>
          </p:cNvSpPr>
          <p:nvPr>
            <p:ph idx="1"/>
          </p:nvPr>
        </p:nvSpPr>
        <p:spPr/>
        <p:txBody>
          <a:bodyPr>
            <a:normAutofit/>
          </a:bodyPr>
          <a:lstStyle/>
          <a:p>
            <a:r>
              <a:rPr lang="en-US" sz="2400" dirty="0" smtClean="0">
                <a:latin typeface="Arial" panose="020B0604020202020204" pitchFamily="34" charset="0"/>
                <a:cs typeface="Arial" panose="020B0604020202020204" pitchFamily="34" charset="0"/>
              </a:rPr>
              <a:t>Establishes presumptive time limits of two years for the preparation of EIS and one year for the preparation of EA</a:t>
            </a:r>
          </a:p>
          <a:p>
            <a:endParaRPr lang="en-US" sz="2400" dirty="0" smtClean="0">
              <a:latin typeface="Arial" panose="020B0604020202020204" pitchFamily="34" charset="0"/>
              <a:cs typeface="Arial" panose="020B0604020202020204" pitchFamily="34" charset="0"/>
            </a:endParaRPr>
          </a:p>
          <a:p>
            <a:r>
              <a:rPr lang="en-US" sz="2400" dirty="0" smtClean="0">
                <a:latin typeface="Arial" panose="020B0604020202020204" pitchFamily="34" charset="0"/>
                <a:cs typeface="Arial" panose="020B0604020202020204" pitchFamily="34" charset="0"/>
              </a:rPr>
              <a:t>Specifies presumptive page limits for EISs and EAs</a:t>
            </a:r>
          </a:p>
          <a:p>
            <a:endParaRPr lang="en-US" sz="2400" dirty="0" smtClean="0">
              <a:latin typeface="Arial" panose="020B0604020202020204" pitchFamily="34" charset="0"/>
              <a:cs typeface="Arial" panose="020B0604020202020204" pitchFamily="34" charset="0"/>
            </a:endParaRPr>
          </a:p>
          <a:p>
            <a:r>
              <a:rPr lang="en-US" sz="2400" dirty="0" smtClean="0">
                <a:latin typeface="Arial" panose="020B0604020202020204" pitchFamily="34" charset="0"/>
                <a:cs typeface="Arial" panose="020B0604020202020204" pitchFamily="34" charset="0"/>
              </a:rPr>
              <a:t>Requires joint schedules, a single EIS, and a single record of decision (ROD), where appropriate, for EISs involving multiple Federal agencies</a:t>
            </a:r>
            <a:endParaRPr lang="en-US" sz="2400"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4"/>
          </p:nvPr>
        </p:nvSpPr>
        <p:spPr/>
        <p:txBody>
          <a:bodyPr/>
          <a:lstStyle/>
          <a:p>
            <a:fld id="{EAE1F13A-D22A-1648-8786-CCEF308E950C}" type="slidenum">
              <a:rPr lang="en-US" smtClean="0"/>
              <a:pPr/>
              <a:t>28</a:t>
            </a:fld>
            <a:endParaRPr lang="en-US" dirty="0"/>
          </a:p>
        </p:txBody>
      </p:sp>
    </p:spTree>
    <p:extLst>
      <p:ext uri="{BB962C8B-B14F-4D97-AF65-F5344CB8AC3E}">
        <p14:creationId xmlns:p14="http://schemas.microsoft.com/office/powerpoint/2010/main" val="283388951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200" dirty="0">
                <a:latin typeface="Arial" panose="020B0604020202020204" pitchFamily="34" charset="0"/>
                <a:cs typeface="Arial" panose="020B0604020202020204" pitchFamily="34" charset="0"/>
              </a:rPr>
              <a:t>2020 CEQ Revision to NEPA </a:t>
            </a:r>
            <a:r>
              <a:rPr lang="en-US" sz="3200" dirty="0" smtClean="0">
                <a:latin typeface="Arial" panose="020B0604020202020204" pitchFamily="34" charset="0"/>
                <a:cs typeface="Arial" panose="020B0604020202020204" pitchFamily="34" charset="0"/>
              </a:rPr>
              <a:t>Rule (cont)</a:t>
            </a:r>
            <a:endParaRPr lang="en-US" sz="3200"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normAutofit/>
          </a:bodyPr>
          <a:lstStyle/>
          <a:p>
            <a:r>
              <a:rPr lang="en-US" sz="2400" dirty="0" smtClean="0">
                <a:latin typeface="Arial" panose="020B0604020202020204" pitchFamily="34" charset="0"/>
                <a:cs typeface="Arial" panose="020B0604020202020204" pitchFamily="34" charset="0"/>
              </a:rPr>
              <a:t>Allows applicants/contractors to assume a greater role in preparing EISs with appropriate disclosure of financial or other interests and with supervision and independent evaluation by the agency</a:t>
            </a:r>
          </a:p>
          <a:p>
            <a:r>
              <a:rPr lang="en-US" sz="2400" dirty="0" smtClean="0">
                <a:latin typeface="Arial" panose="020B0604020202020204" pitchFamily="34" charset="0"/>
                <a:cs typeface="Arial" panose="020B0604020202020204" pitchFamily="34" charset="0"/>
              </a:rPr>
              <a:t>Requires agencies to consider environmental effects that are reasonably foreseeable and have a reasonably close causal relationship to the proposed action</a:t>
            </a:r>
          </a:p>
          <a:p>
            <a:r>
              <a:rPr lang="en-US" sz="2400" dirty="0" smtClean="0">
                <a:latin typeface="Arial" panose="020B0604020202020204" pitchFamily="34" charset="0"/>
                <a:cs typeface="Arial" panose="020B0604020202020204" pitchFamily="34" charset="0"/>
              </a:rPr>
              <a:t>Clarifies the definition of major Federal action and excludes activities with minimal Federal funding or involvement such as small business and farm loan guarantees</a:t>
            </a:r>
            <a:endParaRPr lang="en-US" sz="2400"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4"/>
          </p:nvPr>
        </p:nvSpPr>
        <p:spPr/>
        <p:txBody>
          <a:bodyPr/>
          <a:lstStyle/>
          <a:p>
            <a:fld id="{EAE1F13A-D22A-1648-8786-CCEF308E950C}" type="slidenum">
              <a:rPr lang="en-US" smtClean="0"/>
              <a:pPr/>
              <a:t>29</a:t>
            </a:fld>
            <a:endParaRPr lang="en-US" dirty="0"/>
          </a:p>
        </p:txBody>
      </p:sp>
    </p:spTree>
    <p:extLst>
      <p:ext uri="{BB962C8B-B14F-4D97-AF65-F5344CB8AC3E}">
        <p14:creationId xmlns:p14="http://schemas.microsoft.com/office/powerpoint/2010/main" val="38893771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pPr marL="342900" lvl="0" indent="-342900">
              <a:lnSpc>
                <a:spcPct val="80000"/>
              </a:lnSpc>
              <a:spcBef>
                <a:spcPct val="20000"/>
              </a:spcBef>
              <a:buFontTx/>
              <a:buChar char="•"/>
              <a:defRPr/>
            </a:pPr>
            <a:r>
              <a:rPr lang="en-US" altLang="en-US" kern="0" dirty="0">
                <a:solidFill>
                  <a:srgbClr val="000000"/>
                </a:solidFill>
                <a:ea typeface="ＭＳ Ｐゴシック"/>
              </a:rPr>
              <a:t>Two primary factors determine whether water is available.</a:t>
            </a:r>
          </a:p>
          <a:p>
            <a:pPr lvl="0">
              <a:lnSpc>
                <a:spcPct val="80000"/>
              </a:lnSpc>
              <a:spcBef>
                <a:spcPct val="20000"/>
              </a:spcBef>
              <a:defRPr/>
            </a:pPr>
            <a:endParaRPr lang="en-US" altLang="en-US" kern="0" dirty="0">
              <a:solidFill>
                <a:srgbClr val="000000"/>
              </a:solidFill>
              <a:ea typeface="ＭＳ Ｐゴシック"/>
            </a:endParaRPr>
          </a:p>
          <a:p>
            <a:pPr marL="342900" lvl="0" indent="-342900">
              <a:lnSpc>
                <a:spcPct val="80000"/>
              </a:lnSpc>
              <a:spcBef>
                <a:spcPct val="20000"/>
              </a:spcBef>
              <a:buFontTx/>
              <a:buChar char="•"/>
              <a:defRPr/>
            </a:pPr>
            <a:endParaRPr lang="en-US" altLang="en-US" sz="1600" kern="0" dirty="0">
              <a:solidFill>
                <a:srgbClr val="000000"/>
              </a:solidFill>
              <a:ea typeface="ＭＳ Ｐゴシック"/>
            </a:endParaRPr>
          </a:p>
          <a:p>
            <a:pPr marL="742950" lvl="1" indent="-285750">
              <a:lnSpc>
                <a:spcPct val="80000"/>
              </a:lnSpc>
              <a:spcBef>
                <a:spcPct val="20000"/>
              </a:spcBef>
              <a:buFontTx/>
              <a:buChar char="–"/>
              <a:defRPr/>
            </a:pPr>
            <a:r>
              <a:rPr lang="en-US" altLang="en-US" sz="2800" kern="0" dirty="0">
                <a:solidFill>
                  <a:srgbClr val="000000"/>
                </a:solidFill>
                <a:ea typeface="ＭＳ Ｐゴシック"/>
              </a:rPr>
              <a:t>First is a water supply issue:  Is a source of water available?</a:t>
            </a:r>
          </a:p>
          <a:p>
            <a:pPr marL="742950" lvl="1" indent="-285750">
              <a:lnSpc>
                <a:spcPct val="80000"/>
              </a:lnSpc>
              <a:spcBef>
                <a:spcPct val="20000"/>
              </a:spcBef>
              <a:buFontTx/>
              <a:buChar char="–"/>
              <a:defRPr/>
            </a:pPr>
            <a:r>
              <a:rPr lang="en-US" altLang="en-US" sz="2800" kern="0" dirty="0">
                <a:solidFill>
                  <a:srgbClr val="000000"/>
                </a:solidFill>
                <a:ea typeface="ＭＳ Ｐゴシック"/>
              </a:rPr>
              <a:t>Second, is a water quality issue:  Assuming a source is available, is it clean enough to be treated and used?</a:t>
            </a:r>
          </a:p>
          <a:p>
            <a:pPr lvl="1">
              <a:lnSpc>
                <a:spcPct val="80000"/>
              </a:lnSpc>
              <a:spcBef>
                <a:spcPct val="20000"/>
              </a:spcBef>
              <a:defRPr/>
            </a:pPr>
            <a:endParaRPr lang="en-US" altLang="en-US" sz="1600" kern="0" dirty="0">
              <a:solidFill>
                <a:srgbClr val="000000"/>
              </a:solidFill>
              <a:ea typeface="ＭＳ Ｐゴシック"/>
            </a:endParaRPr>
          </a:p>
          <a:p>
            <a:pPr marL="457200" lvl="1" indent="0">
              <a:spcBef>
                <a:spcPct val="20000"/>
              </a:spcBef>
              <a:buNone/>
              <a:defRPr/>
            </a:pPr>
            <a:r>
              <a:rPr lang="en-US" sz="1800" kern="0" dirty="0">
                <a:solidFill>
                  <a:srgbClr val="00529F"/>
                </a:solidFill>
              </a:rPr>
              <a:t>	</a:t>
            </a:r>
          </a:p>
          <a:p>
            <a:endParaRPr lang="en-US" dirty="0"/>
          </a:p>
        </p:txBody>
      </p:sp>
      <p:sp>
        <p:nvSpPr>
          <p:cNvPr id="4" name="Slide Number Placeholder 3"/>
          <p:cNvSpPr>
            <a:spLocks noGrp="1"/>
          </p:cNvSpPr>
          <p:nvPr>
            <p:ph type="sldNum" sz="quarter" idx="4"/>
          </p:nvPr>
        </p:nvSpPr>
        <p:spPr/>
        <p:txBody>
          <a:bodyPr/>
          <a:lstStyle/>
          <a:p>
            <a:fld id="{EAE1F13A-D22A-1648-8786-CCEF308E950C}" type="slidenum">
              <a:rPr lang="en-US" smtClean="0"/>
              <a:pPr/>
              <a:t>3</a:t>
            </a:fld>
            <a:endParaRPr lang="en-US" dirty="0"/>
          </a:p>
        </p:txBody>
      </p:sp>
    </p:spTree>
    <p:extLst>
      <p:ext uri="{BB962C8B-B14F-4D97-AF65-F5344CB8AC3E}">
        <p14:creationId xmlns:p14="http://schemas.microsoft.com/office/powerpoint/2010/main" val="419765496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200" dirty="0" smtClean="0">
                <a:latin typeface="+mn-lt"/>
              </a:rPr>
              <a:t>Current Arkansas NEPA Litigation</a:t>
            </a:r>
            <a:endParaRPr lang="en-US" sz="3200" dirty="0">
              <a:latin typeface="+mn-lt"/>
            </a:endParaRPr>
          </a:p>
        </p:txBody>
      </p:sp>
      <p:sp>
        <p:nvSpPr>
          <p:cNvPr id="3" name="Content Placeholder 2"/>
          <p:cNvSpPr>
            <a:spLocks noGrp="1"/>
          </p:cNvSpPr>
          <p:nvPr>
            <p:ph idx="1"/>
          </p:nvPr>
        </p:nvSpPr>
        <p:spPr/>
        <p:txBody>
          <a:bodyPr/>
          <a:lstStyle/>
          <a:p>
            <a:r>
              <a:rPr lang="en-US" dirty="0" smtClean="0">
                <a:latin typeface="Arial" panose="020B0604020202020204" pitchFamily="34" charset="0"/>
                <a:cs typeface="Arial" panose="020B0604020202020204" pitchFamily="34" charset="0"/>
              </a:rPr>
              <a:t>I-30 Widening/Reconstruction</a:t>
            </a:r>
          </a:p>
          <a:p>
            <a:endParaRPr lang="en-US" dirty="0">
              <a:latin typeface="Arial" panose="020B0604020202020204" pitchFamily="34" charset="0"/>
              <a:cs typeface="Arial" panose="020B0604020202020204" pitchFamily="34" charset="0"/>
            </a:endParaRPr>
          </a:p>
          <a:p>
            <a:r>
              <a:rPr lang="en-US" dirty="0" smtClean="0">
                <a:latin typeface="Arial" panose="020B0604020202020204" pitchFamily="34" charset="0"/>
                <a:cs typeface="Arial" panose="020B0604020202020204" pitchFamily="34" charset="0"/>
              </a:rPr>
              <a:t>I-630 Widening</a:t>
            </a:r>
            <a:endParaRPr lang="en-US"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4"/>
          </p:nvPr>
        </p:nvSpPr>
        <p:spPr/>
        <p:txBody>
          <a:bodyPr/>
          <a:lstStyle/>
          <a:p>
            <a:fld id="{EAE1F13A-D22A-1648-8786-CCEF308E950C}" type="slidenum">
              <a:rPr lang="en-US" smtClean="0"/>
              <a:pPr/>
              <a:t>30</a:t>
            </a:fld>
            <a:endParaRPr lang="en-US" dirty="0"/>
          </a:p>
        </p:txBody>
      </p:sp>
    </p:spTree>
    <p:extLst>
      <p:ext uri="{BB962C8B-B14F-4D97-AF65-F5344CB8AC3E}">
        <p14:creationId xmlns:p14="http://schemas.microsoft.com/office/powerpoint/2010/main" val="193813786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sz="3600" dirty="0">
                <a:latin typeface="Arial" panose="020B0604020202020204" pitchFamily="34" charset="0"/>
                <a:cs typeface="Arial" panose="020B0604020202020204" pitchFamily="34" charset="0"/>
              </a:rPr>
              <a:t>Potential Role of Endangered Species In Projects/Activities (Including Water</a:t>
            </a:r>
            <a:r>
              <a:rPr lang="en-US" sz="3600" dirty="0" smtClean="0">
                <a:latin typeface="Arial" panose="020B0604020202020204" pitchFamily="34" charset="0"/>
                <a:cs typeface="Arial" panose="020B0604020202020204" pitchFamily="34" charset="0"/>
              </a:rPr>
              <a:t>)</a:t>
            </a:r>
            <a:endParaRPr lang="en-US"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normAutofit fontScale="77500" lnSpcReduction="20000"/>
          </a:bodyPr>
          <a:lstStyle/>
          <a:p>
            <a:r>
              <a:rPr lang="en-US" dirty="0">
                <a:latin typeface="Arial" panose="020B0604020202020204" pitchFamily="34" charset="0"/>
                <a:cs typeface="Arial" panose="020B0604020202020204" pitchFamily="34" charset="0"/>
              </a:rPr>
              <a:t>The ESA could be a material issue or hurdle for large or small water projects if an endangered or threatened species is potentially affected</a:t>
            </a:r>
            <a:r>
              <a:rPr lang="en-US" dirty="0" smtClean="0">
                <a:latin typeface="Arial" panose="020B0604020202020204" pitchFamily="34" charset="0"/>
                <a:cs typeface="Arial" panose="020B0604020202020204" pitchFamily="34" charset="0"/>
              </a:rPr>
              <a:t>.</a:t>
            </a:r>
          </a:p>
          <a:p>
            <a:pPr marL="0" indent="0">
              <a:buNone/>
            </a:pPr>
            <a:endParaRPr lang="en-US" dirty="0" smtClean="0">
              <a:latin typeface="Arial" panose="020B0604020202020204" pitchFamily="34" charset="0"/>
              <a:cs typeface="Arial" panose="020B0604020202020204" pitchFamily="34" charset="0"/>
            </a:endParaRPr>
          </a:p>
          <a:p>
            <a:pPr lvl="1">
              <a:buFont typeface="Wingdings" panose="05000000000000000000" pitchFamily="2" charset="2"/>
              <a:buChar char="§"/>
            </a:pPr>
            <a:r>
              <a:rPr lang="en-US" sz="2800" dirty="0" smtClean="0">
                <a:solidFill>
                  <a:schemeClr val="tx1"/>
                </a:solidFill>
                <a:latin typeface="Arial" panose="020B0604020202020204" pitchFamily="34" charset="0"/>
                <a:cs typeface="Arial" panose="020B0604020202020204" pitchFamily="34" charset="0"/>
              </a:rPr>
              <a:t>Key </a:t>
            </a:r>
            <a:r>
              <a:rPr lang="en-US" sz="2800" dirty="0">
                <a:solidFill>
                  <a:schemeClr val="tx1"/>
                </a:solidFill>
                <a:latin typeface="Arial" panose="020B0604020202020204" pitchFamily="34" charset="0"/>
                <a:cs typeface="Arial" panose="020B0604020202020204" pitchFamily="34" charset="0"/>
              </a:rPr>
              <a:t>Sections are 7 (federal government licenses, appraisals, funding, etc.) and 9 (applies to private parties and government [take, harass, modification, etc.])</a:t>
            </a:r>
          </a:p>
          <a:p>
            <a:pPr lvl="1">
              <a:buFont typeface="Wingdings" panose="05000000000000000000" pitchFamily="2" charset="2"/>
              <a:buChar char="§"/>
            </a:pPr>
            <a:r>
              <a:rPr lang="en-US" sz="2800" dirty="0">
                <a:solidFill>
                  <a:schemeClr val="tx1"/>
                </a:solidFill>
                <a:latin typeface="Arial" panose="020B0604020202020204" pitchFamily="34" charset="0"/>
                <a:cs typeface="Arial" panose="020B0604020202020204" pitchFamily="34" charset="0"/>
              </a:rPr>
              <a:t>Relevant scenarios may involve development or operation of dams, reservoirs, canals, pipelines (i.e., flow, quantity issues)</a:t>
            </a:r>
          </a:p>
          <a:p>
            <a:pPr lvl="1">
              <a:buFont typeface="Wingdings" panose="05000000000000000000" pitchFamily="2" charset="2"/>
              <a:buChar char="§"/>
            </a:pPr>
            <a:r>
              <a:rPr lang="en-US" sz="2800" dirty="0">
                <a:solidFill>
                  <a:schemeClr val="tx1"/>
                </a:solidFill>
                <a:latin typeface="Arial" panose="020B0604020202020204" pitchFamily="34" charset="0"/>
                <a:cs typeface="Arial" panose="020B0604020202020204" pitchFamily="34" charset="0"/>
              </a:rPr>
              <a:t>Dam footprint, diversion of waters, etc. can potentially trigger ESA</a:t>
            </a:r>
          </a:p>
          <a:p>
            <a:pPr lvl="1">
              <a:buFont typeface="Wingdings" panose="05000000000000000000" pitchFamily="2" charset="2"/>
              <a:buChar char="§"/>
            </a:pPr>
            <a:r>
              <a:rPr lang="en-US" sz="2800" dirty="0">
                <a:solidFill>
                  <a:schemeClr val="tx1"/>
                </a:solidFill>
                <a:latin typeface="Arial" panose="020B0604020202020204" pitchFamily="34" charset="0"/>
                <a:cs typeface="Arial" panose="020B0604020202020204" pitchFamily="34" charset="0"/>
              </a:rPr>
              <a:t>Project might not be able to proceed, or conditions attached</a:t>
            </a:r>
          </a:p>
          <a:p>
            <a:pPr lvl="1">
              <a:buFont typeface="Wingdings" panose="05000000000000000000" pitchFamily="2" charset="2"/>
              <a:buChar char="§"/>
            </a:pPr>
            <a:r>
              <a:rPr lang="en-US" sz="2800" dirty="0">
                <a:solidFill>
                  <a:schemeClr val="tx1"/>
                </a:solidFill>
                <a:latin typeface="Arial" panose="020B0604020202020204" pitchFamily="34" charset="0"/>
                <a:cs typeface="Arial" panose="020B0604020202020204" pitchFamily="34" charset="0"/>
              </a:rPr>
              <a:t>What is critical habitat? (Is it your water source or where you discharge?)</a:t>
            </a:r>
          </a:p>
          <a:p>
            <a:pPr lvl="1">
              <a:buFont typeface="Wingdings" panose="05000000000000000000" pitchFamily="2" charset="2"/>
              <a:buChar char="§"/>
            </a:pPr>
            <a:r>
              <a:rPr lang="en-US" sz="2800" dirty="0">
                <a:solidFill>
                  <a:schemeClr val="tx1"/>
                </a:solidFill>
                <a:latin typeface="Arial" panose="020B0604020202020204" pitchFamily="34" charset="0"/>
                <a:cs typeface="Arial" panose="020B0604020202020204" pitchFamily="34" charset="0"/>
              </a:rPr>
              <a:t>Are species listings (and critical habitat) on the horizon that may affect your facility/activities?</a:t>
            </a:r>
          </a:p>
          <a:p>
            <a:endParaRPr lang="en-US" dirty="0"/>
          </a:p>
        </p:txBody>
      </p:sp>
      <p:sp>
        <p:nvSpPr>
          <p:cNvPr id="4" name="Slide Number Placeholder 3"/>
          <p:cNvSpPr>
            <a:spLocks noGrp="1"/>
          </p:cNvSpPr>
          <p:nvPr>
            <p:ph type="sldNum" sz="quarter" idx="4"/>
          </p:nvPr>
        </p:nvSpPr>
        <p:spPr/>
        <p:txBody>
          <a:bodyPr/>
          <a:lstStyle/>
          <a:p>
            <a:fld id="{EAE1F13A-D22A-1648-8786-CCEF308E950C}" type="slidenum">
              <a:rPr lang="en-US" smtClean="0"/>
              <a:pPr/>
              <a:t>31</a:t>
            </a:fld>
            <a:endParaRPr lang="en-US" dirty="0"/>
          </a:p>
        </p:txBody>
      </p:sp>
    </p:spTree>
    <p:extLst>
      <p:ext uri="{BB962C8B-B14F-4D97-AF65-F5344CB8AC3E}">
        <p14:creationId xmlns:p14="http://schemas.microsoft.com/office/powerpoint/2010/main" val="377219362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altLang="en-US" sz="3200" dirty="0">
                <a:latin typeface="Arial" panose="020B0604020202020204" pitchFamily="34" charset="0"/>
                <a:cs typeface="Arial" panose="020B0604020202020204" pitchFamily="34" charset="0"/>
              </a:rPr>
              <a:t>Endangered Species Act</a:t>
            </a:r>
            <a:endParaRPr lang="en-US" sz="3200"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lstStyle/>
          <a:p>
            <a:r>
              <a:rPr lang="en-US" altLang="en-US" dirty="0"/>
              <a:t>Section 7(a)(2), 16 U.S.C. 1536(a)(2</a:t>
            </a:r>
            <a:r>
              <a:rPr lang="en-US" altLang="en-US" dirty="0" smtClean="0"/>
              <a:t>):</a:t>
            </a:r>
          </a:p>
          <a:p>
            <a:pPr marL="0" indent="0">
              <a:buNone/>
            </a:pPr>
            <a:endParaRPr lang="en-US" altLang="en-US" dirty="0"/>
          </a:p>
          <a:p>
            <a:pPr lvl="1"/>
            <a:r>
              <a:rPr lang="en-US" altLang="en-US" dirty="0">
                <a:solidFill>
                  <a:schemeClr val="tx1"/>
                </a:solidFill>
              </a:rPr>
              <a:t>Each Federal agency shall … insure that any action authorized, funded, or carried out … is not likely to jeopardize the continued existence of any endangered species or threatened species or result in the destruction or adverse modification of [critical habitat].</a:t>
            </a:r>
          </a:p>
          <a:p>
            <a:pPr lvl="1"/>
            <a:r>
              <a:rPr lang="en-US" altLang="en-US" dirty="0" smtClean="0">
                <a:solidFill>
                  <a:schemeClr val="tx1"/>
                </a:solidFill>
              </a:rPr>
              <a:t>NO </a:t>
            </a:r>
            <a:r>
              <a:rPr lang="en-US" altLang="en-US" dirty="0">
                <a:solidFill>
                  <a:schemeClr val="tx1"/>
                </a:solidFill>
              </a:rPr>
              <a:t>ADVERSE MODIFICATION OF CRITICAL </a:t>
            </a:r>
            <a:r>
              <a:rPr lang="en-US" altLang="en-US" dirty="0" smtClean="0">
                <a:solidFill>
                  <a:schemeClr val="tx1"/>
                </a:solidFill>
              </a:rPr>
              <a:t>HABITAT</a:t>
            </a:r>
          </a:p>
          <a:p>
            <a:pPr marL="457200" lvl="1" indent="0">
              <a:buNone/>
            </a:pPr>
            <a:endParaRPr lang="en-US" altLang="en-US" dirty="0">
              <a:solidFill>
                <a:schemeClr val="tx1"/>
              </a:solidFill>
            </a:endParaRPr>
          </a:p>
          <a:p>
            <a:pPr lvl="1">
              <a:buFont typeface="Wingdings" panose="05000000000000000000" pitchFamily="2" charset="2"/>
              <a:buNone/>
            </a:pPr>
            <a:r>
              <a:rPr lang="en-US" altLang="en-US" dirty="0">
                <a:solidFill>
                  <a:schemeClr val="tx1"/>
                </a:solidFill>
              </a:rPr>
              <a:t>Section 9 – Take, Harass, Modify Habitat, etc. </a:t>
            </a:r>
          </a:p>
          <a:p>
            <a:endParaRPr lang="en-US" dirty="0"/>
          </a:p>
        </p:txBody>
      </p:sp>
      <p:sp>
        <p:nvSpPr>
          <p:cNvPr id="4" name="Slide Number Placeholder 3"/>
          <p:cNvSpPr>
            <a:spLocks noGrp="1"/>
          </p:cNvSpPr>
          <p:nvPr>
            <p:ph type="sldNum" sz="quarter" idx="4"/>
          </p:nvPr>
        </p:nvSpPr>
        <p:spPr/>
        <p:txBody>
          <a:bodyPr/>
          <a:lstStyle/>
          <a:p>
            <a:fld id="{EAE1F13A-D22A-1648-8786-CCEF308E950C}" type="slidenum">
              <a:rPr lang="en-US" smtClean="0"/>
              <a:pPr/>
              <a:t>32</a:t>
            </a:fld>
            <a:endParaRPr lang="en-US" dirty="0"/>
          </a:p>
        </p:txBody>
      </p:sp>
    </p:spTree>
    <p:extLst>
      <p:ext uri="{BB962C8B-B14F-4D97-AF65-F5344CB8AC3E}">
        <p14:creationId xmlns:p14="http://schemas.microsoft.com/office/powerpoint/2010/main" val="228996553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3200" dirty="0">
                <a:latin typeface="Arial" panose="020B0604020202020204" pitchFamily="34" charset="0"/>
                <a:cs typeface="Arial" panose="020B0604020202020204" pitchFamily="34" charset="0"/>
              </a:rPr>
              <a:t>The Section 9 “Take” Prohibition in the Endangered Species Act</a:t>
            </a:r>
          </a:p>
        </p:txBody>
      </p:sp>
      <p:sp>
        <p:nvSpPr>
          <p:cNvPr id="3" name="Content Placeholder 2"/>
          <p:cNvSpPr>
            <a:spLocks noGrp="1"/>
          </p:cNvSpPr>
          <p:nvPr>
            <p:ph idx="1"/>
          </p:nvPr>
        </p:nvSpPr>
        <p:spPr/>
        <p:txBody>
          <a:bodyPr>
            <a:normAutofit fontScale="92500" lnSpcReduction="10000"/>
          </a:bodyPr>
          <a:lstStyle/>
          <a:p>
            <a:pPr>
              <a:defRPr/>
            </a:pPr>
            <a:r>
              <a:rPr lang="en-US" dirty="0"/>
              <a:t>Section 9 – Take, Harass, Modify Habitat, etc.</a:t>
            </a:r>
          </a:p>
          <a:p>
            <a:pPr>
              <a:buFont typeface="Wingdings" panose="05000000000000000000" pitchFamily="2" charset="2"/>
              <a:buNone/>
              <a:defRPr/>
            </a:pPr>
            <a:r>
              <a:rPr lang="en-US" dirty="0"/>
              <a:t>	Applies to public </a:t>
            </a:r>
            <a:r>
              <a:rPr lang="en-US" u="sng" dirty="0"/>
              <a:t>and</a:t>
            </a:r>
            <a:r>
              <a:rPr lang="en-US" dirty="0"/>
              <a:t> private entities</a:t>
            </a:r>
          </a:p>
          <a:p>
            <a:pPr>
              <a:buFont typeface="Wingdings" panose="05000000000000000000" pitchFamily="2" charset="2"/>
              <a:buNone/>
              <a:defRPr/>
            </a:pPr>
            <a:r>
              <a:rPr lang="en-US" dirty="0"/>
              <a:t>	Arkansas Exs. –  Ivory Billed Woodpecker, Burying Beetle</a:t>
            </a:r>
          </a:p>
          <a:p>
            <a:pPr>
              <a:defRPr/>
            </a:pPr>
            <a:r>
              <a:rPr lang="en-US" dirty="0"/>
              <a:t>Prohibits all kinds of taking, including direct death and injury, and “harm” and “harassment”</a:t>
            </a:r>
          </a:p>
          <a:p>
            <a:pPr>
              <a:defRPr/>
            </a:pPr>
            <a:r>
              <a:rPr lang="en-US" dirty="0"/>
              <a:t>Harass:  Harass is defined as an intentional or negligent act or omission that creates the likelihood of injury to wildlife by annoying it to such an extent as to significantly disrupt normal behavior patterns….</a:t>
            </a:r>
          </a:p>
          <a:p>
            <a:pPr>
              <a:defRPr/>
            </a:pPr>
            <a:r>
              <a:rPr lang="en-US" dirty="0"/>
              <a:t>Harm:  Harm is defined as any act that actually kills or injuries wildlife including significant habitat modification</a:t>
            </a:r>
          </a:p>
          <a:p>
            <a:pPr marL="0" indent="0">
              <a:buNone/>
            </a:pPr>
            <a:endParaRPr lang="en-US" dirty="0"/>
          </a:p>
        </p:txBody>
      </p:sp>
      <p:sp>
        <p:nvSpPr>
          <p:cNvPr id="4" name="Slide Number Placeholder 3"/>
          <p:cNvSpPr>
            <a:spLocks noGrp="1"/>
          </p:cNvSpPr>
          <p:nvPr>
            <p:ph type="sldNum" sz="quarter" idx="4"/>
          </p:nvPr>
        </p:nvSpPr>
        <p:spPr/>
        <p:txBody>
          <a:bodyPr/>
          <a:lstStyle/>
          <a:p>
            <a:fld id="{EAE1F13A-D22A-1648-8786-CCEF308E950C}" type="slidenum">
              <a:rPr lang="en-US" smtClean="0"/>
              <a:pPr/>
              <a:t>33</a:t>
            </a:fld>
            <a:endParaRPr lang="en-US" dirty="0"/>
          </a:p>
        </p:txBody>
      </p:sp>
    </p:spTree>
    <p:extLst>
      <p:ext uri="{BB962C8B-B14F-4D97-AF65-F5344CB8AC3E}">
        <p14:creationId xmlns:p14="http://schemas.microsoft.com/office/powerpoint/2010/main" val="36208096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3200" dirty="0">
                <a:latin typeface="Arial" panose="020B0604020202020204" pitchFamily="34" charset="0"/>
                <a:cs typeface="Arial" panose="020B0604020202020204" pitchFamily="34" charset="0"/>
              </a:rPr>
              <a:t>Endangered Species Act (Continued)</a:t>
            </a:r>
            <a:br>
              <a:rPr lang="en-US" sz="3200" dirty="0">
                <a:latin typeface="Arial" panose="020B0604020202020204" pitchFamily="34" charset="0"/>
                <a:cs typeface="Arial" panose="020B0604020202020204" pitchFamily="34" charset="0"/>
              </a:rPr>
            </a:br>
            <a:r>
              <a:rPr lang="en-US" sz="3200" dirty="0">
                <a:latin typeface="Arial" panose="020B0604020202020204" pitchFamily="34" charset="0"/>
                <a:cs typeface="Arial" panose="020B0604020202020204" pitchFamily="34" charset="0"/>
              </a:rPr>
              <a:t>Overview</a:t>
            </a:r>
          </a:p>
        </p:txBody>
      </p:sp>
      <p:sp>
        <p:nvSpPr>
          <p:cNvPr id="3" name="Content Placeholder 2"/>
          <p:cNvSpPr>
            <a:spLocks noGrp="1"/>
          </p:cNvSpPr>
          <p:nvPr>
            <p:ph idx="1"/>
          </p:nvPr>
        </p:nvSpPr>
        <p:spPr/>
        <p:txBody>
          <a:bodyPr>
            <a:normAutofit fontScale="92500" lnSpcReduction="20000"/>
          </a:bodyPr>
          <a:lstStyle/>
          <a:p>
            <a:r>
              <a:rPr lang="en-US" dirty="0">
                <a:latin typeface="Arial" panose="020B0604020202020204" pitchFamily="34" charset="0"/>
                <a:cs typeface="Arial" panose="020B0604020202020204" pitchFamily="34" charset="0"/>
              </a:rPr>
              <a:t>The Endangered Species Act requires the Fish and Wildlife Service to designate critical habitat for species that are listed as endangered or threatened.</a:t>
            </a:r>
          </a:p>
          <a:p>
            <a:r>
              <a:rPr lang="en-US" dirty="0">
                <a:latin typeface="Arial" panose="020B0604020202020204" pitchFamily="34" charset="0"/>
                <a:cs typeface="Arial" panose="020B0604020202020204" pitchFamily="34" charset="0"/>
              </a:rPr>
              <a:t>Critical habitat can affect the development potential of land/waterbodies when a federal agency plays a role in the development process, for example, by contributing funding or issuing a permit for the development.</a:t>
            </a:r>
          </a:p>
          <a:p>
            <a:r>
              <a:rPr lang="en-US" dirty="0">
                <a:latin typeface="Arial" panose="020B0604020202020204" pitchFamily="34" charset="0"/>
                <a:cs typeface="Arial" panose="020B0604020202020204" pitchFamily="34" charset="0"/>
              </a:rPr>
              <a:t>Section 7 of the ESA requires federal agencies to consult with the Fish and Wildlife Service prior to taking action that could jeopardize species or modify/destroy critical habitat.</a:t>
            </a:r>
          </a:p>
          <a:p>
            <a:r>
              <a:rPr lang="en-US" dirty="0">
                <a:latin typeface="Arial" panose="020B0604020202020204" pitchFamily="34" charset="0"/>
                <a:cs typeface="Arial" panose="020B0604020202020204" pitchFamily="34" charset="0"/>
              </a:rPr>
              <a:t>Section 7 can operate to limit agency actions including issuance of permits.</a:t>
            </a:r>
          </a:p>
          <a:p>
            <a:pPr marL="0" indent="0">
              <a:buNone/>
            </a:pPr>
            <a:endParaRPr lang="en-US" dirty="0"/>
          </a:p>
        </p:txBody>
      </p:sp>
      <p:sp>
        <p:nvSpPr>
          <p:cNvPr id="4" name="Slide Number Placeholder 3"/>
          <p:cNvSpPr>
            <a:spLocks noGrp="1"/>
          </p:cNvSpPr>
          <p:nvPr>
            <p:ph type="sldNum" sz="quarter" idx="4"/>
          </p:nvPr>
        </p:nvSpPr>
        <p:spPr/>
        <p:txBody>
          <a:bodyPr/>
          <a:lstStyle/>
          <a:p>
            <a:fld id="{EAE1F13A-D22A-1648-8786-CCEF308E950C}" type="slidenum">
              <a:rPr lang="en-US" smtClean="0"/>
              <a:pPr/>
              <a:t>34</a:t>
            </a:fld>
            <a:endParaRPr lang="en-US" dirty="0"/>
          </a:p>
        </p:txBody>
      </p:sp>
    </p:spTree>
    <p:extLst>
      <p:ext uri="{BB962C8B-B14F-4D97-AF65-F5344CB8AC3E}">
        <p14:creationId xmlns:p14="http://schemas.microsoft.com/office/powerpoint/2010/main" val="291818135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200" dirty="0" smtClean="0">
                <a:latin typeface="Arial" panose="020B0604020202020204" pitchFamily="34" charset="0"/>
                <a:cs typeface="Arial" panose="020B0604020202020204" pitchFamily="34" charset="0"/>
              </a:rPr>
              <a:t>Proposed Definition for ESA Term “Habitat”</a:t>
            </a:r>
            <a:endParaRPr lang="en-US" sz="3200"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normAutofit/>
          </a:bodyPr>
          <a:lstStyle/>
          <a:p>
            <a:r>
              <a:rPr lang="en-US" sz="2400" dirty="0" smtClean="0"/>
              <a:t>The U.S. Fish and Wildlife Service proposed on August 5</a:t>
            </a:r>
            <a:r>
              <a:rPr lang="en-US" sz="2400" baseline="30000" dirty="0" smtClean="0"/>
              <a:t>th</a:t>
            </a:r>
            <a:r>
              <a:rPr lang="en-US" sz="2400" dirty="0" smtClean="0"/>
              <a:t> for the first time a regulatory definition for the term “habitat” as it is used in the Endangered Species Act and the various implementing regulations. (See Fed. Reg. 47333 (Aug.5, 2020)</a:t>
            </a:r>
          </a:p>
          <a:p>
            <a:pPr marL="0" indent="0">
              <a:buNone/>
            </a:pPr>
            <a:endParaRPr lang="en-US" sz="2400" dirty="0" smtClean="0"/>
          </a:p>
          <a:p>
            <a:r>
              <a:rPr lang="en-US" sz="2400" dirty="0" smtClean="0"/>
              <a:t>A keystone element of the Service’s protection of threatened or endangered species under the ESA is the designation, conservation, and protection of “critical habitat.”</a:t>
            </a:r>
            <a:endParaRPr lang="en-US" sz="2400" dirty="0"/>
          </a:p>
        </p:txBody>
      </p:sp>
      <p:sp>
        <p:nvSpPr>
          <p:cNvPr id="4" name="Slide Number Placeholder 3"/>
          <p:cNvSpPr>
            <a:spLocks noGrp="1"/>
          </p:cNvSpPr>
          <p:nvPr>
            <p:ph type="sldNum" sz="quarter" idx="4"/>
          </p:nvPr>
        </p:nvSpPr>
        <p:spPr/>
        <p:txBody>
          <a:bodyPr/>
          <a:lstStyle/>
          <a:p>
            <a:fld id="{EAE1F13A-D22A-1648-8786-CCEF308E950C}" type="slidenum">
              <a:rPr lang="en-US" smtClean="0"/>
              <a:pPr/>
              <a:t>35</a:t>
            </a:fld>
            <a:endParaRPr lang="en-US" dirty="0"/>
          </a:p>
        </p:txBody>
      </p:sp>
    </p:spTree>
    <p:extLst>
      <p:ext uri="{BB962C8B-B14F-4D97-AF65-F5344CB8AC3E}">
        <p14:creationId xmlns:p14="http://schemas.microsoft.com/office/powerpoint/2010/main" val="362658640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2800" dirty="0">
                <a:latin typeface="Arial" panose="020B0604020202020204" pitchFamily="34" charset="0"/>
                <a:cs typeface="Arial" panose="020B0604020202020204" pitchFamily="34" charset="0"/>
              </a:rPr>
              <a:t>Proposed Definition for ESA Term “Habitat</a:t>
            </a:r>
            <a:r>
              <a:rPr lang="en-US" sz="2800" dirty="0" smtClean="0">
                <a:latin typeface="Arial" panose="020B0604020202020204" pitchFamily="34" charset="0"/>
                <a:cs typeface="Arial" panose="020B0604020202020204" pitchFamily="34" charset="0"/>
              </a:rPr>
              <a:t>” (cont)</a:t>
            </a:r>
            <a:endParaRPr lang="en-US" sz="2800" dirty="0"/>
          </a:p>
        </p:txBody>
      </p:sp>
      <p:sp>
        <p:nvSpPr>
          <p:cNvPr id="3" name="Content Placeholder 2"/>
          <p:cNvSpPr>
            <a:spLocks noGrp="1"/>
          </p:cNvSpPr>
          <p:nvPr>
            <p:ph idx="1"/>
          </p:nvPr>
        </p:nvSpPr>
        <p:spPr/>
        <p:txBody>
          <a:bodyPr/>
          <a:lstStyle/>
          <a:p>
            <a:r>
              <a:rPr lang="en-US" dirty="0" smtClean="0"/>
              <a:t>The Service proposes to add the following definition of habitat to the definitions in the implementing regulations at 50 CFR 424.02:</a:t>
            </a:r>
          </a:p>
          <a:p>
            <a:pPr marL="0" indent="0">
              <a:buNone/>
            </a:pPr>
            <a:endParaRPr lang="en-US" dirty="0" smtClean="0"/>
          </a:p>
          <a:p>
            <a:pPr marL="862013" indent="0">
              <a:buNone/>
            </a:pPr>
            <a:r>
              <a:rPr lang="en-US" dirty="0"/>
              <a:t>	</a:t>
            </a:r>
            <a:r>
              <a:rPr lang="en-US" i="1" dirty="0" smtClean="0"/>
              <a:t>Habitat</a:t>
            </a:r>
            <a:r>
              <a:rPr lang="en-US" dirty="0" smtClean="0"/>
              <a:t>.  The physical places that individuals of a   species depend upon to carry out one or more life processes.  Habitat includes areas with existing attributes that have the capacity to support individuals of the species.</a:t>
            </a:r>
            <a:endParaRPr lang="en-US" dirty="0"/>
          </a:p>
        </p:txBody>
      </p:sp>
      <p:sp>
        <p:nvSpPr>
          <p:cNvPr id="4" name="Slide Number Placeholder 3"/>
          <p:cNvSpPr>
            <a:spLocks noGrp="1"/>
          </p:cNvSpPr>
          <p:nvPr>
            <p:ph type="sldNum" sz="quarter" idx="4"/>
          </p:nvPr>
        </p:nvSpPr>
        <p:spPr/>
        <p:txBody>
          <a:bodyPr/>
          <a:lstStyle/>
          <a:p>
            <a:fld id="{EAE1F13A-D22A-1648-8786-CCEF308E950C}" type="slidenum">
              <a:rPr lang="en-US" smtClean="0"/>
              <a:pPr/>
              <a:t>36</a:t>
            </a:fld>
            <a:endParaRPr lang="en-US" dirty="0"/>
          </a:p>
        </p:txBody>
      </p:sp>
    </p:spTree>
    <p:extLst>
      <p:ext uri="{BB962C8B-B14F-4D97-AF65-F5344CB8AC3E}">
        <p14:creationId xmlns:p14="http://schemas.microsoft.com/office/powerpoint/2010/main" val="239396226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200" dirty="0">
                <a:latin typeface="Arial" panose="020B0604020202020204" pitchFamily="34" charset="0"/>
                <a:cs typeface="Arial" panose="020B0604020202020204" pitchFamily="34" charset="0"/>
              </a:rPr>
              <a:t>Proposed Definition for ESA Term “Habitat” (cont)</a:t>
            </a:r>
            <a:endParaRPr lang="en-US" sz="3200" dirty="0">
              <a:latin typeface="+mn-lt"/>
            </a:endParaRPr>
          </a:p>
        </p:txBody>
      </p:sp>
      <p:sp>
        <p:nvSpPr>
          <p:cNvPr id="3" name="Content Placeholder 2"/>
          <p:cNvSpPr>
            <a:spLocks noGrp="1"/>
          </p:cNvSpPr>
          <p:nvPr>
            <p:ph idx="1"/>
          </p:nvPr>
        </p:nvSpPr>
        <p:spPr/>
        <p:txBody>
          <a:bodyPr/>
          <a:lstStyle/>
          <a:p>
            <a:r>
              <a:rPr lang="en-US" dirty="0" smtClean="0"/>
              <a:t>The Service is also soliciting comment on an alternative definition, which states:</a:t>
            </a:r>
          </a:p>
          <a:p>
            <a:pPr marL="0" indent="0">
              <a:buNone/>
            </a:pPr>
            <a:endParaRPr lang="en-US" dirty="0" smtClean="0"/>
          </a:p>
          <a:p>
            <a:pPr lvl="1"/>
            <a:r>
              <a:rPr lang="en-US" sz="2800" dirty="0" smtClean="0">
                <a:solidFill>
                  <a:schemeClr val="tx1"/>
                </a:solidFill>
                <a:latin typeface="Arial" panose="020B0604020202020204" pitchFamily="34" charset="0"/>
                <a:cs typeface="Arial" panose="020B0604020202020204" pitchFamily="34" charset="0"/>
              </a:rPr>
              <a:t>The physical places that individuals of a species use to carry out one or more life processes.  Habitat includes areas where individuals of the species do not presently exist but have the capacity to support such individuals, only where the necessary attributes to support the species presently exist.</a:t>
            </a:r>
            <a:endParaRPr lang="en-US" sz="2800" dirty="0">
              <a:solidFill>
                <a:schemeClr val="tx1"/>
              </a:solidFill>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4"/>
          </p:nvPr>
        </p:nvSpPr>
        <p:spPr/>
        <p:txBody>
          <a:bodyPr/>
          <a:lstStyle/>
          <a:p>
            <a:fld id="{EAE1F13A-D22A-1648-8786-CCEF308E950C}" type="slidenum">
              <a:rPr lang="en-US" smtClean="0"/>
              <a:pPr/>
              <a:t>37</a:t>
            </a:fld>
            <a:endParaRPr lang="en-US" dirty="0"/>
          </a:p>
        </p:txBody>
      </p:sp>
    </p:spTree>
    <p:extLst>
      <p:ext uri="{BB962C8B-B14F-4D97-AF65-F5344CB8AC3E}">
        <p14:creationId xmlns:p14="http://schemas.microsoft.com/office/powerpoint/2010/main" val="139535012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3200" dirty="0">
                <a:latin typeface="Arial" panose="020B0604020202020204" pitchFamily="34" charset="0"/>
                <a:cs typeface="Arial" panose="020B0604020202020204" pitchFamily="34" charset="0"/>
              </a:rPr>
              <a:t>Endangered Species Act (Continued)</a:t>
            </a:r>
            <a:br>
              <a:rPr lang="en-US" sz="3200" dirty="0">
                <a:latin typeface="Arial" panose="020B0604020202020204" pitchFamily="34" charset="0"/>
                <a:cs typeface="Arial" panose="020B0604020202020204" pitchFamily="34" charset="0"/>
              </a:rPr>
            </a:br>
            <a:r>
              <a:rPr lang="en-US" sz="3200" dirty="0">
                <a:latin typeface="Arial" panose="020B0604020202020204" pitchFamily="34" charset="0"/>
                <a:cs typeface="Arial" panose="020B0604020202020204" pitchFamily="34" charset="0"/>
              </a:rPr>
              <a:t>Neosho Mucket/Rabbitsfoot</a:t>
            </a:r>
            <a:br>
              <a:rPr lang="en-US" sz="3200" dirty="0">
                <a:latin typeface="Arial" panose="020B0604020202020204" pitchFamily="34" charset="0"/>
                <a:cs typeface="Arial" panose="020B0604020202020204" pitchFamily="34" charset="0"/>
              </a:rPr>
            </a:br>
            <a:r>
              <a:rPr lang="en-US" sz="3200" dirty="0">
                <a:latin typeface="Arial" panose="020B0604020202020204" pitchFamily="34" charset="0"/>
                <a:cs typeface="Arial" panose="020B0604020202020204" pitchFamily="34" charset="0"/>
              </a:rPr>
              <a:t>An Arkansas Issue</a:t>
            </a:r>
          </a:p>
        </p:txBody>
      </p:sp>
      <p:sp>
        <p:nvSpPr>
          <p:cNvPr id="3" name="Content Placeholder 2"/>
          <p:cNvSpPr>
            <a:spLocks noGrp="1"/>
          </p:cNvSpPr>
          <p:nvPr>
            <p:ph idx="1"/>
          </p:nvPr>
        </p:nvSpPr>
        <p:spPr/>
        <p:txBody>
          <a:bodyPr>
            <a:normAutofit/>
          </a:bodyPr>
          <a:lstStyle/>
          <a:p>
            <a:r>
              <a:rPr lang="en-US" sz="2400" dirty="0">
                <a:latin typeface="Arial" panose="020B0604020202020204" pitchFamily="34" charset="0"/>
                <a:cs typeface="Arial" panose="020B0604020202020204" pitchFamily="34" charset="0"/>
              </a:rPr>
              <a:t>The United States Fish and Wildlife Service listed the Neosho mucket, a fresh water mussel, as endangered and Rabbitsfoot, a fresh water mussel, as threatened under ESA.</a:t>
            </a:r>
          </a:p>
          <a:p>
            <a:r>
              <a:rPr lang="en-US" sz="2400" dirty="0">
                <a:latin typeface="Arial" panose="020B0604020202020204" pitchFamily="34" charset="0"/>
                <a:cs typeface="Arial" panose="020B0604020202020204" pitchFamily="34" charset="0"/>
              </a:rPr>
              <a:t>The Service had proposed designation of critical habitat for both species.  </a:t>
            </a:r>
          </a:p>
          <a:p>
            <a:r>
              <a:rPr lang="en-US" sz="2400" dirty="0">
                <a:latin typeface="Arial" panose="020B0604020202020204" pitchFamily="34" charset="0"/>
                <a:cs typeface="Arial" panose="020B0604020202020204" pitchFamily="34" charset="0"/>
              </a:rPr>
              <a:t>Both fresh water mussels are found in parts of Arkansas.</a:t>
            </a:r>
          </a:p>
          <a:p>
            <a:r>
              <a:rPr lang="en-US" sz="2400" dirty="0">
                <a:latin typeface="Arial" panose="020B0604020202020204" pitchFamily="34" charset="0"/>
                <a:cs typeface="Arial" panose="020B0604020202020204" pitchFamily="34" charset="0"/>
              </a:rPr>
              <a:t>The Service </a:t>
            </a:r>
            <a:r>
              <a:rPr lang="en-US" sz="2400" dirty="0" smtClean="0">
                <a:latin typeface="Arial" panose="020B0604020202020204" pitchFamily="34" charset="0"/>
                <a:cs typeface="Arial" panose="020B0604020202020204" pitchFamily="34" charset="0"/>
              </a:rPr>
              <a:t>had </a:t>
            </a:r>
            <a:r>
              <a:rPr lang="en-US" sz="2400" dirty="0">
                <a:latin typeface="Arial" panose="020B0604020202020204" pitchFamily="34" charset="0"/>
                <a:cs typeface="Arial" panose="020B0604020202020204" pitchFamily="34" charset="0"/>
              </a:rPr>
              <a:t>proposed to designate a significant portion of Arkansas as critical habitat for both species.</a:t>
            </a:r>
          </a:p>
          <a:p>
            <a:r>
              <a:rPr lang="en-US" sz="2400" dirty="0">
                <a:latin typeface="Arial" panose="020B0604020202020204" pitchFamily="34" charset="0"/>
                <a:cs typeface="Arial" panose="020B0604020202020204" pitchFamily="34" charset="0"/>
              </a:rPr>
              <a:t>The Association of Arkansas Counties (“AAC”) and several other organizations previously submitted joint comments to the Service on the proposed designation of critical habitat for both species.</a:t>
            </a:r>
          </a:p>
          <a:p>
            <a:endParaRPr lang="en-US" dirty="0"/>
          </a:p>
        </p:txBody>
      </p:sp>
      <p:sp>
        <p:nvSpPr>
          <p:cNvPr id="4" name="Slide Number Placeholder 3"/>
          <p:cNvSpPr>
            <a:spLocks noGrp="1"/>
          </p:cNvSpPr>
          <p:nvPr>
            <p:ph type="sldNum" sz="quarter" idx="4"/>
          </p:nvPr>
        </p:nvSpPr>
        <p:spPr/>
        <p:txBody>
          <a:bodyPr/>
          <a:lstStyle/>
          <a:p>
            <a:fld id="{EAE1F13A-D22A-1648-8786-CCEF308E950C}" type="slidenum">
              <a:rPr lang="en-US" smtClean="0"/>
              <a:pPr/>
              <a:t>38</a:t>
            </a:fld>
            <a:endParaRPr lang="en-US" dirty="0"/>
          </a:p>
        </p:txBody>
      </p:sp>
    </p:spTree>
    <p:extLst>
      <p:ext uri="{BB962C8B-B14F-4D97-AF65-F5344CB8AC3E}">
        <p14:creationId xmlns:p14="http://schemas.microsoft.com/office/powerpoint/2010/main" val="338198511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sz="3200" dirty="0">
                <a:latin typeface="Arial" panose="020B0604020202020204" pitchFamily="34" charset="0"/>
                <a:cs typeface="Arial" panose="020B0604020202020204" pitchFamily="34" charset="0"/>
              </a:rPr>
              <a:t>Endangered Species Act (Continued)</a:t>
            </a:r>
            <a:br>
              <a:rPr lang="en-US" sz="3200" dirty="0">
                <a:latin typeface="Arial" panose="020B0604020202020204" pitchFamily="34" charset="0"/>
                <a:cs typeface="Arial" panose="020B0604020202020204" pitchFamily="34" charset="0"/>
              </a:rPr>
            </a:br>
            <a:r>
              <a:rPr lang="en-US" sz="3200" dirty="0">
                <a:latin typeface="Arial" panose="020B0604020202020204" pitchFamily="34" charset="0"/>
                <a:cs typeface="Arial" panose="020B0604020202020204" pitchFamily="34" charset="0"/>
              </a:rPr>
              <a:t>Neosho Mucket/Rabbitsfoot</a:t>
            </a:r>
            <a:br>
              <a:rPr lang="en-US" sz="3200" dirty="0">
                <a:latin typeface="Arial" panose="020B0604020202020204" pitchFamily="34" charset="0"/>
                <a:cs typeface="Arial" panose="020B0604020202020204" pitchFamily="34" charset="0"/>
              </a:rPr>
            </a:br>
            <a:r>
              <a:rPr lang="en-US" sz="3200" dirty="0">
                <a:latin typeface="Arial" panose="020B0604020202020204" pitchFamily="34" charset="0"/>
                <a:cs typeface="Arial" panose="020B0604020202020204" pitchFamily="34" charset="0"/>
              </a:rPr>
              <a:t>An Arkansas Issue</a:t>
            </a:r>
          </a:p>
        </p:txBody>
      </p:sp>
      <p:sp>
        <p:nvSpPr>
          <p:cNvPr id="3" name="Content Placeholder 2"/>
          <p:cNvSpPr>
            <a:spLocks noGrp="1"/>
          </p:cNvSpPr>
          <p:nvPr>
            <p:ph idx="1"/>
          </p:nvPr>
        </p:nvSpPr>
        <p:spPr/>
        <p:txBody>
          <a:bodyPr/>
          <a:lstStyle/>
          <a:p>
            <a:r>
              <a:rPr lang="en-US" sz="2400" dirty="0">
                <a:latin typeface="Arial" panose="020B0604020202020204" pitchFamily="34" charset="0"/>
                <a:cs typeface="Arial" panose="020B0604020202020204" pitchFamily="34" charset="0"/>
              </a:rPr>
              <a:t>The AAC states in a news release:</a:t>
            </a:r>
          </a:p>
          <a:p>
            <a:pPr lvl="1"/>
            <a:r>
              <a:rPr lang="en-US" dirty="0">
                <a:solidFill>
                  <a:schemeClr val="tx1"/>
                </a:solidFill>
                <a:latin typeface="Arial" panose="020B0604020202020204" pitchFamily="34" charset="0"/>
                <a:cs typeface="Arial" panose="020B0604020202020204" pitchFamily="34" charset="0"/>
              </a:rPr>
              <a:t>The main goal of the effort is to decrease the USFWS’ overly broad geographical area being proposed as critical habitat.</a:t>
            </a:r>
          </a:p>
          <a:p>
            <a:r>
              <a:rPr lang="en-US" sz="2400" dirty="0">
                <a:latin typeface="Arial" panose="020B0604020202020204" pitchFamily="34" charset="0"/>
                <a:cs typeface="Arial" panose="020B0604020202020204" pitchFamily="34" charset="0"/>
              </a:rPr>
              <a:t>The comments submitted by the AAC also note:</a:t>
            </a:r>
          </a:p>
          <a:p>
            <a:pPr lvl="1"/>
            <a:r>
              <a:rPr lang="en-US" dirty="0">
                <a:solidFill>
                  <a:schemeClr val="tx1"/>
                </a:solidFill>
                <a:latin typeface="Arial" panose="020B0604020202020204" pitchFamily="34" charset="0"/>
                <a:cs typeface="Arial" panose="020B0604020202020204" pitchFamily="34" charset="0"/>
              </a:rPr>
              <a:t>The Service’s proposed rule will designate a total of 769.2 river miles in Arkansas as critical habitat for Neosho muckets and Rabbitsfoot mussels.</a:t>
            </a:r>
          </a:p>
          <a:p>
            <a:pPr lvl="1"/>
            <a:r>
              <a:rPr lang="en-US" dirty="0">
                <a:solidFill>
                  <a:schemeClr val="tx1"/>
                </a:solidFill>
                <a:latin typeface="Arial" panose="020B0604020202020204" pitchFamily="34" charset="0"/>
                <a:cs typeface="Arial" panose="020B0604020202020204" pitchFamily="34" charset="0"/>
              </a:rPr>
              <a:t>The proposed critical habitat designations will directly impact 31 Arkansas counties, and, if finalized as proposed, the targeted watershed will cover approximately 42% of the entire geographical area of Arkansas.</a:t>
            </a:r>
          </a:p>
          <a:p>
            <a:endParaRPr lang="en-US" dirty="0"/>
          </a:p>
        </p:txBody>
      </p:sp>
      <p:sp>
        <p:nvSpPr>
          <p:cNvPr id="4" name="Slide Number Placeholder 3"/>
          <p:cNvSpPr>
            <a:spLocks noGrp="1"/>
          </p:cNvSpPr>
          <p:nvPr>
            <p:ph type="sldNum" sz="quarter" idx="4"/>
          </p:nvPr>
        </p:nvSpPr>
        <p:spPr/>
        <p:txBody>
          <a:bodyPr/>
          <a:lstStyle/>
          <a:p>
            <a:fld id="{EAE1F13A-D22A-1648-8786-CCEF308E950C}" type="slidenum">
              <a:rPr lang="en-US" smtClean="0"/>
              <a:pPr/>
              <a:t>39</a:t>
            </a:fld>
            <a:endParaRPr lang="en-US" dirty="0"/>
          </a:p>
        </p:txBody>
      </p:sp>
    </p:spTree>
    <p:extLst>
      <p:ext uri="{BB962C8B-B14F-4D97-AF65-F5344CB8AC3E}">
        <p14:creationId xmlns:p14="http://schemas.microsoft.com/office/powerpoint/2010/main" val="33724233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lnSpcReduction="10000"/>
          </a:bodyPr>
          <a:lstStyle/>
          <a:p>
            <a:pPr marL="342900" lvl="0" indent="-342900">
              <a:lnSpc>
                <a:spcPct val="80000"/>
              </a:lnSpc>
              <a:spcBef>
                <a:spcPct val="20000"/>
              </a:spcBef>
              <a:buFontTx/>
              <a:buChar char="•"/>
              <a:defRPr/>
            </a:pPr>
            <a:endParaRPr lang="en-US" altLang="en-US" kern="0" dirty="0" smtClean="0">
              <a:solidFill>
                <a:srgbClr val="000000"/>
              </a:solidFill>
              <a:ea typeface="ＭＳ Ｐゴシック"/>
            </a:endParaRPr>
          </a:p>
          <a:p>
            <a:pPr marL="342900" lvl="0" indent="-342900">
              <a:lnSpc>
                <a:spcPct val="80000"/>
              </a:lnSpc>
              <a:spcBef>
                <a:spcPct val="20000"/>
              </a:spcBef>
              <a:buFontTx/>
              <a:buChar char="•"/>
              <a:defRPr/>
            </a:pPr>
            <a:r>
              <a:rPr lang="en-US" altLang="en-US" kern="0" dirty="0" smtClean="0">
                <a:solidFill>
                  <a:srgbClr val="000000"/>
                </a:solidFill>
                <a:ea typeface="ＭＳ Ｐゴシック"/>
              </a:rPr>
              <a:t>Historically</a:t>
            </a:r>
            <a:r>
              <a:rPr lang="en-US" altLang="en-US" kern="0" dirty="0">
                <a:solidFill>
                  <a:srgbClr val="000000"/>
                </a:solidFill>
                <a:ea typeface="ＭＳ Ｐゴシック"/>
              </a:rPr>
              <a:t>, water supply and water quality issues have been dealt with separately. </a:t>
            </a:r>
          </a:p>
          <a:p>
            <a:pPr marL="0" lvl="0" indent="0">
              <a:lnSpc>
                <a:spcPct val="80000"/>
              </a:lnSpc>
              <a:spcBef>
                <a:spcPct val="20000"/>
              </a:spcBef>
              <a:buNone/>
              <a:defRPr/>
            </a:pPr>
            <a:endParaRPr lang="en-US" altLang="en-US" kern="0" dirty="0">
              <a:solidFill>
                <a:srgbClr val="000000"/>
              </a:solidFill>
              <a:ea typeface="ＭＳ Ｐゴシック"/>
            </a:endParaRPr>
          </a:p>
          <a:p>
            <a:pPr marL="342900" lvl="0" indent="-342900">
              <a:lnSpc>
                <a:spcPct val="80000"/>
              </a:lnSpc>
              <a:spcBef>
                <a:spcPct val="20000"/>
              </a:spcBef>
              <a:buFontTx/>
              <a:buChar char="•"/>
              <a:defRPr/>
            </a:pPr>
            <a:r>
              <a:rPr lang="en-US" altLang="en-US" kern="0" dirty="0">
                <a:solidFill>
                  <a:srgbClr val="000000"/>
                </a:solidFill>
                <a:ea typeface="ＭＳ Ｐゴシック"/>
              </a:rPr>
              <a:t>There are vastly different regulatory schemes that provide permitting and approval oversight related to water quality and water supply projects.</a:t>
            </a:r>
          </a:p>
          <a:p>
            <a:pPr marL="0" lvl="0" indent="0">
              <a:lnSpc>
                <a:spcPct val="80000"/>
              </a:lnSpc>
              <a:spcBef>
                <a:spcPct val="20000"/>
              </a:spcBef>
              <a:buNone/>
              <a:defRPr/>
            </a:pPr>
            <a:endParaRPr lang="en-US" altLang="en-US" kern="0" dirty="0">
              <a:solidFill>
                <a:srgbClr val="000000"/>
              </a:solidFill>
              <a:ea typeface="ＭＳ Ｐゴシック"/>
            </a:endParaRPr>
          </a:p>
          <a:p>
            <a:pPr marL="342900" lvl="0" indent="-342900">
              <a:lnSpc>
                <a:spcPct val="80000"/>
              </a:lnSpc>
              <a:spcBef>
                <a:spcPct val="20000"/>
              </a:spcBef>
              <a:buFontTx/>
              <a:buChar char="•"/>
              <a:defRPr/>
            </a:pPr>
            <a:r>
              <a:rPr lang="en-US" altLang="en-US" kern="0" dirty="0">
                <a:solidFill>
                  <a:srgbClr val="000000"/>
                </a:solidFill>
                <a:ea typeface="ＭＳ Ｐゴシック"/>
              </a:rPr>
              <a:t>That availability of a safe and reliable water supply is dependent upon water that is not too impaired to efficiently treat and use.  (water quality/water quantity overlap)</a:t>
            </a:r>
          </a:p>
          <a:p>
            <a:pPr marL="342900" lvl="0" indent="-342900">
              <a:lnSpc>
                <a:spcPct val="80000"/>
              </a:lnSpc>
              <a:spcBef>
                <a:spcPct val="20000"/>
              </a:spcBef>
              <a:buFontTx/>
              <a:buChar char="•"/>
              <a:defRPr/>
            </a:pPr>
            <a:endParaRPr lang="en-US" altLang="en-US" kern="0" dirty="0">
              <a:solidFill>
                <a:srgbClr val="000000"/>
              </a:solidFill>
              <a:ea typeface="ＭＳ Ｐゴシック"/>
            </a:endParaRPr>
          </a:p>
        </p:txBody>
      </p:sp>
      <p:sp>
        <p:nvSpPr>
          <p:cNvPr id="4" name="Slide Number Placeholder 3"/>
          <p:cNvSpPr>
            <a:spLocks noGrp="1"/>
          </p:cNvSpPr>
          <p:nvPr>
            <p:ph type="sldNum" sz="quarter" idx="4"/>
          </p:nvPr>
        </p:nvSpPr>
        <p:spPr/>
        <p:txBody>
          <a:bodyPr/>
          <a:lstStyle/>
          <a:p>
            <a:fld id="{EAE1F13A-D22A-1648-8786-CCEF308E950C}" type="slidenum">
              <a:rPr lang="en-US" smtClean="0"/>
              <a:pPr/>
              <a:t>4</a:t>
            </a:fld>
            <a:endParaRPr lang="en-US" dirty="0"/>
          </a:p>
        </p:txBody>
      </p:sp>
    </p:spTree>
    <p:extLst>
      <p:ext uri="{BB962C8B-B14F-4D97-AF65-F5344CB8AC3E}">
        <p14:creationId xmlns:p14="http://schemas.microsoft.com/office/powerpoint/2010/main" val="398568951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sz="3200" dirty="0">
                <a:latin typeface="Arial" panose="020B0604020202020204" pitchFamily="34" charset="0"/>
                <a:cs typeface="Arial" panose="020B0604020202020204" pitchFamily="34" charset="0"/>
              </a:rPr>
              <a:t>Endangered Species Act (Continued)</a:t>
            </a:r>
            <a:br>
              <a:rPr lang="en-US" sz="3200" dirty="0">
                <a:latin typeface="Arial" panose="020B0604020202020204" pitchFamily="34" charset="0"/>
                <a:cs typeface="Arial" panose="020B0604020202020204" pitchFamily="34" charset="0"/>
              </a:rPr>
            </a:br>
            <a:r>
              <a:rPr lang="en-US" sz="3200" dirty="0">
                <a:latin typeface="Arial" panose="020B0604020202020204" pitchFamily="34" charset="0"/>
                <a:cs typeface="Arial" panose="020B0604020202020204" pitchFamily="34" charset="0"/>
              </a:rPr>
              <a:t>Neosho Mucket/Rabbitsfoot</a:t>
            </a:r>
            <a:br>
              <a:rPr lang="en-US" sz="3200" dirty="0">
                <a:latin typeface="Arial" panose="020B0604020202020204" pitchFamily="34" charset="0"/>
                <a:cs typeface="Arial" panose="020B0604020202020204" pitchFamily="34" charset="0"/>
              </a:rPr>
            </a:br>
            <a:r>
              <a:rPr lang="en-US" sz="3200" dirty="0">
                <a:latin typeface="Arial" panose="020B0604020202020204" pitchFamily="34" charset="0"/>
                <a:cs typeface="Arial" panose="020B0604020202020204" pitchFamily="34" charset="0"/>
              </a:rPr>
              <a:t>An Arkansas </a:t>
            </a:r>
            <a:r>
              <a:rPr lang="en-US" sz="3200" dirty="0" smtClean="0">
                <a:latin typeface="Arial" panose="020B0604020202020204" pitchFamily="34" charset="0"/>
                <a:cs typeface="Arial" panose="020B0604020202020204" pitchFamily="34" charset="0"/>
              </a:rPr>
              <a:t>Issue </a:t>
            </a:r>
            <a:endParaRPr lang="en-US" sz="3200"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lstStyle/>
          <a:p>
            <a:pPr marL="0" indent="0">
              <a:buNone/>
            </a:pPr>
            <a:r>
              <a:rPr lang="en-US" dirty="0" smtClean="0"/>
              <a:t>Why Important?</a:t>
            </a:r>
          </a:p>
          <a:p>
            <a:pPr marL="0" indent="0">
              <a:buNone/>
            </a:pPr>
            <a:endParaRPr lang="en-US" dirty="0"/>
          </a:p>
          <a:p>
            <a:pPr marL="0" indent="0">
              <a:buNone/>
            </a:pPr>
            <a:r>
              <a:rPr lang="en-US" dirty="0" smtClean="0"/>
              <a:t>Note:  Burying Beetle </a:t>
            </a:r>
            <a:r>
              <a:rPr lang="en-US" dirty="0"/>
              <a:t>D</a:t>
            </a:r>
            <a:r>
              <a:rPr lang="en-US" dirty="0" smtClean="0"/>
              <a:t>ownlisting from Endangered to</a:t>
            </a:r>
          </a:p>
          <a:p>
            <a:pPr marL="0" indent="0">
              <a:buNone/>
            </a:pPr>
            <a:r>
              <a:rPr lang="en-US" dirty="0"/>
              <a:t>	</a:t>
            </a:r>
            <a:r>
              <a:rPr lang="en-US" dirty="0" smtClean="0"/>
              <a:t>Threatened (and incidental take developments) </a:t>
            </a:r>
            <a:endParaRPr lang="en-US" dirty="0"/>
          </a:p>
        </p:txBody>
      </p:sp>
      <p:sp>
        <p:nvSpPr>
          <p:cNvPr id="4" name="Slide Number Placeholder 3"/>
          <p:cNvSpPr>
            <a:spLocks noGrp="1"/>
          </p:cNvSpPr>
          <p:nvPr>
            <p:ph type="sldNum" sz="quarter" idx="4"/>
          </p:nvPr>
        </p:nvSpPr>
        <p:spPr/>
        <p:txBody>
          <a:bodyPr/>
          <a:lstStyle/>
          <a:p>
            <a:fld id="{EAE1F13A-D22A-1648-8786-CCEF308E950C}" type="slidenum">
              <a:rPr lang="en-US" smtClean="0"/>
              <a:pPr/>
              <a:t>40</a:t>
            </a:fld>
            <a:endParaRPr lang="en-US" dirty="0"/>
          </a:p>
        </p:txBody>
      </p:sp>
    </p:spTree>
    <p:extLst>
      <p:ext uri="{BB962C8B-B14F-4D97-AF65-F5344CB8AC3E}">
        <p14:creationId xmlns:p14="http://schemas.microsoft.com/office/powerpoint/2010/main" val="423709749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3200" dirty="0"/>
              <a:t>Endangered Species Act (Continued)</a:t>
            </a:r>
            <a:br>
              <a:rPr lang="en-US" sz="3200" dirty="0"/>
            </a:br>
            <a:r>
              <a:rPr lang="en-US" sz="3200" dirty="0"/>
              <a:t>Listing Activity </a:t>
            </a:r>
            <a:r>
              <a:rPr lang="en-US" sz="3200" u="sng" dirty="0"/>
              <a:t>On-Going</a:t>
            </a:r>
            <a:endParaRPr lang="en-US" sz="3200" dirty="0"/>
          </a:p>
        </p:txBody>
      </p:sp>
      <p:sp>
        <p:nvSpPr>
          <p:cNvPr id="3" name="Content Placeholder 2"/>
          <p:cNvSpPr>
            <a:spLocks noGrp="1"/>
          </p:cNvSpPr>
          <p:nvPr>
            <p:ph idx="1"/>
          </p:nvPr>
        </p:nvSpPr>
        <p:spPr/>
        <p:txBody>
          <a:bodyPr>
            <a:normAutofit lnSpcReduction="10000"/>
          </a:bodyPr>
          <a:lstStyle/>
          <a:p>
            <a:r>
              <a:rPr lang="en-US" dirty="0"/>
              <a:t>The Center for Biological Diversity has filed an Endangered Species Act citizen suit against the United States Fish and Wildlife Service alleging a failure to protect three aquatic species</a:t>
            </a:r>
          </a:p>
          <a:p>
            <a:r>
              <a:rPr lang="en-US" dirty="0"/>
              <a:t>The species are the trispot darter, sickle darter and yellow lance mussel.</a:t>
            </a:r>
          </a:p>
          <a:p>
            <a:r>
              <a:rPr lang="en-US" dirty="0"/>
              <a:t>One or more of the species are found in Arkansas, Georgia, Tennessee and Virginia</a:t>
            </a:r>
          </a:p>
          <a:p>
            <a:r>
              <a:rPr lang="en-US" dirty="0"/>
              <a:t>CBD states that the species have been adversely affected by water pollution and dams.</a:t>
            </a:r>
          </a:p>
          <a:p>
            <a:endParaRPr lang="en-US" dirty="0"/>
          </a:p>
        </p:txBody>
      </p:sp>
      <p:sp>
        <p:nvSpPr>
          <p:cNvPr id="4" name="Slide Number Placeholder 3"/>
          <p:cNvSpPr>
            <a:spLocks noGrp="1"/>
          </p:cNvSpPr>
          <p:nvPr>
            <p:ph type="sldNum" sz="quarter" idx="4"/>
          </p:nvPr>
        </p:nvSpPr>
        <p:spPr/>
        <p:txBody>
          <a:bodyPr/>
          <a:lstStyle/>
          <a:p>
            <a:fld id="{EAE1F13A-D22A-1648-8786-CCEF308E950C}" type="slidenum">
              <a:rPr lang="en-US" smtClean="0"/>
              <a:pPr/>
              <a:t>41</a:t>
            </a:fld>
            <a:endParaRPr lang="en-US" dirty="0"/>
          </a:p>
        </p:txBody>
      </p:sp>
    </p:spTree>
    <p:extLst>
      <p:ext uri="{BB962C8B-B14F-4D97-AF65-F5344CB8AC3E}">
        <p14:creationId xmlns:p14="http://schemas.microsoft.com/office/powerpoint/2010/main" val="382846905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altLang="en-US" sz="3200" dirty="0">
                <a:latin typeface="Arial" panose="020B0604020202020204" pitchFamily="34" charset="0"/>
                <a:cs typeface="Arial" panose="020B0604020202020204" pitchFamily="34" charset="0"/>
              </a:rPr>
              <a:t>Water Flow Issues?</a:t>
            </a:r>
            <a:endParaRPr lang="en-US" sz="3200"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normAutofit fontScale="92500" lnSpcReduction="10000"/>
          </a:bodyPr>
          <a:lstStyle/>
          <a:p>
            <a:pPr marL="0" indent="0">
              <a:buFont typeface="Wingdings" panose="05000000000000000000" pitchFamily="2" charset="2"/>
              <a:buNone/>
              <a:defRPr/>
            </a:pPr>
            <a:r>
              <a:rPr lang="en-US" dirty="0"/>
              <a:t>(1)     Effect on water quality</a:t>
            </a:r>
          </a:p>
          <a:p>
            <a:pPr marL="0" indent="0">
              <a:buFont typeface="Wingdings" panose="05000000000000000000" pitchFamily="2" charset="2"/>
              <a:buNone/>
              <a:defRPr/>
            </a:pPr>
            <a:r>
              <a:rPr lang="en-US" dirty="0"/>
              <a:t>•     Variability in surface water flow (discharge from rivers) can impact water quality</a:t>
            </a:r>
          </a:p>
          <a:p>
            <a:pPr marL="0" indent="0">
              <a:buFont typeface="Wingdings" panose="05000000000000000000" pitchFamily="2" charset="2"/>
              <a:buNone/>
              <a:defRPr/>
            </a:pPr>
            <a:r>
              <a:rPr lang="en-US" dirty="0"/>
              <a:t>•     Most NPDES permits are issued based on surface water flows that historically are needed to provide adequate dilution to point discharges of pollutants to the river system.</a:t>
            </a:r>
          </a:p>
          <a:p>
            <a:pPr marL="0" indent="0">
              <a:buFont typeface="Wingdings" panose="05000000000000000000" pitchFamily="2" charset="2"/>
              <a:buNone/>
              <a:defRPr/>
            </a:pPr>
            <a:r>
              <a:rPr lang="en-US" dirty="0"/>
              <a:t>•     For example, in the Ga., Fla. and Ala. conflict, the Apalachicola River and Bay, reduced flows increase salinity in the bay, thereby adversely impacting the bay ecosystem, including oysters and mussels, and affecting the seafood industries in Florida. </a:t>
            </a:r>
          </a:p>
          <a:p>
            <a:endParaRPr lang="en-US" dirty="0"/>
          </a:p>
        </p:txBody>
      </p:sp>
      <p:sp>
        <p:nvSpPr>
          <p:cNvPr id="4" name="Slide Number Placeholder 3"/>
          <p:cNvSpPr>
            <a:spLocks noGrp="1"/>
          </p:cNvSpPr>
          <p:nvPr>
            <p:ph type="sldNum" sz="quarter" idx="4"/>
          </p:nvPr>
        </p:nvSpPr>
        <p:spPr/>
        <p:txBody>
          <a:bodyPr/>
          <a:lstStyle/>
          <a:p>
            <a:fld id="{EAE1F13A-D22A-1648-8786-CCEF308E950C}" type="slidenum">
              <a:rPr lang="en-US" smtClean="0"/>
              <a:pPr/>
              <a:t>42</a:t>
            </a:fld>
            <a:endParaRPr lang="en-US" dirty="0"/>
          </a:p>
        </p:txBody>
      </p:sp>
    </p:spTree>
    <p:extLst>
      <p:ext uri="{BB962C8B-B14F-4D97-AF65-F5344CB8AC3E}">
        <p14:creationId xmlns:p14="http://schemas.microsoft.com/office/powerpoint/2010/main" val="381972425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altLang="en-US" sz="3200" dirty="0">
                <a:latin typeface="Arial" panose="020B0604020202020204" pitchFamily="34" charset="0"/>
                <a:cs typeface="Arial" panose="020B0604020202020204" pitchFamily="34" charset="0"/>
              </a:rPr>
              <a:t>Water Flow Issues</a:t>
            </a:r>
            <a:r>
              <a:rPr lang="en-US" altLang="en-US" sz="3200" dirty="0" smtClean="0">
                <a:latin typeface="Arial" panose="020B0604020202020204" pitchFamily="34" charset="0"/>
                <a:cs typeface="Arial" panose="020B0604020202020204" pitchFamily="34" charset="0"/>
              </a:rPr>
              <a:t>? (Cont)</a:t>
            </a:r>
            <a:endParaRPr lang="en-US" sz="3200" dirty="0">
              <a:latin typeface="+mn-lt"/>
            </a:endParaRPr>
          </a:p>
        </p:txBody>
      </p:sp>
      <p:sp>
        <p:nvSpPr>
          <p:cNvPr id="3" name="Content Placeholder 2"/>
          <p:cNvSpPr>
            <a:spLocks noGrp="1"/>
          </p:cNvSpPr>
          <p:nvPr>
            <p:ph idx="1"/>
          </p:nvPr>
        </p:nvSpPr>
        <p:spPr/>
        <p:txBody>
          <a:bodyPr>
            <a:normAutofit/>
          </a:bodyPr>
          <a:lstStyle/>
          <a:p>
            <a:pPr marL="0" indent="0">
              <a:buFont typeface="Wingdings" panose="05000000000000000000" pitchFamily="2" charset="2"/>
              <a:buNone/>
              <a:defRPr/>
            </a:pPr>
            <a:r>
              <a:rPr lang="en-US" dirty="0"/>
              <a:t>(2)     Red River Compact – Texas v. Oklahoma </a:t>
            </a:r>
          </a:p>
          <a:p>
            <a:pPr marL="0" indent="0">
              <a:buFont typeface="Wingdings" panose="05000000000000000000" pitchFamily="2" charset="2"/>
              <a:buNone/>
              <a:defRPr/>
            </a:pPr>
            <a:r>
              <a:rPr lang="en-US" dirty="0"/>
              <a:t>•     U.S. Supreme Court addressed sovereign rights of parties to the Compact. </a:t>
            </a:r>
          </a:p>
          <a:p>
            <a:pPr marL="0" indent="0">
              <a:buFont typeface="Wingdings" panose="05000000000000000000" pitchFamily="2" charset="2"/>
              <a:buNone/>
              <a:defRPr/>
            </a:pPr>
            <a:r>
              <a:rPr lang="en-US" dirty="0"/>
              <a:t>•     Ability of a state to resist out of state use of its water?</a:t>
            </a:r>
          </a:p>
          <a:p>
            <a:pPr marL="0" indent="0">
              <a:buFont typeface="Wingdings" panose="05000000000000000000" pitchFamily="2" charset="2"/>
              <a:buNone/>
              <a:defRPr/>
            </a:pPr>
            <a:r>
              <a:rPr lang="en-US" dirty="0"/>
              <a:t>     Continuing Role of Corps of Engineers</a:t>
            </a:r>
          </a:p>
          <a:p>
            <a:pPr marL="0" indent="0">
              <a:buNone/>
            </a:pPr>
            <a:endParaRPr lang="en-US" dirty="0"/>
          </a:p>
        </p:txBody>
      </p:sp>
      <p:sp>
        <p:nvSpPr>
          <p:cNvPr id="4" name="Slide Number Placeholder 3"/>
          <p:cNvSpPr>
            <a:spLocks noGrp="1"/>
          </p:cNvSpPr>
          <p:nvPr>
            <p:ph type="sldNum" sz="quarter" idx="4"/>
          </p:nvPr>
        </p:nvSpPr>
        <p:spPr/>
        <p:txBody>
          <a:bodyPr/>
          <a:lstStyle/>
          <a:p>
            <a:fld id="{EAE1F13A-D22A-1648-8786-CCEF308E950C}" type="slidenum">
              <a:rPr lang="en-US" smtClean="0"/>
              <a:pPr/>
              <a:t>43</a:t>
            </a:fld>
            <a:endParaRPr lang="en-US" dirty="0"/>
          </a:p>
        </p:txBody>
      </p:sp>
    </p:spTree>
    <p:extLst>
      <p:ext uri="{BB962C8B-B14F-4D97-AF65-F5344CB8AC3E}">
        <p14:creationId xmlns:p14="http://schemas.microsoft.com/office/powerpoint/2010/main" val="264283337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altLang="en-US" sz="3200" dirty="0">
                <a:latin typeface="Arial" panose="020B0604020202020204" pitchFamily="34" charset="0"/>
                <a:cs typeface="Arial" panose="020B0604020202020204" pitchFamily="34" charset="0"/>
              </a:rPr>
              <a:t>Water Flow Issues</a:t>
            </a:r>
            <a:r>
              <a:rPr lang="en-US" altLang="en-US" sz="3200" dirty="0" smtClean="0">
                <a:latin typeface="Arial" panose="020B0604020202020204" pitchFamily="34" charset="0"/>
                <a:cs typeface="Arial" panose="020B0604020202020204" pitchFamily="34" charset="0"/>
              </a:rPr>
              <a:t>? (cont)</a:t>
            </a:r>
            <a:endParaRPr lang="en-US" sz="3200" dirty="0">
              <a:latin typeface="+mn-lt"/>
            </a:endParaRPr>
          </a:p>
        </p:txBody>
      </p:sp>
      <p:sp>
        <p:nvSpPr>
          <p:cNvPr id="3" name="Content Placeholder 2"/>
          <p:cNvSpPr>
            <a:spLocks noGrp="1"/>
          </p:cNvSpPr>
          <p:nvPr>
            <p:ph idx="1"/>
          </p:nvPr>
        </p:nvSpPr>
        <p:spPr/>
        <p:txBody>
          <a:bodyPr>
            <a:normAutofit fontScale="85000" lnSpcReduction="20000"/>
          </a:bodyPr>
          <a:lstStyle/>
          <a:p>
            <a:pPr marL="0" indent="0">
              <a:buFont typeface="Wingdings" panose="05000000000000000000" pitchFamily="2" charset="2"/>
              <a:buNone/>
              <a:defRPr/>
            </a:pPr>
            <a:r>
              <a:rPr lang="en-US" dirty="0"/>
              <a:t>(3)     The federal Water Supply Act maintains that water supply is a state and local responsibility.</a:t>
            </a:r>
          </a:p>
          <a:p>
            <a:pPr marL="0" indent="0">
              <a:buFont typeface="Wingdings" panose="05000000000000000000" pitchFamily="2" charset="2"/>
              <a:buNone/>
              <a:defRPr/>
            </a:pPr>
            <a:r>
              <a:rPr lang="en-US" dirty="0"/>
              <a:t>•     By authorizing COE to make the appropriate allocations or reallocation among the multiple-project purposes at each reservoir, COE arguably takes on the role of water provider. </a:t>
            </a:r>
          </a:p>
          <a:p>
            <a:pPr marL="0" indent="0">
              <a:buFont typeface="Wingdings" panose="05000000000000000000" pitchFamily="2" charset="2"/>
              <a:buNone/>
              <a:defRPr/>
            </a:pPr>
            <a:r>
              <a:rPr lang="en-US" dirty="0"/>
              <a:t>•     COE becomes an important source of water for municipal, industrial, and agricultural use. </a:t>
            </a:r>
          </a:p>
          <a:p>
            <a:pPr marL="0" indent="0">
              <a:buFont typeface="Wingdings" panose="05000000000000000000" pitchFamily="2" charset="2"/>
              <a:buNone/>
              <a:defRPr/>
            </a:pPr>
            <a:r>
              <a:rPr lang="en-US" dirty="0"/>
              <a:t>•     Important to understand role of COE in competing with other users. </a:t>
            </a:r>
          </a:p>
          <a:p>
            <a:pPr marL="0" indent="0">
              <a:buFont typeface="Wingdings" panose="05000000000000000000" pitchFamily="2" charset="2"/>
              <a:buNone/>
              <a:defRPr/>
            </a:pPr>
            <a:r>
              <a:rPr lang="en-US" dirty="0"/>
              <a:t>•     Recognize the COE is becoming increasingly involved in issues of water allocation.</a:t>
            </a:r>
          </a:p>
          <a:p>
            <a:pPr marL="0" indent="0">
              <a:buFont typeface="Wingdings" panose="05000000000000000000" pitchFamily="2" charset="2"/>
              <a:buNone/>
              <a:defRPr/>
            </a:pPr>
            <a:r>
              <a:rPr lang="en-US" dirty="0"/>
              <a:t>•     Sometime involved with a watershed management and related studies affecting a key role in water distribution and allocation. </a:t>
            </a:r>
          </a:p>
          <a:p>
            <a:endParaRPr lang="en-US" dirty="0"/>
          </a:p>
        </p:txBody>
      </p:sp>
      <p:sp>
        <p:nvSpPr>
          <p:cNvPr id="4" name="Slide Number Placeholder 3"/>
          <p:cNvSpPr>
            <a:spLocks noGrp="1"/>
          </p:cNvSpPr>
          <p:nvPr>
            <p:ph type="sldNum" sz="quarter" idx="4"/>
          </p:nvPr>
        </p:nvSpPr>
        <p:spPr/>
        <p:txBody>
          <a:bodyPr/>
          <a:lstStyle/>
          <a:p>
            <a:fld id="{EAE1F13A-D22A-1648-8786-CCEF308E950C}" type="slidenum">
              <a:rPr lang="en-US" smtClean="0"/>
              <a:pPr/>
              <a:t>44</a:t>
            </a:fld>
            <a:endParaRPr lang="en-US" dirty="0"/>
          </a:p>
        </p:txBody>
      </p:sp>
    </p:spTree>
    <p:extLst>
      <p:ext uri="{BB962C8B-B14F-4D97-AF65-F5344CB8AC3E}">
        <p14:creationId xmlns:p14="http://schemas.microsoft.com/office/powerpoint/2010/main" val="337221015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altLang="en-US" sz="3200" dirty="0">
                <a:latin typeface="Arial" panose="020B0604020202020204" pitchFamily="34" charset="0"/>
                <a:cs typeface="Arial" panose="020B0604020202020204" pitchFamily="34" charset="0"/>
              </a:rPr>
              <a:t>Alternatives to Water Supply Development?</a:t>
            </a:r>
            <a:endParaRPr lang="en-US" sz="3200"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lstStyle/>
          <a:p>
            <a:r>
              <a:rPr lang="en-US" altLang="en-US" dirty="0"/>
              <a:t>Can water be purchased or otherwise acquired in the desired amounts in lieu of developing a new </a:t>
            </a:r>
            <a:r>
              <a:rPr lang="en-US" altLang="en-US" dirty="0" smtClean="0"/>
              <a:t>facility</a:t>
            </a:r>
          </a:p>
          <a:p>
            <a:pPr marL="0" indent="0">
              <a:buNone/>
            </a:pPr>
            <a:r>
              <a:rPr lang="en-US" altLang="en-US" dirty="0"/>
              <a:t/>
            </a:r>
            <a:br>
              <a:rPr lang="en-US" altLang="en-US" dirty="0"/>
            </a:br>
            <a:r>
              <a:rPr lang="en-US" altLang="en-US" dirty="0"/>
              <a:t>	•  Contract issues are </a:t>
            </a:r>
            <a:r>
              <a:rPr lang="en-US" altLang="en-US" dirty="0" smtClean="0"/>
              <a:t>critical</a:t>
            </a:r>
          </a:p>
          <a:p>
            <a:pPr marL="0" indent="0">
              <a:buNone/>
            </a:pPr>
            <a:r>
              <a:rPr lang="en-US" altLang="en-US" dirty="0"/>
              <a:t/>
            </a:r>
            <a:br>
              <a:rPr lang="en-US" altLang="en-US" dirty="0"/>
            </a:br>
            <a:r>
              <a:rPr lang="en-US" altLang="en-US" dirty="0"/>
              <a:t>	</a:t>
            </a:r>
            <a:r>
              <a:rPr lang="en-US" altLang="en-US" dirty="0">
                <a:latin typeface="Calibri" panose="020F0502020204030204" pitchFamily="34" charset="0"/>
              </a:rPr>
              <a:t>•  Certainty of </a:t>
            </a:r>
            <a:r>
              <a:rPr lang="en-US" altLang="en-US" dirty="0" smtClean="0">
                <a:latin typeface="Calibri" panose="020F0502020204030204" pitchFamily="34" charset="0"/>
              </a:rPr>
              <a:t>supply</a:t>
            </a:r>
            <a:r>
              <a:rPr lang="en-US" altLang="en-US" dirty="0">
                <a:latin typeface="Calibri" panose="020F0502020204030204" pitchFamily="34" charset="0"/>
              </a:rPr>
              <a:t/>
            </a:r>
            <a:br>
              <a:rPr lang="en-US" altLang="en-US" dirty="0">
                <a:latin typeface="Calibri" panose="020F0502020204030204" pitchFamily="34" charset="0"/>
              </a:rPr>
            </a:br>
            <a:r>
              <a:rPr lang="en-US" altLang="en-US" dirty="0">
                <a:latin typeface="Calibri" panose="020F0502020204030204" pitchFamily="34" charset="0"/>
              </a:rPr>
              <a:t>		-  Physical</a:t>
            </a:r>
            <a:br>
              <a:rPr lang="en-US" altLang="en-US" dirty="0">
                <a:latin typeface="Calibri" panose="020F0502020204030204" pitchFamily="34" charset="0"/>
              </a:rPr>
            </a:br>
            <a:r>
              <a:rPr lang="en-US" altLang="en-US" dirty="0">
                <a:latin typeface="Calibri" panose="020F0502020204030204" pitchFamily="34" charset="0"/>
              </a:rPr>
              <a:t>		-  Legal (use ANRC rules)</a:t>
            </a:r>
            <a:endParaRPr lang="en-US" dirty="0"/>
          </a:p>
        </p:txBody>
      </p:sp>
      <p:sp>
        <p:nvSpPr>
          <p:cNvPr id="4" name="Slide Number Placeholder 3"/>
          <p:cNvSpPr>
            <a:spLocks noGrp="1"/>
          </p:cNvSpPr>
          <p:nvPr>
            <p:ph type="sldNum" sz="quarter" idx="4"/>
          </p:nvPr>
        </p:nvSpPr>
        <p:spPr/>
        <p:txBody>
          <a:bodyPr/>
          <a:lstStyle/>
          <a:p>
            <a:fld id="{EAE1F13A-D22A-1648-8786-CCEF308E950C}" type="slidenum">
              <a:rPr lang="en-US" smtClean="0"/>
              <a:pPr/>
              <a:t>45</a:t>
            </a:fld>
            <a:endParaRPr lang="en-US" dirty="0"/>
          </a:p>
        </p:txBody>
      </p:sp>
    </p:spTree>
    <p:extLst>
      <p:ext uri="{BB962C8B-B14F-4D97-AF65-F5344CB8AC3E}">
        <p14:creationId xmlns:p14="http://schemas.microsoft.com/office/powerpoint/2010/main" val="176720923"/>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200" dirty="0">
                <a:latin typeface="Arial" panose="020B0604020202020204" pitchFamily="34" charset="0"/>
                <a:cs typeface="Arial" panose="020B0604020202020204" pitchFamily="34" charset="0"/>
              </a:rPr>
              <a:t>Water Transfer/Use/Sale Issues</a:t>
            </a:r>
          </a:p>
        </p:txBody>
      </p:sp>
      <p:sp>
        <p:nvSpPr>
          <p:cNvPr id="3" name="Content Placeholder 2"/>
          <p:cNvSpPr>
            <a:spLocks noGrp="1"/>
          </p:cNvSpPr>
          <p:nvPr>
            <p:ph idx="1"/>
          </p:nvPr>
        </p:nvSpPr>
        <p:spPr/>
        <p:txBody>
          <a:bodyPr>
            <a:normAutofit/>
          </a:bodyPr>
          <a:lstStyle/>
          <a:p>
            <a:pPr>
              <a:lnSpc>
                <a:spcPct val="80000"/>
              </a:lnSpc>
            </a:pPr>
            <a:r>
              <a:rPr lang="en-US" altLang="en-US" dirty="0">
                <a:latin typeface="Arial" panose="020B0604020202020204" pitchFamily="34" charset="0"/>
                <a:cs typeface="Arial" panose="020B0604020202020204" pitchFamily="34" charset="0"/>
              </a:rPr>
              <a:t>Economic </a:t>
            </a:r>
            <a:r>
              <a:rPr lang="en-US" altLang="en-US" dirty="0" smtClean="0">
                <a:latin typeface="Arial" panose="020B0604020202020204" pitchFamily="34" charset="0"/>
                <a:cs typeface="Arial" panose="020B0604020202020204" pitchFamily="34" charset="0"/>
              </a:rPr>
              <a:t>Factors</a:t>
            </a:r>
          </a:p>
          <a:p>
            <a:pPr marL="0" indent="0">
              <a:lnSpc>
                <a:spcPct val="80000"/>
              </a:lnSpc>
              <a:buNone/>
            </a:pPr>
            <a:endParaRPr lang="en-US" altLang="en-US" dirty="0">
              <a:latin typeface="Arial" panose="020B0604020202020204" pitchFamily="34" charset="0"/>
              <a:cs typeface="Arial" panose="020B0604020202020204" pitchFamily="34" charset="0"/>
            </a:endParaRPr>
          </a:p>
          <a:p>
            <a:pPr lvl="1">
              <a:lnSpc>
                <a:spcPct val="80000"/>
              </a:lnSpc>
            </a:pPr>
            <a:r>
              <a:rPr lang="en-US" altLang="en-US" sz="2800" dirty="0">
                <a:solidFill>
                  <a:schemeClr val="tx1"/>
                </a:solidFill>
                <a:latin typeface="Arial" panose="020B0604020202020204" pitchFamily="34" charset="0"/>
                <a:cs typeface="Arial" panose="020B0604020202020204" pitchFamily="34" charset="0"/>
              </a:rPr>
              <a:t>Increasing demand</a:t>
            </a:r>
          </a:p>
          <a:p>
            <a:pPr lvl="1">
              <a:lnSpc>
                <a:spcPct val="80000"/>
              </a:lnSpc>
            </a:pPr>
            <a:r>
              <a:rPr lang="en-US" altLang="en-US" sz="2800" dirty="0">
                <a:solidFill>
                  <a:schemeClr val="tx1"/>
                </a:solidFill>
                <a:latin typeface="Arial" panose="020B0604020202020204" pitchFamily="34" charset="0"/>
                <a:cs typeface="Arial" panose="020B0604020202020204" pitchFamily="34" charset="0"/>
              </a:rPr>
              <a:t>Limited supply options</a:t>
            </a:r>
          </a:p>
          <a:p>
            <a:pPr lvl="1">
              <a:lnSpc>
                <a:spcPct val="80000"/>
              </a:lnSpc>
            </a:pPr>
            <a:r>
              <a:rPr lang="en-US" altLang="en-US" sz="2800" dirty="0">
                <a:solidFill>
                  <a:schemeClr val="tx1"/>
                </a:solidFill>
                <a:latin typeface="Arial" panose="020B0604020202020204" pitchFamily="34" charset="0"/>
                <a:cs typeface="Arial" panose="020B0604020202020204" pitchFamily="34" charset="0"/>
              </a:rPr>
              <a:t>Low valued uses</a:t>
            </a:r>
          </a:p>
          <a:p>
            <a:pPr lvl="1">
              <a:lnSpc>
                <a:spcPct val="80000"/>
              </a:lnSpc>
            </a:pPr>
            <a:r>
              <a:rPr lang="en-US" altLang="en-US" sz="2800" dirty="0">
                <a:solidFill>
                  <a:schemeClr val="tx1"/>
                </a:solidFill>
                <a:latin typeface="Arial" panose="020B0604020202020204" pitchFamily="34" charset="0"/>
                <a:cs typeface="Arial" panose="020B0604020202020204" pitchFamily="34" charset="0"/>
              </a:rPr>
              <a:t>Buyer and seller base</a:t>
            </a:r>
          </a:p>
          <a:p>
            <a:pPr lvl="1">
              <a:lnSpc>
                <a:spcPct val="80000"/>
              </a:lnSpc>
            </a:pPr>
            <a:r>
              <a:rPr lang="en-US" altLang="en-US" sz="2800" dirty="0">
                <a:solidFill>
                  <a:schemeClr val="tx1"/>
                </a:solidFill>
                <a:latin typeface="Arial" panose="020B0604020202020204" pitchFamily="34" charset="0"/>
                <a:cs typeface="Arial" panose="020B0604020202020204" pitchFamily="34" charset="0"/>
              </a:rPr>
              <a:t>Market data base</a:t>
            </a:r>
          </a:p>
          <a:p>
            <a:pPr lvl="1">
              <a:lnSpc>
                <a:spcPct val="80000"/>
              </a:lnSpc>
            </a:pPr>
            <a:r>
              <a:rPr lang="en-US" altLang="en-US" sz="2800" dirty="0">
                <a:solidFill>
                  <a:schemeClr val="tx1"/>
                </a:solidFill>
                <a:latin typeface="Arial" panose="020B0604020202020204" pitchFamily="34" charset="0"/>
                <a:cs typeface="Arial" panose="020B0604020202020204" pitchFamily="34" charset="0"/>
              </a:rPr>
              <a:t>Transaction cost consideration</a:t>
            </a:r>
          </a:p>
          <a:p>
            <a:endParaRPr lang="en-US" dirty="0"/>
          </a:p>
        </p:txBody>
      </p:sp>
      <p:sp>
        <p:nvSpPr>
          <p:cNvPr id="4" name="Slide Number Placeholder 3"/>
          <p:cNvSpPr>
            <a:spLocks noGrp="1"/>
          </p:cNvSpPr>
          <p:nvPr>
            <p:ph type="sldNum" sz="quarter" idx="4"/>
          </p:nvPr>
        </p:nvSpPr>
        <p:spPr/>
        <p:txBody>
          <a:bodyPr/>
          <a:lstStyle/>
          <a:p>
            <a:fld id="{EAE1F13A-D22A-1648-8786-CCEF308E950C}" type="slidenum">
              <a:rPr lang="en-US" smtClean="0"/>
              <a:pPr/>
              <a:t>46</a:t>
            </a:fld>
            <a:endParaRPr lang="en-US" dirty="0"/>
          </a:p>
        </p:txBody>
      </p:sp>
    </p:spTree>
    <p:extLst>
      <p:ext uri="{BB962C8B-B14F-4D97-AF65-F5344CB8AC3E}">
        <p14:creationId xmlns:p14="http://schemas.microsoft.com/office/powerpoint/2010/main" val="705791173"/>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200" dirty="0">
                <a:latin typeface="Arial" panose="020B0604020202020204" pitchFamily="34" charset="0"/>
                <a:cs typeface="Arial" panose="020B0604020202020204" pitchFamily="34" charset="0"/>
              </a:rPr>
              <a:t>Water Transfer/Use/Sale </a:t>
            </a:r>
            <a:r>
              <a:rPr lang="en-US" sz="3200" dirty="0" smtClean="0">
                <a:latin typeface="Arial" panose="020B0604020202020204" pitchFamily="34" charset="0"/>
                <a:cs typeface="Arial" panose="020B0604020202020204" pitchFamily="34" charset="0"/>
              </a:rPr>
              <a:t>Issues (Cont)</a:t>
            </a:r>
            <a:endParaRPr lang="en-US" sz="3200" dirty="0">
              <a:latin typeface="+mn-lt"/>
            </a:endParaRPr>
          </a:p>
        </p:txBody>
      </p:sp>
      <p:sp>
        <p:nvSpPr>
          <p:cNvPr id="3" name="Content Placeholder 2"/>
          <p:cNvSpPr>
            <a:spLocks noGrp="1"/>
          </p:cNvSpPr>
          <p:nvPr>
            <p:ph idx="1"/>
          </p:nvPr>
        </p:nvSpPr>
        <p:spPr/>
        <p:txBody>
          <a:bodyPr/>
          <a:lstStyle/>
          <a:p>
            <a:pPr>
              <a:lnSpc>
                <a:spcPct val="80000"/>
              </a:lnSpc>
            </a:pPr>
            <a:r>
              <a:rPr lang="en-US" altLang="en-US" sz="2400" dirty="0" smtClean="0">
                <a:latin typeface="Arial" panose="020B0604020202020204" pitchFamily="34" charset="0"/>
                <a:cs typeface="Arial" panose="020B0604020202020204" pitchFamily="34" charset="0"/>
              </a:rPr>
              <a:t>Technical </a:t>
            </a:r>
            <a:r>
              <a:rPr lang="en-US" altLang="en-US" sz="2400" dirty="0">
                <a:latin typeface="Arial" panose="020B0604020202020204" pitchFamily="34" charset="0"/>
                <a:cs typeface="Arial" panose="020B0604020202020204" pitchFamily="34" charset="0"/>
              </a:rPr>
              <a:t>Considerations</a:t>
            </a:r>
          </a:p>
          <a:p>
            <a:pPr lvl="1">
              <a:lnSpc>
                <a:spcPct val="80000"/>
              </a:lnSpc>
            </a:pPr>
            <a:r>
              <a:rPr lang="en-US" altLang="en-US" dirty="0">
                <a:solidFill>
                  <a:schemeClr val="tx1"/>
                </a:solidFill>
                <a:latin typeface="Arial" panose="020B0604020202020204" pitchFamily="34" charset="0"/>
                <a:cs typeface="Arial" panose="020B0604020202020204" pitchFamily="34" charset="0"/>
              </a:rPr>
              <a:t>Conveyance systems</a:t>
            </a:r>
          </a:p>
          <a:p>
            <a:pPr lvl="2">
              <a:lnSpc>
                <a:spcPct val="80000"/>
              </a:lnSpc>
            </a:pPr>
            <a:r>
              <a:rPr lang="en-US" altLang="en-US" sz="2400" dirty="0">
                <a:latin typeface="Arial" panose="020B0604020202020204" pitchFamily="34" charset="0"/>
                <a:cs typeface="Arial" panose="020B0604020202020204" pitchFamily="34" charset="0"/>
              </a:rPr>
              <a:t>Pipelines</a:t>
            </a:r>
          </a:p>
          <a:p>
            <a:pPr lvl="2">
              <a:lnSpc>
                <a:spcPct val="80000"/>
              </a:lnSpc>
            </a:pPr>
            <a:r>
              <a:rPr lang="en-US" altLang="en-US" sz="2400" dirty="0">
                <a:latin typeface="Arial" panose="020B0604020202020204" pitchFamily="34" charset="0"/>
                <a:cs typeface="Arial" panose="020B0604020202020204" pitchFamily="34" charset="0"/>
              </a:rPr>
              <a:t>Natural watercourses</a:t>
            </a:r>
          </a:p>
          <a:p>
            <a:pPr lvl="1">
              <a:lnSpc>
                <a:spcPct val="80000"/>
              </a:lnSpc>
            </a:pPr>
            <a:r>
              <a:rPr lang="en-US" altLang="en-US" dirty="0">
                <a:solidFill>
                  <a:schemeClr val="tx1"/>
                </a:solidFill>
                <a:latin typeface="Arial" panose="020B0604020202020204" pitchFamily="34" charset="0"/>
                <a:cs typeface="Arial" panose="020B0604020202020204" pitchFamily="34" charset="0"/>
              </a:rPr>
              <a:t>Statewide plumbing systems</a:t>
            </a:r>
          </a:p>
          <a:p>
            <a:pPr lvl="1">
              <a:lnSpc>
                <a:spcPct val="80000"/>
              </a:lnSpc>
            </a:pPr>
            <a:r>
              <a:rPr lang="en-US" altLang="en-US" dirty="0">
                <a:solidFill>
                  <a:schemeClr val="tx1"/>
                </a:solidFill>
                <a:latin typeface="Arial" panose="020B0604020202020204" pitchFamily="34" charset="0"/>
                <a:cs typeface="Arial" panose="020B0604020202020204" pitchFamily="34" charset="0"/>
              </a:rPr>
              <a:t>Urban growth</a:t>
            </a:r>
          </a:p>
          <a:p>
            <a:pPr>
              <a:lnSpc>
                <a:spcPct val="80000"/>
              </a:lnSpc>
            </a:pPr>
            <a:r>
              <a:rPr lang="en-US" altLang="en-US" sz="2400" dirty="0">
                <a:latin typeface="Arial" panose="020B0604020202020204" pitchFamily="34" charset="0"/>
                <a:cs typeface="Arial" panose="020B0604020202020204" pitchFamily="34" charset="0"/>
              </a:rPr>
              <a:t>PURCHASE OF REAL PROPERTY AND WATER SUPPLY IS CRITICAL:  ISSUES</a:t>
            </a:r>
          </a:p>
          <a:p>
            <a:pPr lvl="1">
              <a:lnSpc>
                <a:spcPct val="80000"/>
              </a:lnSpc>
            </a:pPr>
            <a:r>
              <a:rPr lang="en-US" altLang="en-US" dirty="0">
                <a:solidFill>
                  <a:schemeClr val="tx1"/>
                </a:solidFill>
                <a:latin typeface="Arial" panose="020B0604020202020204" pitchFamily="34" charset="0"/>
                <a:cs typeface="Arial" panose="020B0604020202020204" pitchFamily="34" charset="0"/>
              </a:rPr>
              <a:t>Reservations in title?  (Nilsson case – water rights can be reserved)</a:t>
            </a:r>
          </a:p>
          <a:p>
            <a:pPr lvl="1">
              <a:lnSpc>
                <a:spcPct val="80000"/>
              </a:lnSpc>
            </a:pPr>
            <a:r>
              <a:rPr lang="en-US" altLang="en-US" dirty="0">
                <a:solidFill>
                  <a:schemeClr val="tx1"/>
                </a:solidFill>
                <a:latin typeface="Arial" panose="020B0604020202020204" pitchFamily="34" charset="0"/>
                <a:cs typeface="Arial" panose="020B0604020202020204" pitchFamily="34" charset="0"/>
              </a:rPr>
              <a:t>Future “riparian” issues?</a:t>
            </a:r>
          </a:p>
          <a:p>
            <a:endParaRPr lang="en-US" dirty="0"/>
          </a:p>
        </p:txBody>
      </p:sp>
      <p:sp>
        <p:nvSpPr>
          <p:cNvPr id="4" name="Slide Number Placeholder 3"/>
          <p:cNvSpPr>
            <a:spLocks noGrp="1"/>
          </p:cNvSpPr>
          <p:nvPr>
            <p:ph type="sldNum" sz="quarter" idx="4"/>
          </p:nvPr>
        </p:nvSpPr>
        <p:spPr/>
        <p:txBody>
          <a:bodyPr/>
          <a:lstStyle/>
          <a:p>
            <a:fld id="{EAE1F13A-D22A-1648-8786-CCEF308E950C}" type="slidenum">
              <a:rPr lang="en-US" smtClean="0"/>
              <a:pPr/>
              <a:t>47</a:t>
            </a:fld>
            <a:endParaRPr lang="en-US" dirty="0"/>
          </a:p>
        </p:txBody>
      </p:sp>
    </p:spTree>
    <p:extLst>
      <p:ext uri="{BB962C8B-B14F-4D97-AF65-F5344CB8AC3E}">
        <p14:creationId xmlns:p14="http://schemas.microsoft.com/office/powerpoint/2010/main" val="2790252713"/>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Terms</a:t>
            </a:r>
            <a:endParaRPr lang="en-US" dirty="0"/>
          </a:p>
        </p:txBody>
      </p:sp>
      <p:sp>
        <p:nvSpPr>
          <p:cNvPr id="3" name="Content Placeholder 2"/>
          <p:cNvSpPr>
            <a:spLocks noGrp="1"/>
          </p:cNvSpPr>
          <p:nvPr>
            <p:ph sz="half" idx="1"/>
          </p:nvPr>
        </p:nvSpPr>
        <p:spPr/>
        <p:txBody>
          <a:bodyPr/>
          <a:lstStyle/>
          <a:p>
            <a:r>
              <a:rPr lang="en-US" dirty="0" smtClean="0"/>
              <a:t>Point of Delivery</a:t>
            </a:r>
          </a:p>
          <a:p>
            <a:r>
              <a:rPr lang="en-US" dirty="0" smtClean="0"/>
              <a:t>Resale of Distribution of Water</a:t>
            </a:r>
          </a:p>
          <a:p>
            <a:r>
              <a:rPr lang="en-US" dirty="0" smtClean="0"/>
              <a:t>Continuity of Service</a:t>
            </a:r>
          </a:p>
          <a:p>
            <a:r>
              <a:rPr lang="en-US" dirty="0" smtClean="0"/>
              <a:t>Quality of Water</a:t>
            </a:r>
          </a:p>
          <a:p>
            <a:r>
              <a:rPr lang="en-US" dirty="0" smtClean="0"/>
              <a:t>Force Majure/</a:t>
            </a:r>
          </a:p>
          <a:p>
            <a:pPr marL="0" indent="0">
              <a:buNone/>
            </a:pPr>
            <a:r>
              <a:rPr lang="en-US" dirty="0"/>
              <a:t> </a:t>
            </a:r>
            <a:r>
              <a:rPr lang="en-US" dirty="0" smtClean="0"/>
              <a:t>       Change of Law</a:t>
            </a:r>
          </a:p>
        </p:txBody>
      </p:sp>
      <p:sp>
        <p:nvSpPr>
          <p:cNvPr id="4" name="Content Placeholder 3"/>
          <p:cNvSpPr>
            <a:spLocks noGrp="1"/>
          </p:cNvSpPr>
          <p:nvPr>
            <p:ph sz="half" idx="2"/>
          </p:nvPr>
        </p:nvSpPr>
        <p:spPr/>
        <p:txBody>
          <a:bodyPr/>
          <a:lstStyle/>
          <a:p>
            <a:r>
              <a:rPr lang="en-US" dirty="0" smtClean="0"/>
              <a:t>Conservation</a:t>
            </a:r>
          </a:p>
          <a:p>
            <a:r>
              <a:rPr lang="en-US" dirty="0" smtClean="0"/>
              <a:t>Drought Measures</a:t>
            </a:r>
          </a:p>
          <a:p>
            <a:r>
              <a:rPr lang="en-US" dirty="0" smtClean="0"/>
              <a:t>Calculation of Costs</a:t>
            </a:r>
          </a:p>
          <a:p>
            <a:r>
              <a:rPr lang="en-US" dirty="0" smtClean="0"/>
              <a:t>Emergency Surcharge</a:t>
            </a:r>
          </a:p>
          <a:p>
            <a:r>
              <a:rPr lang="en-US" dirty="0" smtClean="0"/>
              <a:t>Metering Equipment</a:t>
            </a:r>
          </a:p>
          <a:p>
            <a:r>
              <a:rPr lang="en-US" dirty="0" smtClean="0"/>
              <a:t>Purchaser Maintenance</a:t>
            </a:r>
            <a:endParaRPr lang="en-US" dirty="0"/>
          </a:p>
        </p:txBody>
      </p:sp>
      <p:sp>
        <p:nvSpPr>
          <p:cNvPr id="5" name="Slide Number Placeholder 4"/>
          <p:cNvSpPr>
            <a:spLocks noGrp="1"/>
          </p:cNvSpPr>
          <p:nvPr>
            <p:ph type="sldNum" sz="quarter" idx="4"/>
          </p:nvPr>
        </p:nvSpPr>
        <p:spPr/>
        <p:txBody>
          <a:bodyPr/>
          <a:lstStyle/>
          <a:p>
            <a:fld id="{3196DF9C-1F0E-7546-99C8-F8D9CD83A207}" type="slidenum">
              <a:rPr lang="en-US" smtClean="0"/>
              <a:pPr/>
              <a:t>48</a:t>
            </a:fld>
            <a:endParaRPr lang="en-US" dirty="0"/>
          </a:p>
        </p:txBody>
      </p:sp>
    </p:spTree>
    <p:extLst>
      <p:ext uri="{BB962C8B-B14F-4D97-AF65-F5344CB8AC3E}">
        <p14:creationId xmlns:p14="http://schemas.microsoft.com/office/powerpoint/2010/main" val="1296053231"/>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altLang="en-US" sz="3200" dirty="0">
                <a:latin typeface="Arial" panose="020B0604020202020204" pitchFamily="34" charset="0"/>
                <a:cs typeface="Arial" panose="020B0604020202020204" pitchFamily="34" charset="0"/>
              </a:rPr>
              <a:t>Price is Negotiable</a:t>
            </a:r>
            <a:endParaRPr lang="en-US" sz="3200"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lstStyle/>
          <a:p>
            <a:pPr>
              <a:lnSpc>
                <a:spcPct val="80000"/>
              </a:lnSpc>
            </a:pPr>
            <a:r>
              <a:rPr lang="en-US" altLang="en-US" sz="2400" dirty="0"/>
              <a:t>Pricing methodology dictated by lease or conveyance</a:t>
            </a:r>
          </a:p>
          <a:p>
            <a:pPr lvl="1">
              <a:lnSpc>
                <a:spcPct val="80000"/>
              </a:lnSpc>
              <a:buFont typeface="Wingdings" panose="05000000000000000000" pitchFamily="2" charset="2"/>
              <a:buChar char="q"/>
            </a:pPr>
            <a:r>
              <a:rPr lang="en-US" altLang="en-US" dirty="0">
                <a:solidFill>
                  <a:schemeClr val="tx1"/>
                </a:solidFill>
              </a:rPr>
              <a:t>Pricing methodologies include:</a:t>
            </a:r>
          </a:p>
          <a:p>
            <a:pPr lvl="2">
              <a:lnSpc>
                <a:spcPct val="80000"/>
              </a:lnSpc>
              <a:buFont typeface="Wingdings" panose="05000000000000000000" pitchFamily="2" charset="2"/>
              <a:buChar char="§"/>
            </a:pPr>
            <a:r>
              <a:rPr lang="en-US" altLang="en-US" sz="2400" dirty="0"/>
              <a:t>Oil &amp; Gas pricing concepts</a:t>
            </a:r>
          </a:p>
          <a:p>
            <a:pPr lvl="3">
              <a:lnSpc>
                <a:spcPct val="80000"/>
              </a:lnSpc>
              <a:buFont typeface="Courier New" panose="02070309020205020404" pitchFamily="49" charset="0"/>
              <a:buChar char="o"/>
            </a:pPr>
            <a:r>
              <a:rPr lang="en-US" altLang="en-US" sz="2400" dirty="0">
                <a:solidFill>
                  <a:schemeClr val="tx1"/>
                </a:solidFill>
              </a:rPr>
              <a:t>“Guaranteed” money up front</a:t>
            </a:r>
          </a:p>
          <a:p>
            <a:pPr lvl="3">
              <a:lnSpc>
                <a:spcPct val="80000"/>
              </a:lnSpc>
              <a:buFont typeface="Courier New" panose="02070309020205020404" pitchFamily="49" charset="0"/>
              <a:buChar char="o"/>
            </a:pPr>
            <a:r>
              <a:rPr lang="en-US" altLang="en-US" sz="2400" dirty="0">
                <a:solidFill>
                  <a:schemeClr val="tx1"/>
                </a:solidFill>
              </a:rPr>
              <a:t>Bonus</a:t>
            </a:r>
          </a:p>
          <a:p>
            <a:pPr lvl="3">
              <a:lnSpc>
                <a:spcPct val="80000"/>
              </a:lnSpc>
              <a:buFont typeface="Courier New" panose="02070309020205020404" pitchFamily="49" charset="0"/>
              <a:buChar char="o"/>
            </a:pPr>
            <a:r>
              <a:rPr lang="en-US" altLang="en-US" sz="2400" dirty="0">
                <a:solidFill>
                  <a:schemeClr val="tx1"/>
                </a:solidFill>
              </a:rPr>
              <a:t>Delay Rentals</a:t>
            </a:r>
          </a:p>
          <a:p>
            <a:pPr lvl="3">
              <a:lnSpc>
                <a:spcPct val="80000"/>
              </a:lnSpc>
              <a:buFont typeface="Courier New" panose="02070309020205020404" pitchFamily="49" charset="0"/>
              <a:buChar char="o"/>
            </a:pPr>
            <a:r>
              <a:rPr lang="en-US" altLang="en-US" sz="2400" dirty="0">
                <a:solidFill>
                  <a:schemeClr val="tx1"/>
                </a:solidFill>
              </a:rPr>
              <a:t>Shut in payment</a:t>
            </a:r>
          </a:p>
          <a:p>
            <a:pPr lvl="3">
              <a:lnSpc>
                <a:spcPct val="80000"/>
              </a:lnSpc>
              <a:buFont typeface="Courier New" panose="02070309020205020404" pitchFamily="49" charset="0"/>
              <a:buChar char="o"/>
            </a:pPr>
            <a:r>
              <a:rPr lang="en-US" altLang="en-US" sz="2400" dirty="0">
                <a:solidFill>
                  <a:schemeClr val="tx1"/>
                </a:solidFill>
              </a:rPr>
              <a:t>Royalty payments</a:t>
            </a:r>
          </a:p>
          <a:p>
            <a:pPr lvl="4">
              <a:lnSpc>
                <a:spcPct val="80000"/>
              </a:lnSpc>
            </a:pPr>
            <a:r>
              <a:rPr lang="en-US" altLang="en-US" sz="2400" dirty="0"/>
              <a:t>Sold at lease</a:t>
            </a:r>
          </a:p>
          <a:p>
            <a:pPr lvl="4">
              <a:lnSpc>
                <a:spcPct val="80000"/>
              </a:lnSpc>
            </a:pPr>
            <a:r>
              <a:rPr lang="en-US" altLang="en-US" sz="2400" dirty="0"/>
              <a:t>Sold off lease</a:t>
            </a:r>
          </a:p>
          <a:p>
            <a:pPr lvl="4">
              <a:lnSpc>
                <a:spcPct val="80000"/>
              </a:lnSpc>
            </a:pPr>
            <a:r>
              <a:rPr lang="en-US" altLang="en-US" sz="2400" dirty="0"/>
              <a:t>Royalty on take or pay</a:t>
            </a:r>
          </a:p>
          <a:p>
            <a:endParaRPr lang="en-US" dirty="0"/>
          </a:p>
        </p:txBody>
      </p:sp>
      <p:sp>
        <p:nvSpPr>
          <p:cNvPr id="4" name="Slide Number Placeholder 3"/>
          <p:cNvSpPr>
            <a:spLocks noGrp="1"/>
          </p:cNvSpPr>
          <p:nvPr>
            <p:ph type="sldNum" sz="quarter" idx="4"/>
          </p:nvPr>
        </p:nvSpPr>
        <p:spPr/>
        <p:txBody>
          <a:bodyPr/>
          <a:lstStyle/>
          <a:p>
            <a:fld id="{EAE1F13A-D22A-1648-8786-CCEF308E950C}" type="slidenum">
              <a:rPr lang="en-US" smtClean="0"/>
              <a:pPr/>
              <a:t>49</a:t>
            </a:fld>
            <a:endParaRPr lang="en-US" dirty="0"/>
          </a:p>
        </p:txBody>
      </p:sp>
    </p:spTree>
    <p:extLst>
      <p:ext uri="{BB962C8B-B14F-4D97-AF65-F5344CB8AC3E}">
        <p14:creationId xmlns:p14="http://schemas.microsoft.com/office/powerpoint/2010/main" val="21596628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pPr marL="342900" lvl="0" indent="-342900">
              <a:lnSpc>
                <a:spcPct val="80000"/>
              </a:lnSpc>
              <a:spcBef>
                <a:spcPct val="20000"/>
              </a:spcBef>
              <a:buFontTx/>
              <a:buChar char="•"/>
              <a:defRPr/>
            </a:pPr>
            <a:r>
              <a:rPr lang="en-US" altLang="en-US" kern="0" dirty="0">
                <a:solidFill>
                  <a:srgbClr val="000000"/>
                </a:solidFill>
                <a:ea typeface="ＭＳ Ｐゴシック"/>
              </a:rPr>
              <a:t>Addressing the supply issue through water development can trigger various federal statutory/regulatory programs that we will discuss</a:t>
            </a:r>
          </a:p>
          <a:p>
            <a:pPr marL="342900" lvl="0" indent="-342900">
              <a:lnSpc>
                <a:spcPct val="80000"/>
              </a:lnSpc>
              <a:spcBef>
                <a:spcPct val="20000"/>
              </a:spcBef>
              <a:buFontTx/>
              <a:buChar char="•"/>
              <a:defRPr/>
            </a:pPr>
            <a:endParaRPr lang="en-US" altLang="en-US" kern="0" dirty="0">
              <a:solidFill>
                <a:srgbClr val="000000"/>
              </a:solidFill>
              <a:ea typeface="ＭＳ Ｐゴシック"/>
            </a:endParaRPr>
          </a:p>
          <a:p>
            <a:pPr marL="342900" lvl="0" indent="-342900">
              <a:lnSpc>
                <a:spcPct val="80000"/>
              </a:lnSpc>
              <a:spcBef>
                <a:spcPct val="20000"/>
              </a:spcBef>
              <a:buFontTx/>
              <a:buChar char="•"/>
              <a:defRPr/>
            </a:pPr>
            <a:r>
              <a:rPr lang="en-US" altLang="en-US" kern="0" dirty="0">
                <a:solidFill>
                  <a:srgbClr val="000000"/>
                </a:solidFill>
                <a:ea typeface="ＭＳ Ｐゴシック"/>
              </a:rPr>
              <a:t>The design, construction, operation, maintenance and management of facilities that provide wastewater services and water continue to generate complex issues.</a:t>
            </a:r>
          </a:p>
          <a:p>
            <a:pPr marL="342900" lvl="0" indent="-342900">
              <a:lnSpc>
                <a:spcPct val="80000"/>
              </a:lnSpc>
              <a:spcBef>
                <a:spcPct val="20000"/>
              </a:spcBef>
              <a:buFontTx/>
              <a:buChar char="•"/>
              <a:defRPr/>
            </a:pPr>
            <a:endParaRPr lang="en-US" altLang="en-US" kern="0" dirty="0">
              <a:solidFill>
                <a:srgbClr val="000000"/>
              </a:solidFill>
              <a:ea typeface="ＭＳ Ｐゴシック"/>
            </a:endParaRPr>
          </a:p>
          <a:p>
            <a:pPr marL="342900" lvl="0" indent="-342900">
              <a:lnSpc>
                <a:spcPct val="80000"/>
              </a:lnSpc>
              <a:spcBef>
                <a:spcPct val="20000"/>
              </a:spcBef>
              <a:buFontTx/>
              <a:buChar char="•"/>
              <a:defRPr/>
            </a:pPr>
            <a:r>
              <a:rPr lang="en-US" altLang="en-US" kern="0" dirty="0">
                <a:solidFill>
                  <a:srgbClr val="000000"/>
                </a:solidFill>
                <a:ea typeface="ＭＳ Ｐゴシック"/>
              </a:rPr>
              <a:t>Alternatives to developing water supplies include purchasing and related financing issues and will discuss</a:t>
            </a:r>
            <a:endParaRPr lang="en-US" dirty="0"/>
          </a:p>
          <a:p>
            <a:endParaRPr lang="en-US" dirty="0"/>
          </a:p>
        </p:txBody>
      </p:sp>
      <p:sp>
        <p:nvSpPr>
          <p:cNvPr id="4" name="Slide Number Placeholder 3"/>
          <p:cNvSpPr>
            <a:spLocks noGrp="1"/>
          </p:cNvSpPr>
          <p:nvPr>
            <p:ph type="sldNum" sz="quarter" idx="4"/>
          </p:nvPr>
        </p:nvSpPr>
        <p:spPr/>
        <p:txBody>
          <a:bodyPr/>
          <a:lstStyle/>
          <a:p>
            <a:fld id="{EAE1F13A-D22A-1648-8786-CCEF308E950C}" type="slidenum">
              <a:rPr lang="en-US" smtClean="0"/>
              <a:pPr/>
              <a:t>5</a:t>
            </a:fld>
            <a:endParaRPr lang="en-US" dirty="0"/>
          </a:p>
        </p:txBody>
      </p:sp>
    </p:spTree>
    <p:extLst>
      <p:ext uri="{BB962C8B-B14F-4D97-AF65-F5344CB8AC3E}">
        <p14:creationId xmlns:p14="http://schemas.microsoft.com/office/powerpoint/2010/main" val="3856141981"/>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altLang="en-US" sz="3200" dirty="0">
                <a:latin typeface="Arial" panose="020B0604020202020204" pitchFamily="34" charset="0"/>
                <a:cs typeface="Arial" panose="020B0604020202020204" pitchFamily="34" charset="0"/>
              </a:rPr>
              <a:t>Price is </a:t>
            </a:r>
            <a:r>
              <a:rPr lang="en-US" altLang="en-US" sz="3200" dirty="0" smtClean="0">
                <a:latin typeface="Arial" panose="020B0604020202020204" pitchFamily="34" charset="0"/>
                <a:cs typeface="Arial" panose="020B0604020202020204" pitchFamily="34" charset="0"/>
              </a:rPr>
              <a:t>Negotiable (cont)</a:t>
            </a:r>
            <a:endParaRPr lang="en-US" sz="3200" dirty="0">
              <a:latin typeface="+mn-lt"/>
            </a:endParaRPr>
          </a:p>
        </p:txBody>
      </p:sp>
      <p:sp>
        <p:nvSpPr>
          <p:cNvPr id="3" name="Content Placeholder 2"/>
          <p:cNvSpPr>
            <a:spLocks noGrp="1"/>
          </p:cNvSpPr>
          <p:nvPr>
            <p:ph idx="1"/>
          </p:nvPr>
        </p:nvSpPr>
        <p:spPr/>
        <p:txBody>
          <a:bodyPr/>
          <a:lstStyle/>
          <a:p>
            <a:pPr lvl="2">
              <a:lnSpc>
                <a:spcPct val="80000"/>
              </a:lnSpc>
            </a:pPr>
            <a:r>
              <a:rPr lang="en-US" altLang="en-US" sz="2800" dirty="0">
                <a:latin typeface="Arial" panose="020B0604020202020204" pitchFamily="34" charset="0"/>
                <a:cs typeface="Arial" panose="020B0604020202020204" pitchFamily="34" charset="0"/>
              </a:rPr>
              <a:t>Traditional water sales </a:t>
            </a:r>
            <a:r>
              <a:rPr lang="en-US" altLang="en-US" sz="2800" dirty="0" smtClean="0">
                <a:latin typeface="Arial" panose="020B0604020202020204" pitchFamily="34" charset="0"/>
                <a:cs typeface="Arial" panose="020B0604020202020204" pitchFamily="34" charset="0"/>
              </a:rPr>
              <a:t>concepts</a:t>
            </a:r>
          </a:p>
          <a:p>
            <a:pPr marL="914400" lvl="2" indent="0">
              <a:lnSpc>
                <a:spcPct val="80000"/>
              </a:lnSpc>
              <a:buNone/>
            </a:pPr>
            <a:endParaRPr lang="en-US" altLang="en-US" sz="2800" dirty="0">
              <a:latin typeface="Arial" panose="020B0604020202020204" pitchFamily="34" charset="0"/>
              <a:cs typeface="Arial" panose="020B0604020202020204" pitchFamily="34" charset="0"/>
            </a:endParaRPr>
          </a:p>
          <a:p>
            <a:pPr lvl="3">
              <a:lnSpc>
                <a:spcPct val="80000"/>
              </a:lnSpc>
              <a:buFont typeface="Wingdings" panose="05000000000000000000" pitchFamily="2" charset="2"/>
              <a:buChar char="§"/>
            </a:pPr>
            <a:r>
              <a:rPr lang="en-US" altLang="en-US" sz="2800" dirty="0">
                <a:solidFill>
                  <a:schemeClr val="tx1"/>
                </a:solidFill>
                <a:latin typeface="Arial" panose="020B0604020202020204" pitchFamily="34" charset="0"/>
                <a:cs typeface="Arial" panose="020B0604020202020204" pitchFamily="34" charset="0"/>
              </a:rPr>
              <a:t>Price per 1000 gallons or acre foot (lease or conveyance)</a:t>
            </a:r>
          </a:p>
          <a:p>
            <a:pPr lvl="3">
              <a:lnSpc>
                <a:spcPct val="80000"/>
              </a:lnSpc>
              <a:buFont typeface="Wingdings" panose="05000000000000000000" pitchFamily="2" charset="2"/>
              <a:buChar char="§"/>
            </a:pPr>
            <a:r>
              <a:rPr lang="en-US" altLang="en-US" sz="2800" dirty="0">
                <a:solidFill>
                  <a:schemeClr val="tx1"/>
                </a:solidFill>
                <a:latin typeface="Arial" panose="020B0604020202020204" pitchFamily="34" charset="0"/>
                <a:cs typeface="Arial" panose="020B0604020202020204" pitchFamily="34" charset="0"/>
              </a:rPr>
              <a:t>Take or pay</a:t>
            </a:r>
          </a:p>
          <a:p>
            <a:pPr lvl="3">
              <a:lnSpc>
                <a:spcPct val="80000"/>
              </a:lnSpc>
              <a:buFont typeface="Wingdings" panose="05000000000000000000" pitchFamily="2" charset="2"/>
              <a:buChar char="§"/>
            </a:pPr>
            <a:r>
              <a:rPr lang="en-US" altLang="en-US" sz="2800" dirty="0">
                <a:solidFill>
                  <a:schemeClr val="tx1"/>
                </a:solidFill>
                <a:latin typeface="Arial" panose="020B0604020202020204" pitchFamily="34" charset="0"/>
                <a:cs typeface="Arial" panose="020B0604020202020204" pitchFamily="34" charset="0"/>
              </a:rPr>
              <a:t>Options or reservation fees</a:t>
            </a:r>
          </a:p>
          <a:p>
            <a:pPr lvl="3">
              <a:lnSpc>
                <a:spcPct val="80000"/>
              </a:lnSpc>
              <a:buFont typeface="Wingdings" panose="05000000000000000000" pitchFamily="2" charset="2"/>
              <a:buChar char="§"/>
            </a:pPr>
            <a:r>
              <a:rPr lang="en-US" altLang="en-US" sz="2800" dirty="0">
                <a:solidFill>
                  <a:schemeClr val="tx1"/>
                </a:solidFill>
                <a:latin typeface="Arial" panose="020B0604020202020204" pitchFamily="34" charset="0"/>
                <a:cs typeface="Arial" panose="020B0604020202020204" pitchFamily="34" charset="0"/>
              </a:rPr>
              <a:t>Price escalators</a:t>
            </a:r>
          </a:p>
          <a:p>
            <a:endParaRPr lang="en-US" dirty="0"/>
          </a:p>
        </p:txBody>
      </p:sp>
      <p:sp>
        <p:nvSpPr>
          <p:cNvPr id="4" name="Slide Number Placeholder 3"/>
          <p:cNvSpPr>
            <a:spLocks noGrp="1"/>
          </p:cNvSpPr>
          <p:nvPr>
            <p:ph type="sldNum" sz="quarter" idx="4"/>
          </p:nvPr>
        </p:nvSpPr>
        <p:spPr/>
        <p:txBody>
          <a:bodyPr/>
          <a:lstStyle/>
          <a:p>
            <a:fld id="{EAE1F13A-D22A-1648-8786-CCEF308E950C}" type="slidenum">
              <a:rPr lang="en-US" smtClean="0"/>
              <a:pPr/>
              <a:t>50</a:t>
            </a:fld>
            <a:endParaRPr lang="en-US" dirty="0"/>
          </a:p>
        </p:txBody>
      </p:sp>
    </p:spTree>
    <p:extLst>
      <p:ext uri="{BB962C8B-B14F-4D97-AF65-F5344CB8AC3E}">
        <p14:creationId xmlns:p14="http://schemas.microsoft.com/office/powerpoint/2010/main" val="352653801"/>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altLang="en-US" sz="3600" dirty="0">
                <a:latin typeface="+mn-lt"/>
              </a:rPr>
              <a:t>Timing is Negotiable</a:t>
            </a:r>
            <a:r>
              <a:rPr lang="en-US" altLang="en-US" dirty="0"/>
              <a:t/>
            </a:r>
            <a:br>
              <a:rPr lang="en-US" altLang="en-US" dirty="0"/>
            </a:br>
            <a:endParaRPr lang="en-US" dirty="0"/>
          </a:p>
        </p:txBody>
      </p:sp>
      <p:sp>
        <p:nvSpPr>
          <p:cNvPr id="3" name="Content Placeholder 2"/>
          <p:cNvSpPr>
            <a:spLocks noGrp="1"/>
          </p:cNvSpPr>
          <p:nvPr>
            <p:ph idx="1"/>
          </p:nvPr>
        </p:nvSpPr>
        <p:spPr/>
        <p:txBody>
          <a:bodyPr/>
          <a:lstStyle/>
          <a:p>
            <a:pPr>
              <a:lnSpc>
                <a:spcPct val="80000"/>
              </a:lnSpc>
            </a:pPr>
            <a:r>
              <a:rPr lang="en-US" altLang="en-US" dirty="0"/>
              <a:t>Lease and “so long as producing</a:t>
            </a:r>
            <a:r>
              <a:rPr lang="en-US" altLang="en-US" dirty="0" smtClean="0"/>
              <a:t>”</a:t>
            </a:r>
          </a:p>
          <a:p>
            <a:pPr>
              <a:lnSpc>
                <a:spcPct val="80000"/>
              </a:lnSpc>
            </a:pPr>
            <a:endParaRPr lang="en-US" altLang="en-US" dirty="0"/>
          </a:p>
          <a:p>
            <a:pPr>
              <a:lnSpc>
                <a:spcPct val="80000"/>
              </a:lnSpc>
            </a:pPr>
            <a:r>
              <a:rPr lang="en-US" altLang="en-US" dirty="0"/>
              <a:t>Outright </a:t>
            </a:r>
            <a:r>
              <a:rPr lang="en-US" altLang="en-US" dirty="0" smtClean="0"/>
              <a:t>conveyance</a:t>
            </a:r>
          </a:p>
          <a:p>
            <a:pPr marL="0" indent="0">
              <a:lnSpc>
                <a:spcPct val="80000"/>
              </a:lnSpc>
              <a:buNone/>
            </a:pPr>
            <a:endParaRPr lang="en-US" altLang="en-US" dirty="0"/>
          </a:p>
          <a:p>
            <a:pPr>
              <a:lnSpc>
                <a:spcPct val="80000"/>
              </a:lnSpc>
            </a:pPr>
            <a:r>
              <a:rPr lang="en-US" altLang="en-US" dirty="0"/>
              <a:t>Production sometime in the future</a:t>
            </a:r>
          </a:p>
          <a:p>
            <a:endParaRPr lang="en-US" dirty="0"/>
          </a:p>
        </p:txBody>
      </p:sp>
      <p:sp>
        <p:nvSpPr>
          <p:cNvPr id="4" name="Slide Number Placeholder 3"/>
          <p:cNvSpPr>
            <a:spLocks noGrp="1"/>
          </p:cNvSpPr>
          <p:nvPr>
            <p:ph type="sldNum" sz="quarter" idx="4"/>
          </p:nvPr>
        </p:nvSpPr>
        <p:spPr/>
        <p:txBody>
          <a:bodyPr/>
          <a:lstStyle/>
          <a:p>
            <a:fld id="{EAE1F13A-D22A-1648-8786-CCEF308E950C}" type="slidenum">
              <a:rPr lang="en-US" smtClean="0"/>
              <a:pPr/>
              <a:t>51</a:t>
            </a:fld>
            <a:endParaRPr lang="en-US" dirty="0"/>
          </a:p>
        </p:txBody>
      </p:sp>
    </p:spTree>
    <p:extLst>
      <p:ext uri="{BB962C8B-B14F-4D97-AF65-F5344CB8AC3E}">
        <p14:creationId xmlns:p14="http://schemas.microsoft.com/office/powerpoint/2010/main" val="3590438345"/>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altLang="en-US" sz="3200" dirty="0">
                <a:latin typeface="Arial" panose="020B0604020202020204" pitchFamily="34" charset="0"/>
                <a:cs typeface="Arial" panose="020B0604020202020204" pitchFamily="34" charset="0"/>
              </a:rPr>
              <a:t>Legal/Regulatory Considerations</a:t>
            </a:r>
            <a:endParaRPr lang="en-US" sz="3200"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lstStyle/>
          <a:p>
            <a:pPr>
              <a:buFont typeface="Wingdings" panose="05000000000000000000" pitchFamily="2" charset="2"/>
              <a:buNone/>
            </a:pPr>
            <a:r>
              <a:rPr lang="en-US" altLang="en-US" dirty="0"/>
              <a:t>Transfer authorizations (ANRC issue</a:t>
            </a:r>
            <a:r>
              <a:rPr lang="en-US" altLang="en-US" dirty="0" smtClean="0"/>
              <a:t>?)</a:t>
            </a:r>
            <a:endParaRPr lang="en-US" altLang="en-US" dirty="0"/>
          </a:p>
          <a:p>
            <a:pPr>
              <a:buFont typeface="Wingdings" panose="05000000000000000000" pitchFamily="2" charset="2"/>
              <a:buNone/>
            </a:pPr>
            <a:r>
              <a:rPr lang="en-US" altLang="en-US" dirty="0"/>
              <a:t>	Transfer Barriers</a:t>
            </a:r>
          </a:p>
          <a:p>
            <a:pPr>
              <a:buFont typeface="Wingdings" panose="05000000000000000000" pitchFamily="2" charset="2"/>
              <a:buNone/>
            </a:pPr>
            <a:r>
              <a:rPr lang="en-US" altLang="en-US" dirty="0"/>
              <a:t>		• Third party impacts</a:t>
            </a:r>
          </a:p>
          <a:p>
            <a:pPr>
              <a:buFont typeface="Wingdings" panose="05000000000000000000" pitchFamily="2" charset="2"/>
              <a:buNone/>
            </a:pPr>
            <a:r>
              <a:rPr lang="en-US" altLang="en-US" dirty="0"/>
              <a:t>		•  Interbasin/Aquifer transfer</a:t>
            </a:r>
          </a:p>
          <a:p>
            <a:pPr>
              <a:buFont typeface="Wingdings" panose="05000000000000000000" pitchFamily="2" charset="2"/>
              <a:buNone/>
            </a:pPr>
            <a:r>
              <a:rPr lang="en-US" altLang="en-US" dirty="0"/>
              <a:t>		•  Navigability – can’t buy public streambed</a:t>
            </a:r>
          </a:p>
          <a:p>
            <a:pPr>
              <a:buFont typeface="Wingdings" panose="05000000000000000000" pitchFamily="2" charset="2"/>
              <a:buNone/>
            </a:pPr>
            <a:r>
              <a:rPr lang="en-US" altLang="en-US" dirty="0"/>
              <a:t>		•  Federal reserved rights</a:t>
            </a:r>
          </a:p>
          <a:p>
            <a:pPr>
              <a:buFont typeface="Wingdings" panose="05000000000000000000" pitchFamily="2" charset="2"/>
              <a:buNone/>
            </a:pPr>
            <a:r>
              <a:rPr lang="en-US" altLang="en-US" dirty="0"/>
              <a:t>•	Riparian Issues (Power Plant example)</a:t>
            </a:r>
          </a:p>
          <a:p>
            <a:endParaRPr lang="en-US" dirty="0"/>
          </a:p>
        </p:txBody>
      </p:sp>
      <p:sp>
        <p:nvSpPr>
          <p:cNvPr id="4" name="Slide Number Placeholder 3"/>
          <p:cNvSpPr>
            <a:spLocks noGrp="1"/>
          </p:cNvSpPr>
          <p:nvPr>
            <p:ph type="sldNum" sz="quarter" idx="4"/>
          </p:nvPr>
        </p:nvSpPr>
        <p:spPr/>
        <p:txBody>
          <a:bodyPr/>
          <a:lstStyle/>
          <a:p>
            <a:fld id="{EAE1F13A-D22A-1648-8786-CCEF308E950C}" type="slidenum">
              <a:rPr lang="en-US" smtClean="0"/>
              <a:pPr/>
              <a:t>52</a:t>
            </a:fld>
            <a:endParaRPr lang="en-US" dirty="0"/>
          </a:p>
        </p:txBody>
      </p:sp>
    </p:spTree>
    <p:extLst>
      <p:ext uri="{BB962C8B-B14F-4D97-AF65-F5344CB8AC3E}">
        <p14:creationId xmlns:p14="http://schemas.microsoft.com/office/powerpoint/2010/main" val="2213606151"/>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altLang="en-US" sz="3200" dirty="0">
                <a:latin typeface="Arial" panose="020B0604020202020204" pitchFamily="34" charset="0"/>
                <a:cs typeface="Arial" panose="020B0604020202020204" pitchFamily="34" charset="0"/>
              </a:rPr>
              <a:t>Whole Water Supply Contract Dispute</a:t>
            </a:r>
            <a:endParaRPr lang="en-US" sz="3200"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lstStyle/>
          <a:p>
            <a:pPr>
              <a:defRPr/>
            </a:pPr>
            <a:r>
              <a:rPr lang="en-US" dirty="0">
                <a:latin typeface="Arial" panose="020B0604020202020204" pitchFamily="34" charset="0"/>
                <a:cs typeface="Arial" panose="020B0604020202020204" pitchFamily="34" charset="0"/>
              </a:rPr>
              <a:t>The Northeast Public Water Authority of the State of Arkansas filed a November 4</a:t>
            </a:r>
            <a:r>
              <a:rPr lang="en-US" baseline="30000" dirty="0">
                <a:latin typeface="Arial" panose="020B0604020202020204" pitchFamily="34" charset="0"/>
                <a:cs typeface="Arial" panose="020B0604020202020204" pitchFamily="34" charset="0"/>
              </a:rPr>
              <a:t>th</a:t>
            </a:r>
            <a:r>
              <a:rPr lang="en-US" dirty="0">
                <a:latin typeface="Arial" panose="020B0604020202020204" pitchFamily="34" charset="0"/>
                <a:cs typeface="Arial" panose="020B0604020202020204" pitchFamily="34" charset="0"/>
              </a:rPr>
              <a:t> Complaint in Baxter County, Arkansas Circuit Court alleging that the City of Mountain Home, Arkansas improperly calculated certain water rates.  See Case No. CV-15-329-4. </a:t>
            </a:r>
          </a:p>
          <a:p>
            <a:pPr>
              <a:defRPr/>
            </a:pPr>
            <a:r>
              <a:rPr lang="en-US" dirty="0">
                <a:latin typeface="Arial" panose="020B0604020202020204" pitchFamily="34" charset="0"/>
                <a:cs typeface="Arial" panose="020B0604020202020204" pitchFamily="34" charset="0"/>
              </a:rPr>
              <a:t>The Authority alleges it entered into a Wholesale Water Purchase Agreement for the purchase of potable water with the City.  </a:t>
            </a:r>
          </a:p>
          <a:p>
            <a:pPr marL="0" indent="0">
              <a:buNone/>
            </a:pPr>
            <a:endParaRPr lang="en-US" dirty="0"/>
          </a:p>
        </p:txBody>
      </p:sp>
      <p:sp>
        <p:nvSpPr>
          <p:cNvPr id="4" name="Slide Number Placeholder 3"/>
          <p:cNvSpPr>
            <a:spLocks noGrp="1"/>
          </p:cNvSpPr>
          <p:nvPr>
            <p:ph type="sldNum" sz="quarter" idx="4"/>
          </p:nvPr>
        </p:nvSpPr>
        <p:spPr/>
        <p:txBody>
          <a:bodyPr/>
          <a:lstStyle/>
          <a:p>
            <a:fld id="{EAE1F13A-D22A-1648-8786-CCEF308E950C}" type="slidenum">
              <a:rPr lang="en-US" smtClean="0"/>
              <a:pPr/>
              <a:t>53</a:t>
            </a:fld>
            <a:endParaRPr lang="en-US" dirty="0"/>
          </a:p>
        </p:txBody>
      </p:sp>
    </p:spTree>
    <p:extLst>
      <p:ext uri="{BB962C8B-B14F-4D97-AF65-F5344CB8AC3E}">
        <p14:creationId xmlns:p14="http://schemas.microsoft.com/office/powerpoint/2010/main" val="3977660049"/>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altLang="en-US" sz="3200" dirty="0">
                <a:latin typeface="Arial" panose="020B0604020202020204" pitchFamily="34" charset="0"/>
                <a:cs typeface="Arial" panose="020B0604020202020204" pitchFamily="34" charset="0"/>
              </a:rPr>
              <a:t>Whole Water Supply Contract </a:t>
            </a:r>
            <a:r>
              <a:rPr lang="en-US" altLang="en-US" sz="3200" dirty="0" smtClean="0">
                <a:latin typeface="Arial" panose="020B0604020202020204" pitchFamily="34" charset="0"/>
                <a:cs typeface="Arial" panose="020B0604020202020204" pitchFamily="34" charset="0"/>
              </a:rPr>
              <a:t>Dispute (cont)</a:t>
            </a:r>
            <a:endParaRPr lang="en-US" sz="3200"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normAutofit fontScale="92500"/>
          </a:bodyPr>
          <a:lstStyle/>
          <a:p>
            <a:pPr>
              <a:defRPr/>
            </a:pPr>
            <a:r>
              <a:rPr lang="en-US" sz="2400" dirty="0"/>
              <a:t>Paragraph 2 of the Agreement is stated to be titled “Water Purchase Price” and read as follows:</a:t>
            </a:r>
          </a:p>
          <a:p>
            <a:pPr marL="0" indent="0">
              <a:buNone/>
              <a:defRPr/>
            </a:pPr>
            <a:endParaRPr lang="en-US" sz="2400" dirty="0"/>
          </a:p>
          <a:p>
            <a:pPr lvl="1">
              <a:defRPr/>
            </a:pPr>
            <a:r>
              <a:rPr lang="en-US" dirty="0">
                <a:solidFill>
                  <a:schemeClr val="tx1"/>
                </a:solidFill>
              </a:rPr>
              <a:t>City Shall sell all potable water purchased by Buyer hereunder at a price per thousand gallon </a:t>
            </a:r>
            <a:r>
              <a:rPr lang="en-US" u="sng" dirty="0">
                <a:solidFill>
                  <a:schemeClr val="tx1"/>
                </a:solidFill>
              </a:rPr>
              <a:t>that is equal to the Buyer’s share of City’s actual expenses</a:t>
            </a:r>
            <a:r>
              <a:rPr lang="en-US" dirty="0">
                <a:solidFill>
                  <a:schemeClr val="tx1"/>
                </a:solidFill>
              </a:rPr>
              <a:t> incurred in connection with the City’s production and delivery of the water to the Buyer which expenses include, without limitation, costs associated with the City’s water supply source, plant, transmission and telemetry cost and expenses, general and administrative expenses associated with the production of water, plus, a sum which equals 10% of the foregoing expenses (collectively the “Water Purchase Price”).  City agrees to provide Buyer with access to its books and records in order to qualify the Water Purchase Price. </a:t>
            </a:r>
          </a:p>
          <a:p>
            <a:pPr marL="0" indent="0">
              <a:buNone/>
            </a:pPr>
            <a:endParaRPr lang="en-US" dirty="0"/>
          </a:p>
        </p:txBody>
      </p:sp>
      <p:sp>
        <p:nvSpPr>
          <p:cNvPr id="4" name="Slide Number Placeholder 3"/>
          <p:cNvSpPr>
            <a:spLocks noGrp="1"/>
          </p:cNvSpPr>
          <p:nvPr>
            <p:ph type="sldNum" sz="quarter" idx="4"/>
          </p:nvPr>
        </p:nvSpPr>
        <p:spPr/>
        <p:txBody>
          <a:bodyPr/>
          <a:lstStyle/>
          <a:p>
            <a:fld id="{EAE1F13A-D22A-1648-8786-CCEF308E950C}" type="slidenum">
              <a:rPr lang="en-US" smtClean="0"/>
              <a:pPr/>
              <a:t>54</a:t>
            </a:fld>
            <a:endParaRPr lang="en-US" dirty="0"/>
          </a:p>
        </p:txBody>
      </p:sp>
    </p:spTree>
    <p:extLst>
      <p:ext uri="{BB962C8B-B14F-4D97-AF65-F5344CB8AC3E}">
        <p14:creationId xmlns:p14="http://schemas.microsoft.com/office/powerpoint/2010/main" val="938133336"/>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altLang="en-US" sz="3200" dirty="0">
                <a:latin typeface="Arial" panose="020B0604020202020204" pitchFamily="34" charset="0"/>
                <a:cs typeface="Arial" panose="020B0604020202020204" pitchFamily="34" charset="0"/>
              </a:rPr>
              <a:t>Whole Water Supply Contract Dispute (cont)</a:t>
            </a:r>
            <a:endParaRPr lang="en-US" sz="3200"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lstStyle/>
          <a:p>
            <a:r>
              <a:rPr lang="en-US" dirty="0"/>
              <a:t>The Authority alleges that the City has been improperly calculating the rates that it has charged the Authority over and above an amount that is equal to the Authority’s share of the City’s actual expenses incurred with the City’s production and delivery of the water to the Authority as required by the express terms of the Agreement.</a:t>
            </a:r>
            <a:endParaRPr lang="en-US" u="sng" dirty="0"/>
          </a:p>
          <a:p>
            <a:endParaRPr lang="en-US" dirty="0"/>
          </a:p>
        </p:txBody>
      </p:sp>
      <p:sp>
        <p:nvSpPr>
          <p:cNvPr id="4" name="Slide Number Placeholder 3"/>
          <p:cNvSpPr>
            <a:spLocks noGrp="1"/>
          </p:cNvSpPr>
          <p:nvPr>
            <p:ph type="sldNum" sz="quarter" idx="4"/>
          </p:nvPr>
        </p:nvSpPr>
        <p:spPr/>
        <p:txBody>
          <a:bodyPr/>
          <a:lstStyle/>
          <a:p>
            <a:fld id="{EAE1F13A-D22A-1648-8786-CCEF308E950C}" type="slidenum">
              <a:rPr lang="en-US" smtClean="0"/>
              <a:pPr/>
              <a:t>55</a:t>
            </a:fld>
            <a:endParaRPr lang="en-US" dirty="0"/>
          </a:p>
        </p:txBody>
      </p:sp>
    </p:spTree>
    <p:extLst>
      <p:ext uri="{BB962C8B-B14F-4D97-AF65-F5344CB8AC3E}">
        <p14:creationId xmlns:p14="http://schemas.microsoft.com/office/powerpoint/2010/main" val="2343069376"/>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altLang="en-US" sz="2800" dirty="0">
                <a:latin typeface="Arial" panose="020B0604020202020204" pitchFamily="34" charset="0"/>
                <a:cs typeface="Arial" panose="020B0604020202020204" pitchFamily="34" charset="0"/>
              </a:rPr>
              <a:t>Challenge to Tennessee Golf Course Permit to Withdraw Water from Creek</a:t>
            </a:r>
            <a:br>
              <a:rPr lang="en-US" altLang="en-US" sz="2800" dirty="0">
                <a:latin typeface="Arial" panose="020B0604020202020204" pitchFamily="34" charset="0"/>
                <a:cs typeface="Arial" panose="020B0604020202020204" pitchFamily="34" charset="0"/>
              </a:rPr>
            </a:br>
            <a:r>
              <a:rPr lang="en-US" altLang="en-US" sz="2800" dirty="0">
                <a:latin typeface="Arial" panose="020B0604020202020204" pitchFamily="34" charset="0"/>
                <a:cs typeface="Arial" panose="020B0604020202020204" pitchFamily="34" charset="0"/>
              </a:rPr>
              <a:t>Water Quantity</a:t>
            </a:r>
            <a:endParaRPr lang="en-US" sz="2800"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normAutofit fontScale="85000" lnSpcReduction="20000"/>
          </a:bodyPr>
          <a:lstStyle/>
          <a:p>
            <a:pPr>
              <a:defRPr/>
            </a:pPr>
            <a:r>
              <a:rPr lang="en-US" dirty="0"/>
              <a:t>Conflicts over priority of competing water uses among industrial, municipal and agricultural users will likely increase over the next several years. </a:t>
            </a:r>
          </a:p>
          <a:p>
            <a:pPr>
              <a:defRPr/>
            </a:pPr>
            <a:r>
              <a:rPr lang="en-US" dirty="0"/>
              <a:t>A recent example is a challenge to a Tennessee golf course’s withdrawal of water from a creek. </a:t>
            </a:r>
          </a:p>
          <a:p>
            <a:pPr>
              <a:defRPr/>
            </a:pPr>
            <a:r>
              <a:rPr lang="en-US" dirty="0"/>
              <a:t>The Richland Creek Watershed Alliance filed a March 26</a:t>
            </a:r>
            <a:r>
              <a:rPr lang="en-US" baseline="30000" dirty="0"/>
              <a:t>th</a:t>
            </a:r>
            <a:r>
              <a:rPr lang="en-US" dirty="0"/>
              <a:t> petition to appeal Aquatic Resource Alteration Permit NRS12.236 granted by the Tennessee Division of Water Resources to the McCabe Park Golf Course. </a:t>
            </a:r>
          </a:p>
          <a:p>
            <a:pPr>
              <a:defRPr/>
            </a:pPr>
            <a:r>
              <a:rPr lang="en-US" dirty="0"/>
              <a:t>The organization objects to the Course’s continued use of Richland Creek in Tennessee for irrigation purposes. </a:t>
            </a:r>
          </a:p>
          <a:p>
            <a:pPr>
              <a:defRPr/>
            </a:pPr>
            <a:r>
              <a:rPr lang="en-US" dirty="0"/>
              <a:t>The Alliance letter acknowledges the Course’s apparent willingness to supplement its irrigation needs from a municipal water source which is obtained from the Cumberland River. </a:t>
            </a:r>
          </a:p>
          <a:p>
            <a:pPr marL="0" indent="0">
              <a:buNone/>
            </a:pPr>
            <a:endParaRPr lang="en-US" dirty="0"/>
          </a:p>
        </p:txBody>
      </p:sp>
      <p:sp>
        <p:nvSpPr>
          <p:cNvPr id="4" name="Slide Number Placeholder 3"/>
          <p:cNvSpPr>
            <a:spLocks noGrp="1"/>
          </p:cNvSpPr>
          <p:nvPr>
            <p:ph type="sldNum" sz="quarter" idx="4"/>
          </p:nvPr>
        </p:nvSpPr>
        <p:spPr/>
        <p:txBody>
          <a:bodyPr/>
          <a:lstStyle/>
          <a:p>
            <a:fld id="{EAE1F13A-D22A-1648-8786-CCEF308E950C}" type="slidenum">
              <a:rPr lang="en-US" smtClean="0"/>
              <a:pPr/>
              <a:t>56</a:t>
            </a:fld>
            <a:endParaRPr lang="en-US" dirty="0"/>
          </a:p>
        </p:txBody>
      </p:sp>
    </p:spTree>
    <p:extLst>
      <p:ext uri="{BB962C8B-B14F-4D97-AF65-F5344CB8AC3E}">
        <p14:creationId xmlns:p14="http://schemas.microsoft.com/office/powerpoint/2010/main" val="857493243"/>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lnSpcReduction="10000"/>
          </a:bodyPr>
          <a:lstStyle/>
          <a:p>
            <a:pPr>
              <a:defRPr/>
            </a:pPr>
            <a:r>
              <a:rPr lang="en-US" dirty="0"/>
              <a:t>The Alliance opposes the Permit arguing:</a:t>
            </a:r>
          </a:p>
          <a:p>
            <a:pPr lvl="1">
              <a:defRPr/>
            </a:pPr>
            <a:r>
              <a:rPr lang="en-US" dirty="0">
                <a:solidFill>
                  <a:schemeClr val="tx1"/>
                </a:solidFill>
              </a:rPr>
              <a:t>Approval of the Clean Water Act Section 303(d) listed creek would diminish base flow limiting its ability to assimilate pollutants.</a:t>
            </a:r>
          </a:p>
          <a:p>
            <a:pPr lvl="1">
              <a:defRPr/>
            </a:pPr>
            <a:r>
              <a:rPr lang="en-US" dirty="0">
                <a:solidFill>
                  <a:schemeClr val="tx1"/>
                </a:solidFill>
              </a:rPr>
              <a:t>Withdrawal of water from the creek is deemed to have been “excessive” for decades preventing water quality standards from being maintained.</a:t>
            </a:r>
          </a:p>
          <a:p>
            <a:pPr lvl="1">
              <a:defRPr/>
            </a:pPr>
            <a:r>
              <a:rPr lang="en-US" dirty="0">
                <a:solidFill>
                  <a:schemeClr val="tx1"/>
                </a:solidFill>
              </a:rPr>
              <a:t>A viable alternative is the use of the Cumberland River.</a:t>
            </a:r>
          </a:p>
          <a:p>
            <a:pPr lvl="1">
              <a:defRPr/>
            </a:pPr>
            <a:r>
              <a:rPr lang="en-US" dirty="0">
                <a:solidFill>
                  <a:schemeClr val="tx1"/>
                </a:solidFill>
              </a:rPr>
              <a:t>The permit applicant is stated to have failed to present a science-based methodology to ensure water quality standards compliance during the proposed 4 cfs minimum discharge threshold.</a:t>
            </a:r>
          </a:p>
          <a:p>
            <a:endParaRPr lang="en-US" dirty="0"/>
          </a:p>
        </p:txBody>
      </p:sp>
      <p:sp>
        <p:nvSpPr>
          <p:cNvPr id="4" name="Slide Number Placeholder 3"/>
          <p:cNvSpPr>
            <a:spLocks noGrp="1"/>
          </p:cNvSpPr>
          <p:nvPr>
            <p:ph type="sldNum" sz="quarter" idx="4"/>
          </p:nvPr>
        </p:nvSpPr>
        <p:spPr/>
        <p:txBody>
          <a:bodyPr/>
          <a:lstStyle/>
          <a:p>
            <a:fld id="{EAE1F13A-D22A-1648-8786-CCEF308E950C}" type="slidenum">
              <a:rPr lang="en-US" smtClean="0"/>
              <a:pPr/>
              <a:t>57</a:t>
            </a:fld>
            <a:endParaRPr lang="en-US" dirty="0"/>
          </a:p>
        </p:txBody>
      </p:sp>
    </p:spTree>
    <p:extLst>
      <p:ext uri="{BB962C8B-B14F-4D97-AF65-F5344CB8AC3E}">
        <p14:creationId xmlns:p14="http://schemas.microsoft.com/office/powerpoint/2010/main" val="2385071423"/>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lnSpcReduction="10000"/>
          </a:bodyPr>
          <a:lstStyle/>
          <a:p>
            <a:pPr lvl="1">
              <a:defRPr/>
            </a:pPr>
            <a:r>
              <a:rPr lang="en-US" dirty="0">
                <a:solidFill>
                  <a:schemeClr val="tx1"/>
                </a:solidFill>
              </a:rPr>
              <a:t>The results from an in stream flow study for the creek by the Tennessee Wildlife Resources agency.</a:t>
            </a:r>
          </a:p>
          <a:p>
            <a:pPr lvl="1">
              <a:defRPr/>
            </a:pPr>
            <a:r>
              <a:rPr lang="en-US" dirty="0">
                <a:solidFill>
                  <a:schemeClr val="tx1"/>
                </a:solidFill>
              </a:rPr>
              <a:t>Bacteriological Advisories in Tennessee (May 2013) were reported by TDEC for a relevant segment of Richland Creek.</a:t>
            </a:r>
          </a:p>
          <a:p>
            <a:pPr lvl="1">
              <a:defRPr/>
            </a:pPr>
            <a:r>
              <a:rPr lang="en-US" dirty="0">
                <a:solidFill>
                  <a:schemeClr val="tx1"/>
                </a:solidFill>
              </a:rPr>
              <a:t>Tennessee waters are held in public trust.</a:t>
            </a:r>
          </a:p>
          <a:p>
            <a:pPr lvl="1">
              <a:defRPr/>
            </a:pPr>
            <a:r>
              <a:rPr lang="en-US" dirty="0">
                <a:solidFill>
                  <a:schemeClr val="tx1"/>
                </a:solidFill>
              </a:rPr>
              <a:t>A citation to two court decisions, which are stated to have held:</a:t>
            </a:r>
          </a:p>
          <a:p>
            <a:pPr lvl="2">
              <a:defRPr/>
            </a:pPr>
            <a:r>
              <a:rPr lang="en-US" dirty="0"/>
              <a:t>Tennessee Water Quality Control Board ruling that habitat is a water quality parameter</a:t>
            </a:r>
          </a:p>
          <a:p>
            <a:pPr lvl="2">
              <a:defRPr/>
            </a:pPr>
            <a:r>
              <a:rPr lang="en-US" dirty="0"/>
              <a:t>The public trust doctrine applies in all states and shares common elements including the obligation to avoid unnecessary harm to fish (</a:t>
            </a:r>
            <a:r>
              <a:rPr lang="en-US" i="1" dirty="0"/>
              <a:t>California Trout v. Westside Basin</a:t>
            </a:r>
            <a:r>
              <a:rPr lang="en-US" dirty="0"/>
              <a:t>)</a:t>
            </a:r>
          </a:p>
          <a:p>
            <a:pPr lvl="1">
              <a:defRPr/>
            </a:pPr>
            <a:r>
              <a:rPr lang="en-US" dirty="0">
                <a:solidFill>
                  <a:schemeClr val="tx1"/>
                </a:solidFill>
              </a:rPr>
              <a:t>Freshwater organisms are among the most imperiled species in North America.</a:t>
            </a:r>
          </a:p>
          <a:p>
            <a:endParaRPr lang="en-US" dirty="0"/>
          </a:p>
        </p:txBody>
      </p:sp>
      <p:sp>
        <p:nvSpPr>
          <p:cNvPr id="4" name="Slide Number Placeholder 3"/>
          <p:cNvSpPr>
            <a:spLocks noGrp="1"/>
          </p:cNvSpPr>
          <p:nvPr>
            <p:ph type="sldNum" sz="quarter" idx="4"/>
          </p:nvPr>
        </p:nvSpPr>
        <p:spPr/>
        <p:txBody>
          <a:bodyPr/>
          <a:lstStyle/>
          <a:p>
            <a:fld id="{EAE1F13A-D22A-1648-8786-CCEF308E950C}" type="slidenum">
              <a:rPr lang="en-US" smtClean="0"/>
              <a:pPr/>
              <a:t>58</a:t>
            </a:fld>
            <a:endParaRPr lang="en-US" dirty="0"/>
          </a:p>
        </p:txBody>
      </p:sp>
    </p:spTree>
    <p:extLst>
      <p:ext uri="{BB962C8B-B14F-4D97-AF65-F5344CB8AC3E}">
        <p14:creationId xmlns:p14="http://schemas.microsoft.com/office/powerpoint/2010/main" val="1096224771"/>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altLang="en-US" sz="3200" dirty="0" smtClean="0">
                <a:latin typeface="+mn-lt"/>
              </a:rPr>
              <a:t>Water Service Issues/Conflict/Competition</a:t>
            </a:r>
            <a:r>
              <a:rPr lang="en-US" altLang="en-US" sz="3200" dirty="0">
                <a:latin typeface="+mn-lt"/>
              </a:rPr>
              <a:t/>
            </a:r>
            <a:br>
              <a:rPr lang="en-US" altLang="en-US" sz="3200" dirty="0">
                <a:latin typeface="+mn-lt"/>
              </a:rPr>
            </a:br>
            <a:r>
              <a:rPr lang="en-US" altLang="en-US" sz="3200" dirty="0">
                <a:latin typeface="+mn-lt"/>
              </a:rPr>
              <a:t>1926(b)</a:t>
            </a:r>
            <a:endParaRPr lang="en-US" sz="3200" dirty="0">
              <a:latin typeface="+mn-lt"/>
            </a:endParaRPr>
          </a:p>
        </p:txBody>
      </p:sp>
      <p:sp>
        <p:nvSpPr>
          <p:cNvPr id="3" name="Content Placeholder 2"/>
          <p:cNvSpPr>
            <a:spLocks noGrp="1"/>
          </p:cNvSpPr>
          <p:nvPr>
            <p:ph idx="1"/>
          </p:nvPr>
        </p:nvSpPr>
        <p:spPr/>
        <p:txBody>
          <a:bodyPr/>
          <a:lstStyle/>
          <a:p>
            <a:pPr>
              <a:buFont typeface="Wingdings" panose="05000000000000000000" pitchFamily="2" charset="2"/>
              <a:buNone/>
              <a:defRPr/>
            </a:pPr>
            <a:r>
              <a:rPr lang="en-US" sz="2400" b="1" dirty="0"/>
              <a:t>Federal Debt Protection</a:t>
            </a:r>
          </a:p>
          <a:p>
            <a:pPr>
              <a:buFont typeface="Wingdings" panose="05000000000000000000" pitchFamily="2" charset="2"/>
              <a:buNone/>
              <a:defRPr/>
            </a:pPr>
            <a:r>
              <a:rPr lang="en-US" sz="2400" b="1" dirty="0"/>
              <a:t>7 U.S.C. §1926(b)</a:t>
            </a:r>
          </a:p>
          <a:p>
            <a:pPr>
              <a:buFont typeface="Wingdings" panose="05000000000000000000" pitchFamily="2" charset="2"/>
              <a:buNone/>
              <a:defRPr/>
            </a:pPr>
            <a:r>
              <a:rPr lang="en-US" sz="2400" dirty="0"/>
              <a:t>“The service provided or made available [by a federally indebted rural </a:t>
            </a:r>
            <a:r>
              <a:rPr lang="en-US" sz="2400" b="1" dirty="0"/>
              <a:t>water</a:t>
            </a:r>
            <a:r>
              <a:rPr lang="en-US" sz="2400" dirty="0"/>
              <a:t>] association </a:t>
            </a:r>
            <a:r>
              <a:rPr lang="en-US" sz="2400" b="1" dirty="0"/>
              <a:t>shall not be curtailed or limited </a:t>
            </a:r>
            <a:r>
              <a:rPr lang="en-US" sz="2400" dirty="0"/>
              <a:t> by inclusion of the area… </a:t>
            </a:r>
            <a:r>
              <a:rPr lang="en-US" sz="2400" u="sng" dirty="0"/>
              <a:t>within the boundaries of any municipal corporation </a:t>
            </a:r>
            <a:r>
              <a:rPr lang="en-US" sz="2400" dirty="0"/>
              <a:t>or other public body, </a:t>
            </a:r>
            <a:r>
              <a:rPr lang="en-US" sz="2400" u="sng" dirty="0"/>
              <a:t>or by the granting of any private franchise for similar service</a:t>
            </a:r>
            <a:r>
              <a:rPr lang="en-US" sz="2400" dirty="0"/>
              <a:t> within such area during the term of such loan.”</a:t>
            </a:r>
          </a:p>
          <a:p>
            <a:pPr marL="0" indent="0">
              <a:buNone/>
            </a:pPr>
            <a:endParaRPr lang="en-US" dirty="0"/>
          </a:p>
        </p:txBody>
      </p:sp>
      <p:sp>
        <p:nvSpPr>
          <p:cNvPr id="4" name="Slide Number Placeholder 3"/>
          <p:cNvSpPr>
            <a:spLocks noGrp="1"/>
          </p:cNvSpPr>
          <p:nvPr>
            <p:ph type="sldNum" sz="quarter" idx="4"/>
          </p:nvPr>
        </p:nvSpPr>
        <p:spPr/>
        <p:txBody>
          <a:bodyPr/>
          <a:lstStyle/>
          <a:p>
            <a:fld id="{EAE1F13A-D22A-1648-8786-CCEF308E950C}" type="slidenum">
              <a:rPr lang="en-US" smtClean="0"/>
              <a:pPr/>
              <a:t>59</a:t>
            </a:fld>
            <a:endParaRPr lang="en-US" dirty="0"/>
          </a:p>
        </p:txBody>
      </p:sp>
    </p:spTree>
    <p:extLst>
      <p:ext uri="{BB962C8B-B14F-4D97-AF65-F5344CB8AC3E}">
        <p14:creationId xmlns:p14="http://schemas.microsoft.com/office/powerpoint/2010/main" val="873972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sz="4000" dirty="0" smtClean="0">
                <a:latin typeface="Calibri" pitchFamily="34" charset="0"/>
              </a:rPr>
              <a:t/>
            </a:r>
            <a:br>
              <a:rPr lang="en-US" sz="4000" dirty="0" smtClean="0">
                <a:latin typeface="Calibri" pitchFamily="34" charset="0"/>
              </a:rPr>
            </a:br>
            <a:r>
              <a:rPr lang="en-US" sz="3600" dirty="0" smtClean="0">
                <a:latin typeface="+mn-lt"/>
              </a:rPr>
              <a:t>Development </a:t>
            </a:r>
            <a:r>
              <a:rPr lang="en-US" sz="3600" dirty="0">
                <a:latin typeface="+mn-lt"/>
              </a:rPr>
              <a:t>of New Water Facilities/Supplies/Infrastructure</a:t>
            </a:r>
            <a:r>
              <a:rPr lang="en-US" dirty="0">
                <a:latin typeface="Calibri" pitchFamily="34" charset="0"/>
              </a:rPr>
              <a:t/>
            </a:r>
            <a:br>
              <a:rPr lang="en-US" dirty="0">
                <a:latin typeface="Calibri" pitchFamily="34" charset="0"/>
              </a:rPr>
            </a:br>
            <a:endParaRPr lang="en-US" dirty="0"/>
          </a:p>
        </p:txBody>
      </p:sp>
      <p:sp>
        <p:nvSpPr>
          <p:cNvPr id="3" name="Content Placeholder 2"/>
          <p:cNvSpPr>
            <a:spLocks noGrp="1"/>
          </p:cNvSpPr>
          <p:nvPr>
            <p:ph idx="1"/>
          </p:nvPr>
        </p:nvSpPr>
        <p:spPr/>
        <p:txBody>
          <a:bodyPr>
            <a:normAutofit/>
          </a:bodyPr>
          <a:lstStyle/>
          <a:p>
            <a:r>
              <a:rPr lang="en-US" altLang="en-US" dirty="0"/>
              <a:t>The development of new facilities to extract, store, impound, and/or transport water can involve complex technical, political, legal and regulatory issues.  A few strategies to consider to attempt to ease the development process might include:</a:t>
            </a:r>
          </a:p>
          <a:p>
            <a:pPr marL="800100" lvl="1" indent="-342900"/>
            <a:r>
              <a:rPr lang="en-US" altLang="en-US" sz="2800" dirty="0">
                <a:solidFill>
                  <a:schemeClr val="tx1"/>
                </a:solidFill>
              </a:rPr>
              <a:t>Start permitting early</a:t>
            </a:r>
          </a:p>
          <a:p>
            <a:pPr marL="800100" lvl="1" indent="-342900"/>
            <a:r>
              <a:rPr lang="en-US" altLang="en-US" sz="2800" dirty="0">
                <a:solidFill>
                  <a:schemeClr val="tx1"/>
                </a:solidFill>
              </a:rPr>
              <a:t>Pursue all required permits simultaneously (if possible)</a:t>
            </a:r>
          </a:p>
          <a:p>
            <a:pPr marL="1257300" lvl="2" indent="-342900">
              <a:buFont typeface="Wingdings" panose="05000000000000000000" pitchFamily="2" charset="2"/>
              <a:buChar char="§"/>
            </a:pPr>
            <a:r>
              <a:rPr lang="en-US" altLang="en-US" sz="2800" dirty="0"/>
              <a:t>Example:  404 Nationwide/NPDES/ESA</a:t>
            </a:r>
          </a:p>
          <a:p>
            <a:endParaRPr lang="en-US" dirty="0"/>
          </a:p>
        </p:txBody>
      </p:sp>
      <p:sp>
        <p:nvSpPr>
          <p:cNvPr id="4" name="Slide Number Placeholder 3"/>
          <p:cNvSpPr>
            <a:spLocks noGrp="1"/>
          </p:cNvSpPr>
          <p:nvPr>
            <p:ph type="sldNum" sz="quarter" idx="4"/>
          </p:nvPr>
        </p:nvSpPr>
        <p:spPr/>
        <p:txBody>
          <a:bodyPr/>
          <a:lstStyle/>
          <a:p>
            <a:fld id="{EAE1F13A-D22A-1648-8786-CCEF308E950C}" type="slidenum">
              <a:rPr lang="en-US" smtClean="0"/>
              <a:pPr/>
              <a:t>6</a:t>
            </a:fld>
            <a:endParaRPr lang="en-US" dirty="0"/>
          </a:p>
        </p:txBody>
      </p:sp>
    </p:spTree>
    <p:extLst>
      <p:ext uri="{BB962C8B-B14F-4D97-AF65-F5344CB8AC3E}">
        <p14:creationId xmlns:p14="http://schemas.microsoft.com/office/powerpoint/2010/main" val="3200576324"/>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altLang="en-US" sz="3200" dirty="0">
                <a:latin typeface="+mn-lt"/>
              </a:rPr>
              <a:t>Typical 1926(b) Case</a:t>
            </a:r>
            <a:endParaRPr lang="en-US" sz="3200" dirty="0">
              <a:latin typeface="+mn-lt"/>
            </a:endParaRPr>
          </a:p>
        </p:txBody>
      </p:sp>
      <p:sp>
        <p:nvSpPr>
          <p:cNvPr id="3" name="Content Placeholder 2"/>
          <p:cNvSpPr>
            <a:spLocks noGrp="1"/>
          </p:cNvSpPr>
          <p:nvPr>
            <p:ph idx="1"/>
          </p:nvPr>
        </p:nvSpPr>
        <p:spPr/>
        <p:txBody>
          <a:bodyPr/>
          <a:lstStyle/>
          <a:p>
            <a:pPr>
              <a:defRPr/>
            </a:pPr>
            <a:r>
              <a:rPr lang="en-US" dirty="0"/>
              <a:t>Municipal Expansion of Water Service Facilities into Rural Area</a:t>
            </a:r>
          </a:p>
          <a:p>
            <a:pPr>
              <a:defRPr/>
            </a:pPr>
            <a:r>
              <a:rPr lang="en-US" dirty="0"/>
              <a:t>May be accompanied by Annexation of Territory into City</a:t>
            </a:r>
          </a:p>
          <a:p>
            <a:pPr>
              <a:defRPr/>
            </a:pPr>
            <a:r>
              <a:rPr lang="en-US" dirty="0"/>
              <a:t>New Subdivision/Customers Served by City</a:t>
            </a:r>
          </a:p>
          <a:p>
            <a:pPr>
              <a:defRPr/>
            </a:pPr>
            <a:r>
              <a:rPr lang="en-US" dirty="0"/>
              <a:t>City Policy Arguments:  Cost, Fireflow, Economic Development, Sovereignty, etc.</a:t>
            </a:r>
          </a:p>
          <a:p>
            <a:pPr marL="0" indent="0">
              <a:buNone/>
            </a:pPr>
            <a:endParaRPr lang="en-US" dirty="0"/>
          </a:p>
        </p:txBody>
      </p:sp>
      <p:sp>
        <p:nvSpPr>
          <p:cNvPr id="4" name="Slide Number Placeholder 3"/>
          <p:cNvSpPr>
            <a:spLocks noGrp="1"/>
          </p:cNvSpPr>
          <p:nvPr>
            <p:ph type="sldNum" sz="quarter" idx="4"/>
          </p:nvPr>
        </p:nvSpPr>
        <p:spPr/>
        <p:txBody>
          <a:bodyPr/>
          <a:lstStyle/>
          <a:p>
            <a:fld id="{EAE1F13A-D22A-1648-8786-CCEF308E950C}" type="slidenum">
              <a:rPr lang="en-US" smtClean="0"/>
              <a:pPr/>
              <a:t>60</a:t>
            </a:fld>
            <a:endParaRPr lang="en-US" dirty="0"/>
          </a:p>
        </p:txBody>
      </p:sp>
    </p:spTree>
    <p:extLst>
      <p:ext uri="{BB962C8B-B14F-4D97-AF65-F5344CB8AC3E}">
        <p14:creationId xmlns:p14="http://schemas.microsoft.com/office/powerpoint/2010/main" val="3487557326"/>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sz="1800" dirty="0" smtClean="0"/>
              <a:t/>
            </a:r>
            <a:br>
              <a:rPr lang="en-US" sz="1800" dirty="0" smtClean="0"/>
            </a:br>
            <a:r>
              <a:rPr lang="en-US" sz="2700" dirty="0" smtClean="0">
                <a:latin typeface="+mn-lt"/>
                <a:cs typeface="Arial" panose="020B0604020202020204" pitchFamily="34" charset="0"/>
              </a:rPr>
              <a:t>Competition:  Southwest White County Water Association Files United States District Court Action Against City of Beebe/Water and Sewer Commission of the City of Beebe Alleging Encroachment</a:t>
            </a:r>
            <a:r>
              <a:rPr lang="en-US" sz="2800" b="1" dirty="0" smtClean="0"/>
              <a:t/>
            </a:r>
            <a:br>
              <a:rPr lang="en-US" sz="2800" b="1" dirty="0" smtClean="0"/>
            </a:br>
            <a:endParaRPr lang="en-US" sz="2800" dirty="0"/>
          </a:p>
        </p:txBody>
      </p:sp>
      <p:sp>
        <p:nvSpPr>
          <p:cNvPr id="3" name="Content Placeholder 2"/>
          <p:cNvSpPr>
            <a:spLocks noGrp="1"/>
          </p:cNvSpPr>
          <p:nvPr>
            <p:ph idx="1"/>
          </p:nvPr>
        </p:nvSpPr>
        <p:spPr/>
        <p:txBody>
          <a:bodyPr>
            <a:normAutofit fontScale="85000" lnSpcReduction="10000"/>
          </a:bodyPr>
          <a:lstStyle/>
          <a:p>
            <a:r>
              <a:rPr lang="en-US" dirty="0"/>
              <a:t>The Southwest County Water Association Public Water Authority filed  in January 2015 a Complaint and Application for Declaratory Judgment and Injunctive Relief in the United States District Court (Eastern District of Arkansas) against the City of Beebe, Arkansas and the Water and Sewer Commission of the City of Beebe. See Case No. 4:15cv52-BSM.</a:t>
            </a:r>
          </a:p>
          <a:p>
            <a:r>
              <a:rPr lang="en-US" dirty="0"/>
              <a:t>Southwest states it is a public water authority of the State of Arkansas and an “association” within the meaning of the Consolidated Farm and Rural Development Act of 1961, 7 U.S.C. § 1926, et seq.</a:t>
            </a:r>
          </a:p>
          <a:p>
            <a:r>
              <a:rPr lang="en-US" dirty="0"/>
              <a:t>It further states that the City of Beebe owns the Beebe Water and Sewer System and that the Water and Sewer Commission of the City of Beebe operates the Beebe Water and Sewer System.</a:t>
            </a:r>
          </a:p>
          <a:p>
            <a:endParaRPr lang="en-US" dirty="0"/>
          </a:p>
          <a:p>
            <a:endParaRPr lang="en-US" dirty="0"/>
          </a:p>
        </p:txBody>
      </p:sp>
      <p:sp>
        <p:nvSpPr>
          <p:cNvPr id="4" name="Slide Number Placeholder 3"/>
          <p:cNvSpPr>
            <a:spLocks noGrp="1"/>
          </p:cNvSpPr>
          <p:nvPr>
            <p:ph type="sldNum" sz="quarter" idx="4"/>
          </p:nvPr>
        </p:nvSpPr>
        <p:spPr/>
        <p:txBody>
          <a:bodyPr/>
          <a:lstStyle/>
          <a:p>
            <a:fld id="{EAE1F13A-D22A-1648-8786-CCEF308E950C}" type="slidenum">
              <a:rPr lang="en-US" smtClean="0"/>
              <a:pPr/>
              <a:t>61</a:t>
            </a:fld>
            <a:endParaRPr lang="en-US" dirty="0"/>
          </a:p>
        </p:txBody>
      </p:sp>
    </p:spTree>
    <p:extLst>
      <p:ext uri="{BB962C8B-B14F-4D97-AF65-F5344CB8AC3E}">
        <p14:creationId xmlns:p14="http://schemas.microsoft.com/office/powerpoint/2010/main" val="888926923"/>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2400" dirty="0">
                <a:latin typeface="Arial" panose="020B0604020202020204" pitchFamily="34" charset="0"/>
                <a:cs typeface="Arial" panose="020B0604020202020204" pitchFamily="34" charset="0"/>
              </a:rPr>
              <a:t>Competition:  Southwest White County Water Association </a:t>
            </a:r>
            <a:r>
              <a:rPr lang="en-US" sz="2400" dirty="0" smtClean="0">
                <a:latin typeface="Arial" panose="020B0604020202020204" pitchFamily="34" charset="0"/>
                <a:cs typeface="Arial" panose="020B0604020202020204" pitchFamily="34" charset="0"/>
              </a:rPr>
              <a:t>Files </a:t>
            </a:r>
            <a:r>
              <a:rPr lang="en-US" sz="2400" dirty="0">
                <a:latin typeface="Arial" panose="020B0604020202020204" pitchFamily="34" charset="0"/>
                <a:cs typeface="Arial" panose="020B0604020202020204" pitchFamily="34" charset="0"/>
              </a:rPr>
              <a:t>United States District Court Action Against City of Beebe/Water and Sewer Commission of the City of Beebe Alleging </a:t>
            </a:r>
            <a:r>
              <a:rPr lang="en-US" sz="2400" dirty="0" smtClean="0">
                <a:latin typeface="Arial" panose="020B0604020202020204" pitchFamily="34" charset="0"/>
                <a:cs typeface="Arial" panose="020B0604020202020204" pitchFamily="34" charset="0"/>
              </a:rPr>
              <a:t>Encroachment (cont)</a:t>
            </a:r>
            <a:endParaRPr lang="en-US" sz="2400"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lstStyle/>
          <a:p>
            <a:r>
              <a:rPr lang="en-US" dirty="0"/>
              <a:t>Southwest alleges that Beebe has:</a:t>
            </a:r>
          </a:p>
          <a:p>
            <a:pPr lvl="1"/>
            <a:r>
              <a:rPr lang="en-US" dirty="0">
                <a:solidFill>
                  <a:schemeClr val="tx1"/>
                </a:solidFill>
              </a:rPr>
              <a:t>… installed and contemplates the further installation of water and sewer lines within the Association’s service territory in an attempt to directly encroach upon the Association’s service territory in violation of 7 U.S.C. § 1926(b). Moreover, Defendants have caused preexisting customers of the Association to terminate water service with the Association in favor of obtaining water service from Defendants. The Association’s service territory that has wrongfully been invaded by Defendants as referred to herein as the “Disputed Territory” and is more fully identified on that map that is attached hereto as EXHIBIT A. </a:t>
            </a:r>
          </a:p>
          <a:p>
            <a:endParaRPr lang="en-US" dirty="0"/>
          </a:p>
        </p:txBody>
      </p:sp>
      <p:sp>
        <p:nvSpPr>
          <p:cNvPr id="4" name="Slide Number Placeholder 3"/>
          <p:cNvSpPr>
            <a:spLocks noGrp="1"/>
          </p:cNvSpPr>
          <p:nvPr>
            <p:ph type="sldNum" sz="quarter" idx="4"/>
          </p:nvPr>
        </p:nvSpPr>
        <p:spPr/>
        <p:txBody>
          <a:bodyPr/>
          <a:lstStyle/>
          <a:p>
            <a:fld id="{EAE1F13A-D22A-1648-8786-CCEF308E950C}" type="slidenum">
              <a:rPr lang="en-US" smtClean="0"/>
              <a:pPr/>
              <a:t>62</a:t>
            </a:fld>
            <a:endParaRPr lang="en-US" dirty="0"/>
          </a:p>
        </p:txBody>
      </p:sp>
    </p:spTree>
    <p:extLst>
      <p:ext uri="{BB962C8B-B14F-4D97-AF65-F5344CB8AC3E}">
        <p14:creationId xmlns:p14="http://schemas.microsoft.com/office/powerpoint/2010/main" val="3369222883"/>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200" dirty="0">
                <a:latin typeface="+mn-lt"/>
              </a:rPr>
              <a:t>Competition (Continued)</a:t>
            </a:r>
          </a:p>
        </p:txBody>
      </p:sp>
      <p:sp>
        <p:nvSpPr>
          <p:cNvPr id="3" name="Content Placeholder 2"/>
          <p:cNvSpPr>
            <a:spLocks noGrp="1"/>
          </p:cNvSpPr>
          <p:nvPr>
            <p:ph idx="1"/>
          </p:nvPr>
        </p:nvSpPr>
        <p:spPr/>
        <p:txBody>
          <a:bodyPr>
            <a:normAutofit/>
          </a:bodyPr>
          <a:lstStyle/>
          <a:p>
            <a:r>
              <a:rPr lang="en-US" sz="2000" dirty="0"/>
              <a:t>Title 3 of the Consolidated Farm and Rule Development Act makes federal loans available to water service associations. </a:t>
            </a:r>
          </a:p>
          <a:p>
            <a:r>
              <a:rPr lang="en-US" sz="2000" dirty="0"/>
              <a:t>Section 1926(b) is called the Anti-Curtailment Provision of the Act and protects recipients of such loans from competition, to a certain extent. It states: </a:t>
            </a:r>
          </a:p>
          <a:p>
            <a:pPr lvl="1"/>
            <a:r>
              <a:rPr lang="en-US" sz="2000" dirty="0">
                <a:solidFill>
                  <a:schemeClr val="tx1"/>
                </a:solidFill>
              </a:rPr>
              <a:t>The service provided or made available through any such association shall not be curtailed or limited by inclusion of the area served by such association within the boundaries of any municipal corporation or other public body, or by granting of any private franchise for similar service within such area during the term of such loan; nor shall the happening of any such event be the basis of requiring such association to secure any franchise, license, or permit as a condition to continuing to serve the area served by the association at the time of the occurrence or the event. </a:t>
            </a:r>
          </a:p>
          <a:p>
            <a:endParaRPr lang="en-US" dirty="0"/>
          </a:p>
        </p:txBody>
      </p:sp>
      <p:sp>
        <p:nvSpPr>
          <p:cNvPr id="4" name="Slide Number Placeholder 3"/>
          <p:cNvSpPr>
            <a:spLocks noGrp="1"/>
          </p:cNvSpPr>
          <p:nvPr>
            <p:ph type="sldNum" sz="quarter" idx="4"/>
          </p:nvPr>
        </p:nvSpPr>
        <p:spPr/>
        <p:txBody>
          <a:bodyPr/>
          <a:lstStyle/>
          <a:p>
            <a:fld id="{EAE1F13A-D22A-1648-8786-CCEF308E950C}" type="slidenum">
              <a:rPr lang="en-US" smtClean="0"/>
              <a:pPr/>
              <a:t>63</a:t>
            </a:fld>
            <a:endParaRPr lang="en-US" dirty="0"/>
          </a:p>
        </p:txBody>
      </p:sp>
    </p:spTree>
    <p:extLst>
      <p:ext uri="{BB962C8B-B14F-4D97-AF65-F5344CB8AC3E}">
        <p14:creationId xmlns:p14="http://schemas.microsoft.com/office/powerpoint/2010/main" val="61355107"/>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200" dirty="0">
                <a:latin typeface="+mn-lt"/>
              </a:rPr>
              <a:t>Competition (Continued)</a:t>
            </a:r>
          </a:p>
        </p:txBody>
      </p:sp>
      <p:sp>
        <p:nvSpPr>
          <p:cNvPr id="3" name="Content Placeholder 2"/>
          <p:cNvSpPr>
            <a:spLocks noGrp="1"/>
          </p:cNvSpPr>
          <p:nvPr>
            <p:ph idx="1"/>
          </p:nvPr>
        </p:nvSpPr>
        <p:spPr/>
        <p:txBody>
          <a:bodyPr/>
          <a:lstStyle/>
          <a:p>
            <a:r>
              <a:rPr lang="en-US" sz="2000" dirty="0">
                <a:latin typeface="Arial" panose="020B0604020202020204" pitchFamily="34" charset="0"/>
                <a:cs typeface="Arial" panose="020B0604020202020204" pitchFamily="34" charset="0"/>
              </a:rPr>
              <a:t>Proponents of 7 U.S.C. § 1926(b) have argued that the legislative history indicates it was intended to protect territories served by rural water associations from competitive facilities such as local governments. </a:t>
            </a:r>
          </a:p>
          <a:p>
            <a:r>
              <a:rPr lang="en-US" sz="2000" dirty="0">
                <a:latin typeface="Arial" panose="020B0604020202020204" pitchFamily="34" charset="0"/>
                <a:cs typeface="Arial" panose="020B0604020202020204" pitchFamily="34" charset="0"/>
              </a:rPr>
              <a:t>They argue that protecting a rural water association’s customer base enables the association to share its fixed cost over a large group of users and prevent costs from becoming prohibitively expensive to any particular rural user. </a:t>
            </a:r>
          </a:p>
          <a:p>
            <a:r>
              <a:rPr lang="en-US" sz="2000" dirty="0">
                <a:latin typeface="Arial" panose="020B0604020202020204" pitchFamily="34" charset="0"/>
                <a:cs typeface="Arial" panose="020B0604020202020204" pitchFamily="34" charset="0"/>
              </a:rPr>
              <a:t>However, In order to state claim under § 1926(b), Plaintiff must establish that:</a:t>
            </a:r>
          </a:p>
          <a:p>
            <a:pPr lvl="1"/>
            <a:r>
              <a:rPr lang="en-US" sz="2000" dirty="0">
                <a:solidFill>
                  <a:schemeClr val="tx1"/>
                </a:solidFill>
                <a:latin typeface="Arial" panose="020B0604020202020204" pitchFamily="34" charset="0"/>
                <a:cs typeface="Arial" panose="020B0604020202020204" pitchFamily="34" charset="0"/>
              </a:rPr>
              <a:t>It is an “association” within the meaning of the Act.</a:t>
            </a:r>
          </a:p>
          <a:p>
            <a:pPr lvl="1"/>
            <a:r>
              <a:rPr lang="en-US" sz="2000" dirty="0">
                <a:solidFill>
                  <a:schemeClr val="tx1"/>
                </a:solidFill>
                <a:latin typeface="Arial" panose="020B0604020202020204" pitchFamily="34" charset="0"/>
                <a:cs typeface="Arial" panose="020B0604020202020204" pitchFamily="34" charset="0"/>
              </a:rPr>
              <a:t>It has a qualifying outstanding Farmer’s Home Administration Loan.</a:t>
            </a:r>
          </a:p>
          <a:p>
            <a:pPr lvl="1"/>
            <a:r>
              <a:rPr lang="en-US" sz="2000" dirty="0">
                <a:solidFill>
                  <a:schemeClr val="tx1"/>
                </a:solidFill>
                <a:latin typeface="Arial" panose="020B0604020202020204" pitchFamily="34" charset="0"/>
                <a:cs typeface="Arial" panose="020B0604020202020204" pitchFamily="34" charset="0"/>
              </a:rPr>
              <a:t>It has “provided or made service available” in the disputed area.</a:t>
            </a:r>
          </a:p>
          <a:p>
            <a:endParaRPr lang="en-US" dirty="0"/>
          </a:p>
        </p:txBody>
      </p:sp>
      <p:sp>
        <p:nvSpPr>
          <p:cNvPr id="4" name="Slide Number Placeholder 3"/>
          <p:cNvSpPr>
            <a:spLocks noGrp="1"/>
          </p:cNvSpPr>
          <p:nvPr>
            <p:ph type="sldNum" sz="quarter" idx="4"/>
          </p:nvPr>
        </p:nvSpPr>
        <p:spPr/>
        <p:txBody>
          <a:bodyPr/>
          <a:lstStyle/>
          <a:p>
            <a:fld id="{EAE1F13A-D22A-1648-8786-CCEF308E950C}" type="slidenum">
              <a:rPr lang="en-US" smtClean="0"/>
              <a:pPr/>
              <a:t>64</a:t>
            </a:fld>
            <a:endParaRPr lang="en-US" dirty="0"/>
          </a:p>
        </p:txBody>
      </p:sp>
    </p:spTree>
    <p:extLst>
      <p:ext uri="{BB962C8B-B14F-4D97-AF65-F5344CB8AC3E}">
        <p14:creationId xmlns:p14="http://schemas.microsoft.com/office/powerpoint/2010/main" val="1316905306"/>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7320" y="201500"/>
            <a:ext cx="10827619" cy="943911"/>
          </a:xfrm>
        </p:spPr>
        <p:txBody>
          <a:bodyPr>
            <a:normAutofit/>
          </a:bodyPr>
          <a:lstStyle/>
          <a:p>
            <a:pPr algn="ctr"/>
            <a:r>
              <a:rPr lang="en-US" sz="3200" dirty="0">
                <a:latin typeface="+mn-lt"/>
              </a:rPr>
              <a:t>Competition (Continued)</a:t>
            </a:r>
          </a:p>
        </p:txBody>
      </p:sp>
      <p:sp>
        <p:nvSpPr>
          <p:cNvPr id="3" name="Content Placeholder 2"/>
          <p:cNvSpPr>
            <a:spLocks noGrp="1"/>
          </p:cNvSpPr>
          <p:nvPr>
            <p:ph idx="1"/>
          </p:nvPr>
        </p:nvSpPr>
        <p:spPr/>
        <p:txBody>
          <a:bodyPr/>
          <a:lstStyle/>
          <a:p>
            <a:r>
              <a:rPr lang="en-US" sz="2400" dirty="0">
                <a:latin typeface="Arial" panose="020B0604020202020204" pitchFamily="34" charset="0"/>
                <a:cs typeface="Arial" panose="020B0604020202020204" pitchFamily="34" charset="0"/>
              </a:rPr>
              <a:t>Southwest is arguing in the Complaint pursuant to 7 U.S.C. § 1926(b) that it qualifies for federal protection from encroachment and that the previously referenced “Disputed Territory” is within its service territory. As a result, it argues for a temporary and permanent injunction against Beebe from</a:t>
            </a:r>
            <a:r>
              <a:rPr lang="en-US" sz="2400" dirty="0" smtClean="0">
                <a:latin typeface="Arial" panose="020B0604020202020204" pitchFamily="34" charset="0"/>
                <a:cs typeface="Arial" panose="020B0604020202020204" pitchFamily="34" charset="0"/>
              </a:rPr>
              <a:t>:</a:t>
            </a:r>
          </a:p>
          <a:p>
            <a:pPr marL="0" indent="0">
              <a:buNone/>
            </a:pPr>
            <a:endParaRPr lang="en-US" sz="2400" dirty="0">
              <a:latin typeface="Arial" panose="020B0604020202020204" pitchFamily="34" charset="0"/>
              <a:cs typeface="Arial" panose="020B0604020202020204" pitchFamily="34" charset="0"/>
            </a:endParaRPr>
          </a:p>
          <a:p>
            <a:pPr lvl="1"/>
            <a:r>
              <a:rPr lang="en-US" dirty="0">
                <a:solidFill>
                  <a:schemeClr val="tx1"/>
                </a:solidFill>
                <a:latin typeface="Arial" panose="020B0604020202020204" pitchFamily="34" charset="0"/>
                <a:cs typeface="Arial" panose="020B0604020202020204" pitchFamily="34" charset="0"/>
              </a:rPr>
              <a:t>Engaging in acts or competition with Southwest</a:t>
            </a:r>
          </a:p>
          <a:p>
            <a:pPr lvl="1"/>
            <a:r>
              <a:rPr lang="en-US" dirty="0">
                <a:solidFill>
                  <a:schemeClr val="tx1"/>
                </a:solidFill>
                <a:latin typeface="Arial" panose="020B0604020202020204" pitchFamily="34" charset="0"/>
                <a:cs typeface="Arial" panose="020B0604020202020204" pitchFamily="34" charset="0"/>
              </a:rPr>
              <a:t>Engaging in any act that would curtail or limit Southwest’s rights to sell water within its service territory </a:t>
            </a:r>
          </a:p>
          <a:p>
            <a:endParaRPr lang="en-US" dirty="0"/>
          </a:p>
        </p:txBody>
      </p:sp>
      <p:sp>
        <p:nvSpPr>
          <p:cNvPr id="4" name="Slide Number Placeholder 3"/>
          <p:cNvSpPr>
            <a:spLocks noGrp="1"/>
          </p:cNvSpPr>
          <p:nvPr>
            <p:ph type="sldNum" sz="quarter" idx="4"/>
          </p:nvPr>
        </p:nvSpPr>
        <p:spPr/>
        <p:txBody>
          <a:bodyPr/>
          <a:lstStyle/>
          <a:p>
            <a:fld id="{EAE1F13A-D22A-1648-8786-CCEF308E950C}" type="slidenum">
              <a:rPr lang="en-US" smtClean="0"/>
              <a:pPr/>
              <a:t>65</a:t>
            </a:fld>
            <a:endParaRPr lang="en-US" dirty="0"/>
          </a:p>
        </p:txBody>
      </p:sp>
    </p:spTree>
    <p:extLst>
      <p:ext uri="{BB962C8B-B14F-4D97-AF65-F5344CB8AC3E}">
        <p14:creationId xmlns:p14="http://schemas.microsoft.com/office/powerpoint/2010/main" val="265552334"/>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sz="4000" dirty="0" smtClean="0">
                <a:latin typeface="Calibri" pitchFamily="34" charset="0"/>
              </a:rPr>
              <a:t/>
            </a:r>
            <a:br>
              <a:rPr lang="en-US" sz="4000" dirty="0" smtClean="0">
                <a:latin typeface="Calibri" pitchFamily="34" charset="0"/>
              </a:rPr>
            </a:br>
            <a:r>
              <a:rPr lang="en-US" sz="3600" dirty="0">
                <a:latin typeface="Arial" panose="020B0604020202020204" pitchFamily="34" charset="0"/>
                <a:cs typeface="Arial" panose="020B0604020202020204" pitchFamily="34" charset="0"/>
              </a:rPr>
              <a:t>R</a:t>
            </a:r>
            <a:r>
              <a:rPr lang="en-US" sz="3600" dirty="0" smtClean="0">
                <a:latin typeface="Arial" panose="020B0604020202020204" pitchFamily="34" charset="0"/>
                <a:cs typeface="Arial" panose="020B0604020202020204" pitchFamily="34" charset="0"/>
              </a:rPr>
              <a:t>elevance </a:t>
            </a:r>
            <a:r>
              <a:rPr lang="en-US" sz="3600" dirty="0">
                <a:latin typeface="Arial" panose="020B0604020202020204" pitchFamily="34" charset="0"/>
                <a:cs typeface="Arial" panose="020B0604020202020204" pitchFamily="34" charset="0"/>
              </a:rPr>
              <a:t>to </a:t>
            </a:r>
            <a:br>
              <a:rPr lang="en-US" sz="3600" dirty="0">
                <a:latin typeface="Arial" panose="020B0604020202020204" pitchFamily="34" charset="0"/>
                <a:cs typeface="Arial" panose="020B0604020202020204" pitchFamily="34" charset="0"/>
              </a:rPr>
            </a:br>
            <a:r>
              <a:rPr lang="en-US" sz="3600" dirty="0">
                <a:latin typeface="Arial" panose="020B0604020202020204" pitchFamily="34" charset="0"/>
                <a:cs typeface="Arial" panose="020B0604020202020204" pitchFamily="34" charset="0"/>
              </a:rPr>
              <a:t>Municipal Utilities?</a:t>
            </a:r>
            <a:r>
              <a:rPr lang="en-US" dirty="0">
                <a:latin typeface="Calibri" pitchFamily="34" charset="0"/>
              </a:rPr>
              <a:t/>
            </a:r>
            <a:br>
              <a:rPr lang="en-US" dirty="0">
                <a:latin typeface="Calibri" pitchFamily="34" charset="0"/>
              </a:rPr>
            </a:br>
            <a:endParaRPr lang="en-US" dirty="0"/>
          </a:p>
        </p:txBody>
      </p:sp>
      <p:sp>
        <p:nvSpPr>
          <p:cNvPr id="3" name="Content Placeholder 2"/>
          <p:cNvSpPr>
            <a:spLocks noGrp="1"/>
          </p:cNvSpPr>
          <p:nvPr>
            <p:ph idx="1"/>
          </p:nvPr>
        </p:nvSpPr>
        <p:spPr/>
        <p:txBody>
          <a:bodyPr>
            <a:normAutofit fontScale="92500" lnSpcReduction="20000"/>
          </a:bodyPr>
          <a:lstStyle/>
          <a:p>
            <a:pPr marL="0" lvl="2" indent="0" algn="ctr">
              <a:spcBef>
                <a:spcPct val="20000"/>
              </a:spcBef>
              <a:buNone/>
              <a:tabLst>
                <a:tab pos="1485900" algn="l"/>
              </a:tabLst>
              <a:defRPr/>
            </a:pPr>
            <a:r>
              <a:rPr lang="en-US" sz="2400" kern="0" dirty="0" smtClean="0">
                <a:latin typeface="Arial" panose="020B0604020202020204" pitchFamily="34" charset="0"/>
                <a:cs typeface="Arial" panose="020B0604020202020204" pitchFamily="34" charset="0"/>
              </a:rPr>
              <a:t>Medical Marijuana</a:t>
            </a:r>
          </a:p>
          <a:p>
            <a:pPr marL="285750" lvl="2" indent="-285750">
              <a:spcBef>
                <a:spcPct val="20000"/>
              </a:spcBef>
              <a:buFont typeface="Wingdings" panose="05000000000000000000" pitchFamily="2" charset="2"/>
              <a:buChar char="Ø"/>
              <a:tabLst>
                <a:tab pos="1485900" algn="l"/>
              </a:tabLst>
              <a:defRPr/>
            </a:pPr>
            <a:endParaRPr lang="en-US" sz="2400" kern="0" dirty="0">
              <a:latin typeface="Arial" panose="020B0604020202020204" pitchFamily="34" charset="0"/>
              <a:cs typeface="Arial" panose="020B0604020202020204" pitchFamily="34" charset="0"/>
            </a:endParaRPr>
          </a:p>
          <a:p>
            <a:pPr marL="342900" lvl="2" indent="-342900">
              <a:spcBef>
                <a:spcPct val="20000"/>
              </a:spcBef>
              <a:tabLst>
                <a:tab pos="1485900" algn="l"/>
              </a:tabLst>
              <a:defRPr/>
            </a:pPr>
            <a:r>
              <a:rPr lang="en-US" sz="2400" kern="0" dirty="0" smtClean="0">
                <a:latin typeface="Arial" panose="020B0604020202020204" pitchFamily="34" charset="0"/>
                <a:cs typeface="Arial" panose="020B0604020202020204" pitchFamily="34" charset="0"/>
              </a:rPr>
              <a:t>Arguably </a:t>
            </a:r>
            <a:r>
              <a:rPr lang="en-US" sz="2400" kern="0" dirty="0">
                <a:latin typeface="Arial" panose="020B0604020202020204" pitchFamily="34" charset="0"/>
                <a:cs typeface="Arial" panose="020B0604020202020204" pitchFamily="34" charset="0"/>
              </a:rPr>
              <a:t>at least three issues arise in regards to Missouri Municipal Utilities:</a:t>
            </a:r>
          </a:p>
          <a:p>
            <a:pPr marL="0" lvl="2" indent="0">
              <a:spcBef>
                <a:spcPct val="20000"/>
              </a:spcBef>
              <a:buNone/>
              <a:tabLst>
                <a:tab pos="1485900" algn="l"/>
              </a:tabLst>
              <a:defRPr/>
            </a:pPr>
            <a:endParaRPr lang="en-US" sz="2400" kern="0" dirty="0">
              <a:latin typeface="Arial" panose="020B0604020202020204" pitchFamily="34" charset="0"/>
              <a:cs typeface="Arial" panose="020B0604020202020204" pitchFamily="34" charset="0"/>
            </a:endParaRPr>
          </a:p>
          <a:p>
            <a:pPr marL="628650" lvl="2" indent="-342900">
              <a:spcBef>
                <a:spcPct val="20000"/>
              </a:spcBef>
              <a:buFont typeface="Wingdings" panose="05000000000000000000" pitchFamily="2" charset="2"/>
              <a:buChar char="§"/>
              <a:tabLst>
                <a:tab pos="1485900" algn="l"/>
              </a:tabLst>
              <a:defRPr/>
            </a:pPr>
            <a:r>
              <a:rPr lang="en-US" sz="2400" kern="0" dirty="0">
                <a:latin typeface="Arial" panose="020B0604020202020204" pitchFamily="34" charset="0"/>
                <a:cs typeface="Arial" panose="020B0604020202020204" pitchFamily="34" charset="0"/>
              </a:rPr>
              <a:t>Significant energy consumption by medical marijuana cultivation facilities</a:t>
            </a:r>
          </a:p>
          <a:p>
            <a:pPr marL="400050" lvl="2" indent="-342900">
              <a:spcBef>
                <a:spcPct val="20000"/>
              </a:spcBef>
              <a:buFont typeface="Wingdings" panose="05000000000000000000" pitchFamily="2" charset="2"/>
              <a:buChar char="§"/>
              <a:tabLst>
                <a:tab pos="1485900" algn="l"/>
              </a:tabLst>
              <a:defRPr/>
            </a:pPr>
            <a:endParaRPr lang="en-US" sz="2400" kern="0" dirty="0">
              <a:latin typeface="Arial" panose="020B0604020202020204" pitchFamily="34" charset="0"/>
              <a:cs typeface="Arial" panose="020B0604020202020204" pitchFamily="34" charset="0"/>
            </a:endParaRPr>
          </a:p>
          <a:p>
            <a:pPr marL="628650" lvl="2" indent="-342900">
              <a:spcBef>
                <a:spcPct val="20000"/>
              </a:spcBef>
              <a:buFont typeface="Wingdings" panose="05000000000000000000" pitchFamily="2" charset="2"/>
              <a:buChar char="§"/>
              <a:tabLst>
                <a:tab pos="1485900" algn="l"/>
              </a:tabLst>
              <a:defRPr/>
            </a:pPr>
            <a:r>
              <a:rPr lang="en-US" sz="2400" kern="0" dirty="0">
                <a:latin typeface="Arial" panose="020B0604020202020204" pitchFamily="34" charset="0"/>
                <a:cs typeface="Arial" panose="020B0604020202020204" pitchFamily="34" charset="0"/>
              </a:rPr>
              <a:t>Medical marijuana cultivation, manufacturing (infusion) and dispensary use of water </a:t>
            </a:r>
            <a:r>
              <a:rPr lang="en-US" sz="2400" u="sng" kern="0" dirty="0">
                <a:latin typeface="Arial" panose="020B0604020202020204" pitchFamily="34" charset="0"/>
                <a:cs typeface="Arial" panose="020B0604020202020204" pitchFamily="34" charset="0"/>
              </a:rPr>
              <a:t>and</a:t>
            </a:r>
            <a:r>
              <a:rPr lang="en-US" sz="2400" kern="0" dirty="0">
                <a:latin typeface="Arial" panose="020B0604020202020204" pitchFamily="34" charset="0"/>
                <a:cs typeface="Arial" panose="020B0604020202020204" pitchFamily="34" charset="0"/>
              </a:rPr>
              <a:t> wastewater services</a:t>
            </a:r>
          </a:p>
          <a:p>
            <a:pPr marL="400050" lvl="2" indent="-342900">
              <a:spcBef>
                <a:spcPct val="20000"/>
              </a:spcBef>
              <a:buFont typeface="Wingdings" panose="05000000000000000000" pitchFamily="2" charset="2"/>
              <a:buChar char="§"/>
              <a:tabLst>
                <a:tab pos="1485900" algn="l"/>
              </a:tabLst>
              <a:defRPr/>
            </a:pPr>
            <a:endParaRPr lang="en-US" sz="2400" kern="0" dirty="0">
              <a:latin typeface="Arial" panose="020B0604020202020204" pitchFamily="34" charset="0"/>
              <a:cs typeface="Arial" panose="020B0604020202020204" pitchFamily="34" charset="0"/>
            </a:endParaRPr>
          </a:p>
          <a:p>
            <a:pPr marL="628650" lvl="2" indent="-342900">
              <a:spcBef>
                <a:spcPct val="20000"/>
              </a:spcBef>
              <a:buFont typeface="Wingdings" panose="05000000000000000000" pitchFamily="2" charset="2"/>
              <a:buChar char="§"/>
              <a:tabLst>
                <a:tab pos="1485900" algn="l"/>
              </a:tabLst>
              <a:defRPr/>
            </a:pPr>
            <a:r>
              <a:rPr lang="en-US" sz="2400" kern="0" dirty="0">
                <a:latin typeface="Arial" panose="020B0604020202020204" pitchFamily="34" charset="0"/>
                <a:cs typeface="Arial" panose="020B0604020202020204" pitchFamily="34" charset="0"/>
              </a:rPr>
              <a:t>Municipal utility employee issues associated with the legal use of medical marijuana (especially in safety/environmentally sensitive positions?)</a:t>
            </a:r>
          </a:p>
          <a:p>
            <a:pPr marL="0" indent="0">
              <a:buNone/>
            </a:pPr>
            <a:endParaRPr lang="en-US" dirty="0"/>
          </a:p>
        </p:txBody>
      </p:sp>
      <p:sp>
        <p:nvSpPr>
          <p:cNvPr id="4" name="Slide Number Placeholder 3"/>
          <p:cNvSpPr>
            <a:spLocks noGrp="1"/>
          </p:cNvSpPr>
          <p:nvPr>
            <p:ph type="sldNum" sz="quarter" idx="4"/>
          </p:nvPr>
        </p:nvSpPr>
        <p:spPr/>
        <p:txBody>
          <a:bodyPr/>
          <a:lstStyle/>
          <a:p>
            <a:fld id="{EAE1F13A-D22A-1648-8786-CCEF308E950C}" type="slidenum">
              <a:rPr lang="en-US" smtClean="0"/>
              <a:pPr/>
              <a:t>66</a:t>
            </a:fld>
            <a:endParaRPr lang="en-US" dirty="0"/>
          </a:p>
        </p:txBody>
      </p:sp>
    </p:spTree>
    <p:extLst>
      <p:ext uri="{BB962C8B-B14F-4D97-AF65-F5344CB8AC3E}">
        <p14:creationId xmlns:p14="http://schemas.microsoft.com/office/powerpoint/2010/main" val="3238411172"/>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sz="5300" dirty="0" smtClean="0">
                <a:latin typeface="Calibri" pitchFamily="34" charset="0"/>
              </a:rPr>
              <a:t/>
            </a:r>
            <a:br>
              <a:rPr lang="en-US" sz="5300" dirty="0" smtClean="0">
                <a:latin typeface="Calibri" pitchFamily="34" charset="0"/>
              </a:rPr>
            </a:br>
            <a:r>
              <a:rPr lang="en-US" sz="3600" dirty="0" smtClean="0">
                <a:latin typeface="Arial" panose="020B0604020202020204" pitchFamily="34" charset="0"/>
                <a:cs typeface="Arial" panose="020B0604020202020204" pitchFamily="34" charset="0"/>
              </a:rPr>
              <a:t>Water </a:t>
            </a:r>
            <a:r>
              <a:rPr lang="en-US" sz="3600" dirty="0">
                <a:latin typeface="Arial" panose="020B0604020202020204" pitchFamily="34" charset="0"/>
                <a:cs typeface="Arial" panose="020B0604020202020204" pitchFamily="34" charset="0"/>
              </a:rPr>
              <a:t>Use</a:t>
            </a:r>
            <a:r>
              <a:rPr lang="en-US" dirty="0">
                <a:latin typeface="Calibri" pitchFamily="34" charset="0"/>
              </a:rPr>
              <a:t/>
            </a:r>
            <a:br>
              <a:rPr lang="en-US" dirty="0">
                <a:latin typeface="Calibri" pitchFamily="34" charset="0"/>
              </a:rPr>
            </a:br>
            <a:endParaRPr lang="en-US" dirty="0"/>
          </a:p>
        </p:txBody>
      </p:sp>
      <p:sp>
        <p:nvSpPr>
          <p:cNvPr id="3" name="Content Placeholder 2"/>
          <p:cNvSpPr>
            <a:spLocks noGrp="1"/>
          </p:cNvSpPr>
          <p:nvPr>
            <p:ph idx="1"/>
          </p:nvPr>
        </p:nvSpPr>
        <p:spPr/>
        <p:txBody>
          <a:bodyPr/>
          <a:lstStyle/>
          <a:p>
            <a:pPr lvl="1">
              <a:spcBef>
                <a:spcPct val="20000"/>
              </a:spcBef>
              <a:defRPr/>
            </a:pPr>
            <a:r>
              <a:rPr lang="en-US" sz="2000" kern="0" dirty="0">
                <a:solidFill>
                  <a:schemeClr val="tx1"/>
                </a:solidFill>
                <a:latin typeface="Arial" panose="020B0604020202020204" pitchFamily="34" charset="0"/>
                <a:cs typeface="Arial" panose="020B0604020202020204" pitchFamily="34" charset="0"/>
              </a:rPr>
              <a:t>Cultivating and processing marijuana is water intensive.</a:t>
            </a:r>
          </a:p>
          <a:p>
            <a:pPr lvl="1">
              <a:spcBef>
                <a:spcPct val="20000"/>
              </a:spcBef>
              <a:defRPr/>
            </a:pPr>
            <a:r>
              <a:rPr lang="en-US" sz="2000" kern="0" dirty="0">
                <a:solidFill>
                  <a:schemeClr val="tx1"/>
                </a:solidFill>
                <a:latin typeface="Arial" panose="020B0604020202020204" pitchFamily="34" charset="0"/>
                <a:cs typeface="Arial" panose="020B0604020202020204" pitchFamily="34" charset="0"/>
              </a:rPr>
              <a:t>A facility tapping into a public utility or municipal water line if among a concentration of such facilities could be a material issue in terms of quantity used.</a:t>
            </a:r>
          </a:p>
          <a:p>
            <a:pPr marL="457200" lvl="1" indent="0">
              <a:spcBef>
                <a:spcPct val="20000"/>
              </a:spcBef>
              <a:buNone/>
              <a:defRPr/>
            </a:pPr>
            <a:r>
              <a:rPr lang="en-US" sz="2000" kern="0" dirty="0">
                <a:solidFill>
                  <a:schemeClr val="tx1"/>
                </a:solidFill>
                <a:latin typeface="Arial" panose="020B0604020202020204" pitchFamily="34" charset="0"/>
                <a:cs typeface="Arial" panose="020B0604020202020204" pitchFamily="34" charset="0"/>
              </a:rPr>
              <a:t>For purposes of producing high marijuana yields influent water may be scrutinized for:</a:t>
            </a:r>
          </a:p>
          <a:p>
            <a:pPr lvl="1">
              <a:spcBef>
                <a:spcPct val="20000"/>
              </a:spcBef>
              <a:defRPr/>
            </a:pPr>
            <a:r>
              <a:rPr lang="en-US" sz="2000" kern="0" dirty="0">
                <a:solidFill>
                  <a:schemeClr val="tx1"/>
                </a:solidFill>
                <a:latin typeface="Arial" panose="020B0604020202020204" pitchFamily="34" charset="0"/>
                <a:cs typeface="Arial" panose="020B0604020202020204" pitchFamily="34" charset="0"/>
              </a:rPr>
              <a:t>Total soluble salt</a:t>
            </a:r>
          </a:p>
          <a:p>
            <a:pPr lvl="1">
              <a:spcBef>
                <a:spcPct val="20000"/>
              </a:spcBef>
              <a:defRPr/>
            </a:pPr>
            <a:r>
              <a:rPr lang="en-US" sz="2000" kern="0" dirty="0">
                <a:solidFill>
                  <a:schemeClr val="tx1"/>
                </a:solidFill>
                <a:latin typeface="Arial" panose="020B0604020202020204" pitchFamily="34" charset="0"/>
                <a:cs typeface="Arial" panose="020B0604020202020204" pitchFamily="34" charset="0"/>
              </a:rPr>
              <a:t>Proportion of sodium cations</a:t>
            </a:r>
          </a:p>
          <a:p>
            <a:pPr lvl="1">
              <a:spcBef>
                <a:spcPct val="20000"/>
              </a:spcBef>
              <a:defRPr/>
            </a:pPr>
            <a:r>
              <a:rPr lang="en-US" sz="2000" kern="0" dirty="0">
                <a:solidFill>
                  <a:schemeClr val="tx1"/>
                </a:solidFill>
                <a:latin typeface="Arial" panose="020B0604020202020204" pitchFamily="34" charset="0"/>
                <a:cs typeface="Arial" panose="020B0604020202020204" pitchFamily="34" charset="0"/>
              </a:rPr>
              <a:t>Excessive concentrations of elements that curves toxicity on ionic imbalance in plants </a:t>
            </a:r>
          </a:p>
          <a:p>
            <a:pPr lvl="1">
              <a:spcBef>
                <a:spcPct val="20000"/>
              </a:spcBef>
              <a:defRPr/>
            </a:pPr>
            <a:r>
              <a:rPr lang="en-US" sz="2000" kern="0" dirty="0">
                <a:solidFill>
                  <a:schemeClr val="tx1"/>
                </a:solidFill>
                <a:latin typeface="Arial" panose="020B0604020202020204" pitchFamily="34" charset="0"/>
                <a:cs typeface="Arial" panose="020B0604020202020204" pitchFamily="34" charset="0"/>
              </a:rPr>
              <a:t>Bicarbonate anion concentration as related to calcium plus magnesium cations</a:t>
            </a:r>
            <a:endParaRPr lang="en-US" dirty="0">
              <a:solidFill>
                <a:schemeClr val="tx1"/>
              </a:solidFill>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4"/>
          </p:nvPr>
        </p:nvSpPr>
        <p:spPr/>
        <p:txBody>
          <a:bodyPr/>
          <a:lstStyle/>
          <a:p>
            <a:fld id="{EAE1F13A-D22A-1648-8786-CCEF308E950C}" type="slidenum">
              <a:rPr lang="en-US" smtClean="0"/>
              <a:pPr/>
              <a:t>67</a:t>
            </a:fld>
            <a:endParaRPr lang="en-US" dirty="0"/>
          </a:p>
        </p:txBody>
      </p:sp>
    </p:spTree>
    <p:extLst>
      <p:ext uri="{BB962C8B-B14F-4D97-AF65-F5344CB8AC3E}">
        <p14:creationId xmlns:p14="http://schemas.microsoft.com/office/powerpoint/2010/main" val="3475107630"/>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sz="4900" dirty="0" smtClean="0">
                <a:latin typeface="Calibri" pitchFamily="34" charset="0"/>
              </a:rPr>
              <a:t/>
            </a:r>
            <a:br>
              <a:rPr lang="en-US" sz="4900" dirty="0" smtClean="0">
                <a:latin typeface="Calibri" pitchFamily="34" charset="0"/>
              </a:rPr>
            </a:br>
            <a:r>
              <a:rPr lang="en-US" sz="3600" dirty="0" smtClean="0">
                <a:latin typeface="Arial" panose="020B0604020202020204" pitchFamily="34" charset="0"/>
                <a:cs typeface="Arial" panose="020B0604020202020204" pitchFamily="34" charset="0"/>
              </a:rPr>
              <a:t>Wastewater</a:t>
            </a:r>
            <a:r>
              <a:rPr lang="en-US" dirty="0">
                <a:latin typeface="Calibri" pitchFamily="34" charset="0"/>
              </a:rPr>
              <a:t/>
            </a:r>
            <a:br>
              <a:rPr lang="en-US" dirty="0">
                <a:latin typeface="Calibri" pitchFamily="34" charset="0"/>
              </a:rPr>
            </a:br>
            <a:endParaRPr lang="en-US" dirty="0"/>
          </a:p>
        </p:txBody>
      </p:sp>
      <p:sp>
        <p:nvSpPr>
          <p:cNvPr id="3" name="Content Placeholder 2"/>
          <p:cNvSpPr>
            <a:spLocks noGrp="1"/>
          </p:cNvSpPr>
          <p:nvPr>
            <p:ph idx="1"/>
          </p:nvPr>
        </p:nvSpPr>
        <p:spPr/>
        <p:txBody>
          <a:bodyPr/>
          <a:lstStyle/>
          <a:p>
            <a:pPr marL="0" lvl="2">
              <a:spcBef>
                <a:spcPct val="20000"/>
              </a:spcBef>
              <a:tabLst>
                <a:tab pos="1485900" algn="l"/>
              </a:tabLst>
              <a:defRPr/>
            </a:pPr>
            <a:r>
              <a:rPr lang="en-US" kern="0" dirty="0">
                <a:latin typeface="Arial" panose="020B0604020202020204" pitchFamily="34" charset="0"/>
                <a:cs typeface="Arial" panose="020B0604020202020204" pitchFamily="34" charset="0"/>
              </a:rPr>
              <a:t>Wastewater utilities  will need to evaluate cultivating/infusion facilities’ wastewater streams.</a:t>
            </a:r>
          </a:p>
          <a:p>
            <a:pPr marL="0" lvl="2">
              <a:spcBef>
                <a:spcPct val="20000"/>
              </a:spcBef>
              <a:tabLst>
                <a:tab pos="1485900" algn="l"/>
              </a:tabLst>
              <a:defRPr/>
            </a:pPr>
            <a:endParaRPr lang="en-US" kern="0" dirty="0">
              <a:latin typeface="Arial" panose="020B0604020202020204" pitchFamily="34" charset="0"/>
              <a:cs typeface="Arial" panose="020B0604020202020204" pitchFamily="34" charset="0"/>
            </a:endParaRPr>
          </a:p>
          <a:p>
            <a:pPr lvl="1">
              <a:spcBef>
                <a:spcPct val="20000"/>
              </a:spcBef>
              <a:defRPr/>
            </a:pPr>
            <a:r>
              <a:rPr lang="en-US" sz="2000" kern="0" dirty="0">
                <a:solidFill>
                  <a:schemeClr val="tx1"/>
                </a:solidFill>
                <a:latin typeface="Arial" panose="020B0604020202020204" pitchFamily="34" charset="0"/>
                <a:cs typeface="Arial" panose="020B0604020202020204" pitchFamily="34" charset="0"/>
              </a:rPr>
              <a:t>Scrutinize pollutant concentration</a:t>
            </a:r>
          </a:p>
          <a:p>
            <a:pPr marL="1200150" lvl="2" indent="-285750">
              <a:spcBef>
                <a:spcPct val="20000"/>
              </a:spcBef>
              <a:buFont typeface="Wingdings" panose="05000000000000000000" pitchFamily="2" charset="2"/>
              <a:buChar char="§"/>
              <a:defRPr/>
            </a:pPr>
            <a:r>
              <a:rPr lang="en-US" kern="0" dirty="0">
                <a:latin typeface="Arial" panose="020B0604020202020204" pitchFamily="34" charset="0"/>
                <a:cs typeface="Arial" panose="020B0604020202020204" pitchFamily="34" charset="0"/>
              </a:rPr>
              <a:t>Nutrient issues (Phosphates and Nitrates) </a:t>
            </a:r>
          </a:p>
          <a:p>
            <a:pPr marL="1200150" lvl="2" indent="-285750">
              <a:spcBef>
                <a:spcPct val="20000"/>
              </a:spcBef>
              <a:buFont typeface="Wingdings" panose="05000000000000000000" pitchFamily="2" charset="2"/>
              <a:buChar char="§"/>
              <a:defRPr/>
            </a:pPr>
            <a:r>
              <a:rPr lang="en-US" kern="0" dirty="0">
                <a:latin typeface="Arial" panose="020B0604020202020204" pitchFamily="34" charset="0"/>
                <a:cs typeface="Arial" panose="020B0604020202020204" pitchFamily="34" charset="0"/>
              </a:rPr>
              <a:t>Biocides interfere with treatment</a:t>
            </a:r>
          </a:p>
          <a:p>
            <a:pPr lvl="1">
              <a:spcBef>
                <a:spcPct val="20000"/>
              </a:spcBef>
              <a:defRPr/>
            </a:pPr>
            <a:r>
              <a:rPr lang="en-US" sz="2000" kern="0" dirty="0">
                <a:solidFill>
                  <a:schemeClr val="tx1"/>
                </a:solidFill>
                <a:latin typeface="Arial" panose="020B0604020202020204" pitchFamily="34" charset="0"/>
                <a:cs typeface="Arial" panose="020B0604020202020204" pitchFamily="34" charset="0"/>
              </a:rPr>
              <a:t>Facility practices to address potential wastewater issues</a:t>
            </a:r>
          </a:p>
          <a:p>
            <a:pPr marL="1200150" lvl="2" indent="-285750">
              <a:spcBef>
                <a:spcPct val="20000"/>
              </a:spcBef>
              <a:buFont typeface="Wingdings" panose="05000000000000000000" pitchFamily="2" charset="2"/>
              <a:buChar char="§"/>
              <a:defRPr/>
            </a:pPr>
            <a:r>
              <a:rPr lang="en-US" kern="0" dirty="0">
                <a:latin typeface="Arial" panose="020B0604020202020204" pitchFamily="34" charset="0"/>
                <a:cs typeface="Arial" panose="020B0604020202020204" pitchFamily="34" charset="0"/>
              </a:rPr>
              <a:t>Available agronomy practices to reduce pollution</a:t>
            </a:r>
          </a:p>
          <a:p>
            <a:pPr marL="1200150" lvl="2" indent="-285750">
              <a:spcBef>
                <a:spcPct val="20000"/>
              </a:spcBef>
              <a:buFont typeface="Wingdings" panose="05000000000000000000" pitchFamily="2" charset="2"/>
              <a:buChar char="§"/>
              <a:defRPr/>
            </a:pPr>
            <a:r>
              <a:rPr lang="en-US" kern="0" dirty="0">
                <a:latin typeface="Arial" panose="020B0604020202020204" pitchFamily="34" charset="0"/>
                <a:cs typeface="Arial" panose="020B0604020202020204" pitchFamily="34" charset="0"/>
              </a:rPr>
              <a:t>Minimize/use best practices for reducing solvent usage for processing plant material</a:t>
            </a:r>
          </a:p>
          <a:p>
            <a:pPr marL="1200150" lvl="2" indent="-285750">
              <a:spcBef>
                <a:spcPct val="20000"/>
              </a:spcBef>
              <a:buFont typeface="Wingdings" panose="05000000000000000000" pitchFamily="2" charset="2"/>
              <a:buChar char="§"/>
              <a:defRPr/>
            </a:pPr>
            <a:r>
              <a:rPr lang="en-US" kern="0" dirty="0">
                <a:latin typeface="Arial" panose="020B0604020202020204" pitchFamily="34" charset="0"/>
                <a:cs typeface="Arial" panose="020B0604020202020204" pitchFamily="34" charset="0"/>
              </a:rPr>
              <a:t>Recirculating hydroponic system</a:t>
            </a:r>
          </a:p>
          <a:p>
            <a:pPr marL="1200150" lvl="2" indent="-285750">
              <a:spcBef>
                <a:spcPct val="20000"/>
              </a:spcBef>
              <a:buFont typeface="Wingdings" panose="05000000000000000000" pitchFamily="2" charset="2"/>
              <a:buChar char="§"/>
              <a:defRPr/>
            </a:pPr>
            <a:r>
              <a:rPr lang="en-US" kern="0" dirty="0">
                <a:latin typeface="Arial" panose="020B0604020202020204" pitchFamily="34" charset="0"/>
                <a:cs typeface="Arial" panose="020B0604020202020204" pitchFamily="34" charset="0"/>
              </a:rPr>
              <a:t>Address/sewer entry points in cultivation rooms</a:t>
            </a:r>
          </a:p>
          <a:p>
            <a:pPr marL="0" indent="0">
              <a:buNone/>
            </a:pPr>
            <a:endParaRPr lang="en-US" dirty="0"/>
          </a:p>
        </p:txBody>
      </p:sp>
      <p:sp>
        <p:nvSpPr>
          <p:cNvPr id="4" name="Slide Number Placeholder 3"/>
          <p:cNvSpPr>
            <a:spLocks noGrp="1"/>
          </p:cNvSpPr>
          <p:nvPr>
            <p:ph type="sldNum" sz="quarter" idx="4"/>
          </p:nvPr>
        </p:nvSpPr>
        <p:spPr/>
        <p:txBody>
          <a:bodyPr/>
          <a:lstStyle/>
          <a:p>
            <a:fld id="{EAE1F13A-D22A-1648-8786-CCEF308E950C}" type="slidenum">
              <a:rPr lang="en-US" smtClean="0"/>
              <a:pPr/>
              <a:t>68</a:t>
            </a:fld>
            <a:endParaRPr lang="en-US" dirty="0"/>
          </a:p>
        </p:txBody>
      </p:sp>
    </p:spTree>
    <p:extLst>
      <p:ext uri="{BB962C8B-B14F-4D97-AF65-F5344CB8AC3E}">
        <p14:creationId xmlns:p14="http://schemas.microsoft.com/office/powerpoint/2010/main" val="974092313"/>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smtClean="0">
                <a:latin typeface="Calibri" pitchFamily="34" charset="0"/>
              </a:rPr>
              <a:t/>
            </a:r>
            <a:br>
              <a:rPr lang="en-US" dirty="0" smtClean="0">
                <a:latin typeface="Calibri" pitchFamily="34" charset="0"/>
              </a:rPr>
            </a:br>
            <a:r>
              <a:rPr lang="en-US" sz="3600" dirty="0" smtClean="0">
                <a:latin typeface="Arial" panose="020B0604020202020204" pitchFamily="34" charset="0"/>
                <a:cs typeface="Arial" panose="020B0604020202020204" pitchFamily="34" charset="0"/>
              </a:rPr>
              <a:t>Wastewater </a:t>
            </a:r>
            <a:r>
              <a:rPr lang="en-US" sz="3600" dirty="0">
                <a:latin typeface="Arial" panose="020B0604020202020204" pitchFamily="34" charset="0"/>
                <a:cs typeface="Arial" panose="020B0604020202020204" pitchFamily="34" charset="0"/>
              </a:rPr>
              <a:t>(cont.)</a:t>
            </a:r>
            <a:r>
              <a:rPr lang="en-US" dirty="0">
                <a:latin typeface="Calibri" pitchFamily="34" charset="0"/>
              </a:rPr>
              <a:t/>
            </a:r>
            <a:br>
              <a:rPr lang="en-US" dirty="0">
                <a:latin typeface="Calibri" pitchFamily="34" charset="0"/>
              </a:rPr>
            </a:br>
            <a:endParaRPr lang="en-US" dirty="0"/>
          </a:p>
        </p:txBody>
      </p:sp>
      <p:sp>
        <p:nvSpPr>
          <p:cNvPr id="3" name="Content Placeholder 2"/>
          <p:cNvSpPr>
            <a:spLocks noGrp="1"/>
          </p:cNvSpPr>
          <p:nvPr>
            <p:ph idx="1"/>
          </p:nvPr>
        </p:nvSpPr>
        <p:spPr/>
        <p:txBody>
          <a:bodyPr/>
          <a:lstStyle/>
          <a:p>
            <a:pPr marL="0" lvl="2">
              <a:spcBef>
                <a:spcPct val="20000"/>
              </a:spcBef>
              <a:tabLst>
                <a:tab pos="1485900" algn="l"/>
              </a:tabLst>
              <a:defRPr/>
            </a:pPr>
            <a:r>
              <a:rPr lang="en-US" sz="2400" kern="0" dirty="0">
                <a:latin typeface="Arial" panose="020B0604020202020204" pitchFamily="34" charset="0"/>
                <a:cs typeface="Arial" panose="020B0604020202020204" pitchFamily="34" charset="0"/>
              </a:rPr>
              <a:t>Infusion/Extraction/Production</a:t>
            </a:r>
          </a:p>
          <a:p>
            <a:pPr marL="0" lvl="2">
              <a:spcBef>
                <a:spcPct val="20000"/>
              </a:spcBef>
              <a:tabLst>
                <a:tab pos="1485900" algn="l"/>
              </a:tabLst>
              <a:defRPr/>
            </a:pPr>
            <a:endParaRPr lang="en-US" sz="2400" kern="0" dirty="0">
              <a:latin typeface="Arial" panose="020B0604020202020204" pitchFamily="34" charset="0"/>
              <a:cs typeface="Arial" panose="020B0604020202020204" pitchFamily="34" charset="0"/>
            </a:endParaRPr>
          </a:p>
          <a:p>
            <a:pPr lvl="1">
              <a:spcBef>
                <a:spcPct val="20000"/>
              </a:spcBef>
              <a:buFont typeface="Wingdings" panose="05000000000000000000" pitchFamily="2" charset="2"/>
              <a:buChar char="§"/>
              <a:defRPr/>
            </a:pPr>
            <a:r>
              <a:rPr lang="en-US" kern="0" dirty="0">
                <a:solidFill>
                  <a:schemeClr val="tx1"/>
                </a:solidFill>
                <a:latin typeface="Arial" panose="020B0604020202020204" pitchFamily="34" charset="0"/>
                <a:cs typeface="Arial" panose="020B0604020202020204" pitchFamily="34" charset="0"/>
              </a:rPr>
              <a:t>Relevant pollutants?</a:t>
            </a:r>
          </a:p>
          <a:p>
            <a:pPr lvl="1">
              <a:spcBef>
                <a:spcPct val="20000"/>
              </a:spcBef>
              <a:buFont typeface="Wingdings" panose="05000000000000000000" pitchFamily="2" charset="2"/>
              <a:buChar char="§"/>
              <a:defRPr/>
            </a:pPr>
            <a:r>
              <a:rPr lang="en-US" kern="0" dirty="0">
                <a:solidFill>
                  <a:schemeClr val="tx1"/>
                </a:solidFill>
                <a:latin typeface="Arial" panose="020B0604020202020204" pitchFamily="34" charset="0"/>
                <a:cs typeface="Arial" panose="020B0604020202020204" pitchFamily="34" charset="0"/>
              </a:rPr>
              <a:t>Prevent gaseous solvents like carbon dioxide, propane or butane discharging into sewer system wastewater</a:t>
            </a:r>
          </a:p>
          <a:p>
            <a:pPr lvl="1">
              <a:spcBef>
                <a:spcPct val="20000"/>
              </a:spcBef>
              <a:buFont typeface="Wingdings" panose="05000000000000000000" pitchFamily="2" charset="2"/>
              <a:buChar char="§"/>
              <a:defRPr/>
            </a:pPr>
            <a:r>
              <a:rPr lang="en-US" kern="0" dirty="0">
                <a:solidFill>
                  <a:schemeClr val="tx1"/>
                </a:solidFill>
                <a:latin typeface="Arial" panose="020B0604020202020204" pitchFamily="34" charset="0"/>
                <a:cs typeface="Arial" panose="020B0604020202020204" pitchFamily="34" charset="0"/>
              </a:rPr>
              <a:t>Solvents such as hexane, etc., maybe flammable </a:t>
            </a:r>
          </a:p>
          <a:p>
            <a:pPr lvl="1">
              <a:spcBef>
                <a:spcPct val="20000"/>
              </a:spcBef>
              <a:buFont typeface="Wingdings" panose="05000000000000000000" pitchFamily="2" charset="2"/>
              <a:buChar char="§"/>
              <a:defRPr/>
            </a:pPr>
            <a:r>
              <a:rPr lang="en-US" kern="0" dirty="0">
                <a:solidFill>
                  <a:schemeClr val="tx1"/>
                </a:solidFill>
                <a:latin typeface="Arial" panose="020B0604020202020204" pitchFamily="34" charset="0"/>
                <a:cs typeface="Arial" panose="020B0604020202020204" pitchFamily="34" charset="0"/>
              </a:rPr>
              <a:t>Fats, oils, and grease from edible production</a:t>
            </a:r>
          </a:p>
          <a:p>
            <a:pPr lvl="1">
              <a:spcBef>
                <a:spcPct val="20000"/>
              </a:spcBef>
              <a:buFont typeface="Wingdings" panose="05000000000000000000" pitchFamily="2" charset="2"/>
              <a:buChar char="§"/>
              <a:defRPr/>
            </a:pPr>
            <a:r>
              <a:rPr lang="en-US" kern="0" dirty="0">
                <a:solidFill>
                  <a:schemeClr val="tx1"/>
                </a:solidFill>
                <a:latin typeface="Arial" panose="020B0604020202020204" pitchFamily="34" charset="0"/>
                <a:cs typeface="Arial" panose="020B0604020202020204" pitchFamily="34" charset="0"/>
              </a:rPr>
              <a:t>High concentration or improper use of cleaning agents</a:t>
            </a:r>
          </a:p>
          <a:p>
            <a:pPr marL="0" indent="0">
              <a:buNone/>
            </a:pPr>
            <a:endParaRPr lang="en-US" dirty="0"/>
          </a:p>
        </p:txBody>
      </p:sp>
      <p:sp>
        <p:nvSpPr>
          <p:cNvPr id="4" name="Slide Number Placeholder 3"/>
          <p:cNvSpPr>
            <a:spLocks noGrp="1"/>
          </p:cNvSpPr>
          <p:nvPr>
            <p:ph type="sldNum" sz="quarter" idx="4"/>
          </p:nvPr>
        </p:nvSpPr>
        <p:spPr/>
        <p:txBody>
          <a:bodyPr/>
          <a:lstStyle/>
          <a:p>
            <a:fld id="{EAE1F13A-D22A-1648-8786-CCEF308E950C}" type="slidenum">
              <a:rPr lang="en-US" smtClean="0"/>
              <a:pPr/>
              <a:t>69</a:t>
            </a:fld>
            <a:endParaRPr lang="en-US" dirty="0"/>
          </a:p>
        </p:txBody>
      </p:sp>
    </p:spTree>
    <p:extLst>
      <p:ext uri="{BB962C8B-B14F-4D97-AF65-F5344CB8AC3E}">
        <p14:creationId xmlns:p14="http://schemas.microsoft.com/office/powerpoint/2010/main" val="40667181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3200" dirty="0">
                <a:latin typeface="+mn-lt"/>
              </a:rPr>
              <a:t>Development of New Water </a:t>
            </a:r>
            <a:r>
              <a:rPr lang="en-US" sz="3200" dirty="0" smtClean="0">
                <a:latin typeface="+mn-lt"/>
              </a:rPr>
              <a:t>Facilities/Supplies/Infrastructure (cont)</a:t>
            </a:r>
            <a:endParaRPr lang="en-US" sz="3200" dirty="0">
              <a:latin typeface="+mn-lt"/>
            </a:endParaRPr>
          </a:p>
        </p:txBody>
      </p:sp>
      <p:sp>
        <p:nvSpPr>
          <p:cNvPr id="3" name="Content Placeholder 2"/>
          <p:cNvSpPr>
            <a:spLocks noGrp="1"/>
          </p:cNvSpPr>
          <p:nvPr>
            <p:ph idx="1"/>
          </p:nvPr>
        </p:nvSpPr>
        <p:spPr/>
        <p:txBody>
          <a:bodyPr>
            <a:normAutofit fontScale="92500" lnSpcReduction="10000"/>
          </a:bodyPr>
          <a:lstStyle/>
          <a:p>
            <a:pPr marL="800100" lvl="1" indent="-342900"/>
            <a:r>
              <a:rPr lang="en-US" altLang="en-US" sz="2800" dirty="0">
                <a:solidFill>
                  <a:schemeClr val="tx1"/>
                </a:solidFill>
                <a:latin typeface="Arial" panose="020B0604020202020204" pitchFamily="34" charset="0"/>
                <a:cs typeface="Arial" panose="020B0604020202020204" pitchFamily="34" charset="0"/>
              </a:rPr>
              <a:t>Recognize Construction/Design Issues</a:t>
            </a:r>
          </a:p>
          <a:p>
            <a:pPr marL="1257300" lvl="2" indent="-342900">
              <a:buFont typeface="Wingdings" panose="05000000000000000000" pitchFamily="2" charset="2"/>
              <a:buChar char="§"/>
            </a:pPr>
            <a:r>
              <a:rPr lang="en-US" altLang="en-US" sz="2800" dirty="0">
                <a:latin typeface="Arial" panose="020B0604020202020204" pitchFamily="34" charset="0"/>
                <a:cs typeface="Arial" panose="020B0604020202020204" pitchFamily="34" charset="0"/>
              </a:rPr>
              <a:t>Development of water supply facilities are often complex projects</a:t>
            </a:r>
          </a:p>
          <a:p>
            <a:pPr marL="1257300" lvl="2" indent="-342900">
              <a:buFont typeface="Wingdings" panose="05000000000000000000" pitchFamily="2" charset="2"/>
              <a:buChar char="§"/>
            </a:pPr>
            <a:r>
              <a:rPr lang="en-US" altLang="en-US" sz="2800" dirty="0">
                <a:latin typeface="Arial" panose="020B0604020202020204" pitchFamily="34" charset="0"/>
                <a:cs typeface="Arial" panose="020B0604020202020204" pitchFamily="34" charset="0"/>
              </a:rPr>
              <a:t>Limitation of Liability Issue</a:t>
            </a:r>
          </a:p>
          <a:p>
            <a:pPr marL="1257300" lvl="2" indent="-342900">
              <a:buFont typeface="Wingdings" panose="05000000000000000000" pitchFamily="2" charset="2"/>
              <a:buChar char="§"/>
            </a:pPr>
            <a:r>
              <a:rPr lang="en-US" altLang="en-US" sz="2800" dirty="0">
                <a:latin typeface="Arial" panose="020B0604020202020204" pitchFamily="34" charset="0"/>
                <a:cs typeface="Arial" panose="020B0604020202020204" pitchFamily="34" charset="0"/>
              </a:rPr>
              <a:t>Waterworks and wastewater treatment plant owners that wish to retain the ability to seek compensation for the failure to meet performance standards must identify and remove these clauses in the applicable contracts and service agreement</a:t>
            </a:r>
          </a:p>
          <a:p>
            <a:pPr marL="800100" lvl="1" indent="-342900"/>
            <a:r>
              <a:rPr lang="en-US" altLang="en-US" sz="2800" dirty="0">
                <a:solidFill>
                  <a:schemeClr val="tx1"/>
                </a:solidFill>
                <a:latin typeface="Arial" panose="020B0604020202020204" pitchFamily="34" charset="0"/>
                <a:cs typeface="Arial" panose="020B0604020202020204" pitchFamily="34" charset="0"/>
              </a:rPr>
              <a:t>Add additional environmental benefits to project wetland mitigation, parks, conservation easements, etc.</a:t>
            </a:r>
          </a:p>
          <a:p>
            <a:endParaRPr lang="en-US" dirty="0"/>
          </a:p>
        </p:txBody>
      </p:sp>
      <p:sp>
        <p:nvSpPr>
          <p:cNvPr id="4" name="Slide Number Placeholder 3"/>
          <p:cNvSpPr>
            <a:spLocks noGrp="1"/>
          </p:cNvSpPr>
          <p:nvPr>
            <p:ph type="sldNum" sz="quarter" idx="4"/>
          </p:nvPr>
        </p:nvSpPr>
        <p:spPr/>
        <p:txBody>
          <a:bodyPr/>
          <a:lstStyle/>
          <a:p>
            <a:fld id="{EAE1F13A-D22A-1648-8786-CCEF308E950C}" type="slidenum">
              <a:rPr lang="en-US" smtClean="0"/>
              <a:pPr/>
              <a:t>7</a:t>
            </a:fld>
            <a:endParaRPr lang="en-US" dirty="0"/>
          </a:p>
        </p:txBody>
      </p:sp>
    </p:spTree>
    <p:extLst>
      <p:ext uri="{BB962C8B-B14F-4D97-AF65-F5344CB8AC3E}">
        <p14:creationId xmlns:p14="http://schemas.microsoft.com/office/powerpoint/2010/main" val="23895752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3200" dirty="0">
                <a:latin typeface="Arial" panose="020B0604020202020204" pitchFamily="34" charset="0"/>
                <a:cs typeface="Arial" panose="020B0604020202020204" pitchFamily="34" charset="0"/>
              </a:rPr>
              <a:t>Project Risk Management</a:t>
            </a:r>
            <a:br>
              <a:rPr lang="en-US" sz="3200" dirty="0">
                <a:latin typeface="Arial" panose="020B0604020202020204" pitchFamily="34" charset="0"/>
                <a:cs typeface="Arial" panose="020B0604020202020204" pitchFamily="34" charset="0"/>
              </a:rPr>
            </a:br>
            <a:r>
              <a:rPr lang="en-US" sz="3200" dirty="0">
                <a:latin typeface="Arial" panose="020B0604020202020204" pitchFamily="34" charset="0"/>
                <a:cs typeface="Arial" panose="020B0604020202020204" pitchFamily="34" charset="0"/>
              </a:rPr>
              <a:t>(Lessons Learned)</a:t>
            </a:r>
          </a:p>
        </p:txBody>
      </p:sp>
      <p:sp>
        <p:nvSpPr>
          <p:cNvPr id="3" name="Content Placeholder 2"/>
          <p:cNvSpPr>
            <a:spLocks noGrp="1"/>
          </p:cNvSpPr>
          <p:nvPr>
            <p:ph idx="1"/>
          </p:nvPr>
        </p:nvSpPr>
        <p:spPr/>
        <p:txBody>
          <a:bodyPr>
            <a:normAutofit fontScale="92500" lnSpcReduction="20000"/>
          </a:bodyPr>
          <a:lstStyle/>
          <a:p>
            <a:pPr>
              <a:defRPr/>
            </a:pPr>
            <a:r>
              <a:rPr lang="en-US" sz="2600" dirty="0"/>
              <a:t>Public projects requiring </a:t>
            </a:r>
            <a:r>
              <a:rPr lang="en-US" sz="2600" dirty="0" smtClean="0"/>
              <a:t>permits</a:t>
            </a:r>
          </a:p>
          <a:p>
            <a:pPr marL="0" indent="0">
              <a:buNone/>
              <a:defRPr/>
            </a:pPr>
            <a:endParaRPr lang="en-US" sz="2600" dirty="0"/>
          </a:p>
          <a:p>
            <a:pPr lvl="1">
              <a:buFont typeface="Wingdings" panose="05000000000000000000" pitchFamily="2" charset="2"/>
              <a:buChar char="§"/>
              <a:defRPr/>
            </a:pPr>
            <a:r>
              <a:rPr lang="en-US" sz="2600" dirty="0">
                <a:solidFill>
                  <a:schemeClr val="tx1"/>
                </a:solidFill>
              </a:rPr>
              <a:t>Likelihood the required permits will be appealed/challenged.</a:t>
            </a:r>
          </a:p>
          <a:p>
            <a:pPr lvl="1">
              <a:buFont typeface="Wingdings" panose="05000000000000000000" pitchFamily="2" charset="2"/>
              <a:buChar char="§"/>
              <a:defRPr/>
            </a:pPr>
            <a:r>
              <a:rPr lang="en-US" sz="2600" dirty="0">
                <a:solidFill>
                  <a:schemeClr val="tx1"/>
                </a:solidFill>
              </a:rPr>
              <a:t>Do employees/consultants recognize that most of what they write can be obtained through discovery/FOIA?</a:t>
            </a:r>
          </a:p>
          <a:p>
            <a:pPr lvl="1">
              <a:buFont typeface="Wingdings" panose="05000000000000000000" pitchFamily="2" charset="2"/>
              <a:buChar char="§"/>
              <a:defRPr/>
            </a:pPr>
            <a:r>
              <a:rPr lang="en-US" sz="2600" dirty="0">
                <a:solidFill>
                  <a:schemeClr val="tx1"/>
                </a:solidFill>
              </a:rPr>
              <a:t>Humorous comments, conservative observations, disagreements about regulatory/legal issues, etc. will be obtained by opponents if in writing.  (Example – NPDES appeal)</a:t>
            </a:r>
          </a:p>
          <a:p>
            <a:pPr lvl="1">
              <a:buFont typeface="Wingdings" panose="05000000000000000000" pitchFamily="2" charset="2"/>
              <a:buChar char="§"/>
              <a:defRPr/>
            </a:pPr>
            <a:r>
              <a:rPr lang="en-US" sz="2600" dirty="0">
                <a:solidFill>
                  <a:schemeClr val="tx1"/>
                </a:solidFill>
              </a:rPr>
              <a:t>All written communications should be prepared with the thought that they may appear in open court (on administrative hearing) one day.</a:t>
            </a:r>
          </a:p>
          <a:p>
            <a:pPr lvl="1">
              <a:buFont typeface="Wingdings" panose="05000000000000000000" pitchFamily="2" charset="2"/>
              <a:buChar char="§"/>
              <a:defRPr/>
            </a:pPr>
            <a:r>
              <a:rPr lang="en-US" sz="2600" dirty="0">
                <a:solidFill>
                  <a:schemeClr val="tx1"/>
                </a:solidFill>
              </a:rPr>
              <a:t>Sensitive information should be communicated orally.</a:t>
            </a:r>
          </a:p>
          <a:p>
            <a:pPr lvl="1">
              <a:buFont typeface="Wingdings" panose="05000000000000000000" pitchFamily="2" charset="2"/>
              <a:buChar char="§"/>
              <a:defRPr/>
            </a:pPr>
            <a:r>
              <a:rPr lang="en-US" sz="2600" dirty="0">
                <a:solidFill>
                  <a:schemeClr val="tx1"/>
                </a:solidFill>
              </a:rPr>
              <a:t>Critical that understanding/information/provided/etc. to government be </a:t>
            </a:r>
            <a:r>
              <a:rPr lang="en-US" sz="2600" u="sng" dirty="0">
                <a:solidFill>
                  <a:schemeClr val="tx1"/>
                </a:solidFill>
              </a:rPr>
              <a:t>documented.</a:t>
            </a:r>
            <a:endParaRPr lang="en-US" sz="2600" dirty="0">
              <a:solidFill>
                <a:schemeClr val="tx1"/>
              </a:solidFill>
            </a:endParaRPr>
          </a:p>
          <a:p>
            <a:endParaRPr lang="en-US" dirty="0"/>
          </a:p>
        </p:txBody>
      </p:sp>
      <p:sp>
        <p:nvSpPr>
          <p:cNvPr id="4" name="Slide Number Placeholder 3"/>
          <p:cNvSpPr>
            <a:spLocks noGrp="1"/>
          </p:cNvSpPr>
          <p:nvPr>
            <p:ph type="sldNum" sz="quarter" idx="4"/>
          </p:nvPr>
        </p:nvSpPr>
        <p:spPr/>
        <p:txBody>
          <a:bodyPr/>
          <a:lstStyle/>
          <a:p>
            <a:fld id="{EAE1F13A-D22A-1648-8786-CCEF308E950C}" type="slidenum">
              <a:rPr lang="en-US" smtClean="0"/>
              <a:pPr/>
              <a:t>8</a:t>
            </a:fld>
            <a:endParaRPr lang="en-US" dirty="0"/>
          </a:p>
        </p:txBody>
      </p:sp>
    </p:spTree>
    <p:extLst>
      <p:ext uri="{BB962C8B-B14F-4D97-AF65-F5344CB8AC3E}">
        <p14:creationId xmlns:p14="http://schemas.microsoft.com/office/powerpoint/2010/main" val="22594239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3200" dirty="0">
                <a:latin typeface="Arial" panose="020B0604020202020204" pitchFamily="34" charset="0"/>
                <a:cs typeface="Arial" panose="020B0604020202020204" pitchFamily="34" charset="0"/>
              </a:rPr>
              <a:t>Project Risk Management</a:t>
            </a:r>
            <a:br>
              <a:rPr lang="en-US" sz="3200" dirty="0">
                <a:latin typeface="Arial" panose="020B0604020202020204" pitchFamily="34" charset="0"/>
                <a:cs typeface="Arial" panose="020B0604020202020204" pitchFamily="34" charset="0"/>
              </a:rPr>
            </a:br>
            <a:r>
              <a:rPr lang="en-US" sz="3200" dirty="0">
                <a:latin typeface="Arial" panose="020B0604020202020204" pitchFamily="34" charset="0"/>
                <a:cs typeface="Arial" panose="020B0604020202020204" pitchFamily="34" charset="0"/>
              </a:rPr>
              <a:t>(Lessons Learned</a:t>
            </a:r>
            <a:r>
              <a:rPr lang="en-US" sz="3200" dirty="0" smtClean="0">
                <a:latin typeface="Arial" panose="020B0604020202020204" pitchFamily="34" charset="0"/>
                <a:cs typeface="Arial" panose="020B0604020202020204" pitchFamily="34" charset="0"/>
              </a:rPr>
              <a:t>) (cont)</a:t>
            </a:r>
            <a:endParaRPr lang="en-US" sz="3200"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normAutofit/>
          </a:bodyPr>
          <a:lstStyle/>
          <a:p>
            <a:pPr marL="0" indent="0">
              <a:buNone/>
              <a:defRPr/>
            </a:pPr>
            <a:r>
              <a:rPr lang="en-US" dirty="0" smtClean="0"/>
              <a:t>Regardless of Trump Administration –</a:t>
            </a:r>
          </a:p>
          <a:p>
            <a:pPr marL="0" indent="0">
              <a:buNone/>
              <a:defRPr/>
            </a:pPr>
            <a:endParaRPr lang="en-US" dirty="0" smtClean="0"/>
          </a:p>
          <a:p>
            <a:pPr marL="0" indent="0">
              <a:buNone/>
              <a:defRPr/>
            </a:pPr>
            <a:r>
              <a:rPr lang="en-US" dirty="0">
                <a:solidFill>
                  <a:schemeClr val="tx1"/>
                </a:solidFill>
              </a:rPr>
              <a:t>	</a:t>
            </a:r>
            <a:r>
              <a:rPr lang="en-US" dirty="0" smtClean="0">
                <a:solidFill>
                  <a:schemeClr val="tx1"/>
                </a:solidFill>
              </a:rPr>
              <a:t>Environmental/Citizen Suit Activity Can Drive 	Compliance with Federal Statutory Standards</a:t>
            </a:r>
            <a:endParaRPr lang="en-US" dirty="0">
              <a:solidFill>
                <a:schemeClr val="tx1"/>
              </a:solidFill>
            </a:endParaRPr>
          </a:p>
          <a:p>
            <a:endParaRPr lang="en-US" dirty="0"/>
          </a:p>
        </p:txBody>
      </p:sp>
      <p:sp>
        <p:nvSpPr>
          <p:cNvPr id="4" name="Slide Number Placeholder 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AE1F13A-D22A-1648-8786-CCEF308E950C}" type="slidenum">
              <a:rPr kumimoji="0" lang="en-US" sz="1200" b="0" i="0" u="none" strike="noStrike" kern="1200" cap="none" spc="0" normalizeH="0" baseline="0" noProof="0" smtClean="0">
                <a:ln>
                  <a:noFill/>
                </a:ln>
                <a:solidFill>
                  <a:srgbClr val="B0B579"/>
                </a:solidFill>
                <a:effectLst/>
                <a:uLnTx/>
                <a:uFillTx/>
                <a:latin typeface="Arial" panose="020B0604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en-US" sz="1200" b="0" i="0" u="none" strike="noStrike" kern="1200" cap="none" spc="0" normalizeH="0" baseline="0" noProof="0" dirty="0">
              <a:ln>
                <a:noFill/>
              </a:ln>
              <a:solidFill>
                <a:srgbClr val="B0B579"/>
              </a:solidFill>
              <a:effectLst/>
              <a:uLnTx/>
              <a:uFillTx/>
              <a:latin typeface="Arial" panose="020B0604020202020204"/>
              <a:ea typeface="+mn-ea"/>
              <a:cs typeface="+mn-cs"/>
            </a:endParaRPr>
          </a:p>
        </p:txBody>
      </p:sp>
    </p:spTree>
    <p:extLst>
      <p:ext uri="{BB962C8B-B14F-4D97-AF65-F5344CB8AC3E}">
        <p14:creationId xmlns:p14="http://schemas.microsoft.com/office/powerpoint/2010/main" val="1657579282"/>
      </p:ext>
    </p:extLst>
  </p:cSld>
  <p:clrMapOvr>
    <a:masterClrMapping/>
  </p:clrMapOvr>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imes New Roman-Arial">
      <a:majorFont>
        <a:latin typeface="Times New Roman" panose="02020603050405020304"/>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panose="020B0604020202020204"/>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MitchellWilliamsPowerPointTemplate.PPTX" id="{62760DB9-334E-4249-883B-EEAE64362938}" vid="{40515BAA-AE71-4B57-8A04-C6C6B2405ED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blank</Template>
  <TotalTime>212</TotalTime>
  <Words>5636</Words>
  <Application>Microsoft Office PowerPoint</Application>
  <PresentationFormat>Widescreen</PresentationFormat>
  <Paragraphs>505</Paragraphs>
  <Slides>69</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69</vt:i4>
      </vt:variant>
    </vt:vector>
  </HeadingPairs>
  <TitlesOfParts>
    <vt:vector size="77" baseType="lpstr">
      <vt:lpstr>ＭＳ Ｐゴシック</vt:lpstr>
      <vt:lpstr>Arial</vt:lpstr>
      <vt:lpstr>Calibri</vt:lpstr>
      <vt:lpstr>Courier New</vt:lpstr>
      <vt:lpstr>Garamond</vt:lpstr>
      <vt:lpstr>Times New Roman</vt:lpstr>
      <vt:lpstr>Wingdings</vt:lpstr>
      <vt:lpstr>1_Office Theme</vt:lpstr>
      <vt:lpstr>      Arkansas Water Laws and Regulations Transfer/Sale of Water/ Water Project Development Issue</vt:lpstr>
      <vt:lpstr>Arkansas Environmental, Energy and  Water Law Blog</vt:lpstr>
      <vt:lpstr>PowerPoint Presentation</vt:lpstr>
      <vt:lpstr>PowerPoint Presentation</vt:lpstr>
      <vt:lpstr>PowerPoint Presentation</vt:lpstr>
      <vt:lpstr> Development of New Water Facilities/Supplies/Infrastructure </vt:lpstr>
      <vt:lpstr>Development of New Water Facilities/Supplies/Infrastructure (cont)</vt:lpstr>
      <vt:lpstr>Project Risk Management (Lessons Learned)</vt:lpstr>
      <vt:lpstr>Project Risk Management (Lessons Learned) (cont)</vt:lpstr>
      <vt:lpstr>Recognize significant water source development activities could face greater challenges on certain waters</vt:lpstr>
      <vt:lpstr>Construction Project Risk Management</vt:lpstr>
      <vt:lpstr>Facility Development</vt:lpstr>
      <vt:lpstr>Facility Development (cont)</vt:lpstr>
      <vt:lpstr>Clear Understanding NRI Data  Allentown v. O’brien &amp; Gere Engineers</vt:lpstr>
      <vt:lpstr>The Importance of Permit and Reliance on Client Data – Mobile Dredging v. Gloucester</vt:lpstr>
      <vt:lpstr>Environment Assessment/Services Mistake/Scope</vt:lpstr>
      <vt:lpstr>Transactional Issues:  Environmental Due Diligence Associated With A Bond Issue/Dispute Regarding Responsibility</vt:lpstr>
      <vt:lpstr>Transactional Issues:  Environmental Due Diligence Associated With A Bond Issue/Dispute Regarding Responsibility (cont.)</vt:lpstr>
      <vt:lpstr>Transactional Issues:  Environmental Due Diligence Associated With A Bond Issue/Dispute Regarding Responsibility (cont)</vt:lpstr>
      <vt:lpstr>Bond </vt:lpstr>
      <vt:lpstr>PowerPoint Presentation</vt:lpstr>
      <vt:lpstr>Environmental Consultant Limitation of  Liability Clause</vt:lpstr>
      <vt:lpstr>Contractual Protections to Address Environmental Issue in the Assessment/Consultant Context</vt:lpstr>
      <vt:lpstr>Overview of Key Statutes Affecting Development</vt:lpstr>
      <vt:lpstr>Non-Scope Considerations (National Environmental Policy Act)</vt:lpstr>
      <vt:lpstr>Key NEPA Concepts</vt:lpstr>
      <vt:lpstr>Key NEPA Concepts (cont)</vt:lpstr>
      <vt:lpstr>2020 CEQ Revision to NEPA Rule</vt:lpstr>
      <vt:lpstr>2020 CEQ Revision to NEPA Rule (cont)</vt:lpstr>
      <vt:lpstr>Current Arkansas NEPA Litigation</vt:lpstr>
      <vt:lpstr>Potential Role of Endangered Species In Projects/Activities (Including Water)</vt:lpstr>
      <vt:lpstr>Endangered Species Act</vt:lpstr>
      <vt:lpstr>The Section 9 “Take” Prohibition in the Endangered Species Act</vt:lpstr>
      <vt:lpstr>Endangered Species Act (Continued) Overview</vt:lpstr>
      <vt:lpstr>Proposed Definition for ESA Term “Habitat”</vt:lpstr>
      <vt:lpstr>Proposed Definition for ESA Term “Habitat” (cont)</vt:lpstr>
      <vt:lpstr>Proposed Definition for ESA Term “Habitat” (cont)</vt:lpstr>
      <vt:lpstr>Endangered Species Act (Continued) Neosho Mucket/Rabbitsfoot An Arkansas Issue</vt:lpstr>
      <vt:lpstr>Endangered Species Act (Continued) Neosho Mucket/Rabbitsfoot An Arkansas Issue</vt:lpstr>
      <vt:lpstr>Endangered Species Act (Continued) Neosho Mucket/Rabbitsfoot An Arkansas Issue </vt:lpstr>
      <vt:lpstr>Endangered Species Act (Continued) Listing Activity On-Going</vt:lpstr>
      <vt:lpstr>Water Flow Issues?</vt:lpstr>
      <vt:lpstr>Water Flow Issues? (Cont)</vt:lpstr>
      <vt:lpstr>Water Flow Issues? (cont)</vt:lpstr>
      <vt:lpstr>Alternatives to Water Supply Development?</vt:lpstr>
      <vt:lpstr>Water Transfer/Use/Sale Issues</vt:lpstr>
      <vt:lpstr>Water Transfer/Use/Sale Issues (Cont)</vt:lpstr>
      <vt:lpstr>Terms</vt:lpstr>
      <vt:lpstr>Price is Negotiable</vt:lpstr>
      <vt:lpstr>Price is Negotiable (cont)</vt:lpstr>
      <vt:lpstr>Timing is Negotiable </vt:lpstr>
      <vt:lpstr>Legal/Regulatory Considerations</vt:lpstr>
      <vt:lpstr>Whole Water Supply Contract Dispute</vt:lpstr>
      <vt:lpstr>Whole Water Supply Contract Dispute (cont)</vt:lpstr>
      <vt:lpstr>Whole Water Supply Contract Dispute (cont)</vt:lpstr>
      <vt:lpstr>Challenge to Tennessee Golf Course Permit to Withdraw Water from Creek Water Quantity</vt:lpstr>
      <vt:lpstr>PowerPoint Presentation</vt:lpstr>
      <vt:lpstr>PowerPoint Presentation</vt:lpstr>
      <vt:lpstr>Water Service Issues/Conflict/Competition 1926(b)</vt:lpstr>
      <vt:lpstr>Typical 1926(b) Case</vt:lpstr>
      <vt:lpstr> Competition:  Southwest White County Water Association Files United States District Court Action Against City of Beebe/Water and Sewer Commission of the City of Beebe Alleging Encroachment </vt:lpstr>
      <vt:lpstr>Competition:  Southwest White County Water Association Files United States District Court Action Against City of Beebe/Water and Sewer Commission of the City of Beebe Alleging Encroachment (cont)</vt:lpstr>
      <vt:lpstr>Competition (Continued)</vt:lpstr>
      <vt:lpstr>Competition (Continued)</vt:lpstr>
      <vt:lpstr>Competition (Continued)</vt:lpstr>
      <vt:lpstr> Relevance to  Municipal Utilities? </vt:lpstr>
      <vt:lpstr> Water Use </vt:lpstr>
      <vt:lpstr> Wastewater </vt:lpstr>
      <vt:lpstr> Wastewater (cont.) </vt:lpstr>
    </vt:vector>
  </TitlesOfParts>
  <Company>Mitchell Williams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Arkansas Water Laws and Regulations Transfer/Sale of Water/ Water Project Development Issue</dc:title>
  <dc:creator>Vivian Koettel</dc:creator>
  <cp:lastModifiedBy>Vivian Koettel</cp:lastModifiedBy>
  <cp:revision>28</cp:revision>
  <cp:lastPrinted>2020-09-11T12:19:28Z</cp:lastPrinted>
  <dcterms:created xsi:type="dcterms:W3CDTF">2020-09-10T18:02:24Z</dcterms:created>
  <dcterms:modified xsi:type="dcterms:W3CDTF">2020-09-25T15:36:43Z</dcterms:modified>
</cp:coreProperties>
</file>