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6"/>
  </p:notesMasterIdLst>
  <p:sldIdLst>
    <p:sldId id="256" r:id="rId2"/>
    <p:sldId id="257" r:id="rId3"/>
    <p:sldId id="260" r:id="rId4"/>
    <p:sldId id="259" r:id="rId5"/>
    <p:sldId id="261" r:id="rId6"/>
    <p:sldId id="262" r:id="rId7"/>
    <p:sldId id="277" r:id="rId8"/>
    <p:sldId id="281" r:id="rId9"/>
    <p:sldId id="280" r:id="rId10"/>
    <p:sldId id="268" r:id="rId11"/>
    <p:sldId id="272" r:id="rId12"/>
    <p:sldId id="269" r:id="rId13"/>
    <p:sldId id="270" r:id="rId14"/>
    <p:sldId id="276" r:id="rId15"/>
    <p:sldId id="271" r:id="rId16"/>
    <p:sldId id="273" r:id="rId17"/>
    <p:sldId id="274" r:id="rId18"/>
    <p:sldId id="275" r:id="rId19"/>
    <p:sldId id="279" r:id="rId20"/>
    <p:sldId id="263" r:id="rId21"/>
    <p:sldId id="265" r:id="rId22"/>
    <p:sldId id="266" r:id="rId23"/>
    <p:sldId id="264" r:id="rId24"/>
    <p:sldId id="292" r:id="rId25"/>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05" autoAdjust="0"/>
  </p:normalViewPr>
  <p:slideViewPr>
    <p:cSldViewPr snapToGrid="0">
      <p:cViewPr varScale="1">
        <p:scale>
          <a:sx n="56" d="100"/>
          <a:sy n="56" d="100"/>
        </p:scale>
        <p:origin x="739" y="27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8" d="100"/>
          <a:sy n="58" d="100"/>
        </p:scale>
        <p:origin x="3197"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19" tIns="47109" rIns="94219" bIns="47109"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19" tIns="47109" rIns="94219" bIns="47109" rtlCol="0"/>
          <a:lstStyle>
            <a:lvl1pPr algn="r">
              <a:defRPr sz="1200"/>
            </a:lvl1pPr>
          </a:lstStyle>
          <a:p>
            <a:fld id="{8FE76208-910F-4AB9-A8B1-BD22B6E5E061}" type="datetimeFigureOut">
              <a:rPr lang="en-US" smtClean="0"/>
              <a:t>8/19/2025</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19" tIns="47109" rIns="94219" bIns="47109"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19" tIns="47109" rIns="94219" bIns="4710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3"/>
            <a:ext cx="3077739" cy="471053"/>
          </a:xfrm>
          <a:prstGeom prst="rect">
            <a:avLst/>
          </a:prstGeom>
        </p:spPr>
        <p:txBody>
          <a:bodyPr vert="horz" lIns="94219" tIns="47109" rIns="94219" bIns="47109"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3"/>
            <a:ext cx="3077739" cy="471053"/>
          </a:xfrm>
          <a:prstGeom prst="rect">
            <a:avLst/>
          </a:prstGeom>
        </p:spPr>
        <p:txBody>
          <a:bodyPr vert="horz" lIns="94219" tIns="47109" rIns="94219" bIns="47109" rtlCol="0" anchor="b"/>
          <a:lstStyle>
            <a:lvl1pPr algn="r">
              <a:defRPr sz="1200"/>
            </a:lvl1pPr>
          </a:lstStyle>
          <a:p>
            <a:fld id="{6966618A-0FF3-45BE-8107-70D180DA430F}" type="slidenum">
              <a:rPr lang="en-US" smtClean="0"/>
              <a:t>‹#›</a:t>
            </a:fld>
            <a:endParaRPr lang="en-US"/>
          </a:p>
        </p:txBody>
      </p:sp>
    </p:spTree>
    <p:extLst>
      <p:ext uri="{BB962C8B-B14F-4D97-AF65-F5344CB8AC3E}">
        <p14:creationId xmlns:p14="http://schemas.microsoft.com/office/powerpoint/2010/main" val="38534379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966618A-0FF3-45BE-8107-70D180DA430F}" type="slidenum">
              <a:rPr lang="en-US" smtClean="0"/>
              <a:t>1</a:t>
            </a:fld>
            <a:endParaRPr lang="en-US"/>
          </a:p>
        </p:txBody>
      </p:sp>
    </p:spTree>
    <p:extLst>
      <p:ext uri="{BB962C8B-B14F-4D97-AF65-F5344CB8AC3E}">
        <p14:creationId xmlns:p14="http://schemas.microsoft.com/office/powerpoint/2010/main" val="1772715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80E325-E950-2D53-DB43-261348099FC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1818725-F457-85DA-9D26-58FD446BB5E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C610EE6-51BE-A6BE-64B5-AEEB515B3BC5}"/>
              </a:ext>
            </a:extLst>
          </p:cNvPr>
          <p:cNvSpPr>
            <a:spLocks noGrp="1"/>
          </p:cNvSpPr>
          <p:nvPr>
            <p:ph type="body" idx="1"/>
          </p:nvPr>
        </p:nvSpPr>
        <p:spPr/>
        <p:txBody>
          <a:bodyPr/>
          <a:lstStyle/>
          <a:p>
            <a:endParaRPr lang="en-US" sz="1400" dirty="0"/>
          </a:p>
        </p:txBody>
      </p:sp>
      <p:sp>
        <p:nvSpPr>
          <p:cNvPr id="4" name="Slide Number Placeholder 3">
            <a:extLst>
              <a:ext uri="{FF2B5EF4-FFF2-40B4-BE49-F238E27FC236}">
                <a16:creationId xmlns:a16="http://schemas.microsoft.com/office/drawing/2014/main" id="{3E4A39EB-BBB6-A738-5085-91D17728D1D5}"/>
              </a:ext>
            </a:extLst>
          </p:cNvPr>
          <p:cNvSpPr>
            <a:spLocks noGrp="1"/>
          </p:cNvSpPr>
          <p:nvPr>
            <p:ph type="sldNum" sz="quarter" idx="5"/>
          </p:nvPr>
        </p:nvSpPr>
        <p:spPr/>
        <p:txBody>
          <a:bodyPr/>
          <a:lstStyle/>
          <a:p>
            <a:fld id="{6966618A-0FF3-45BE-8107-70D180DA430F}" type="slidenum">
              <a:rPr lang="en-US" smtClean="0"/>
              <a:t>10</a:t>
            </a:fld>
            <a:endParaRPr lang="en-US"/>
          </a:p>
        </p:txBody>
      </p:sp>
    </p:spTree>
    <p:extLst>
      <p:ext uri="{BB962C8B-B14F-4D97-AF65-F5344CB8AC3E}">
        <p14:creationId xmlns:p14="http://schemas.microsoft.com/office/powerpoint/2010/main" val="41040553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0758D3-3CA6-D7A4-C592-9CDF7177663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0CA87BE-B54F-7108-00DB-0F06C4C4A21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3C046D2-7457-BF4A-B2BB-1B03A39E01BE}"/>
              </a:ext>
            </a:extLst>
          </p:cNvPr>
          <p:cNvSpPr>
            <a:spLocks noGrp="1"/>
          </p:cNvSpPr>
          <p:nvPr>
            <p:ph type="body" idx="1"/>
          </p:nvPr>
        </p:nvSpPr>
        <p:spPr/>
        <p:txBody>
          <a:bodyPr/>
          <a:lstStyle/>
          <a:p>
            <a:endParaRPr lang="en-US" sz="1400" dirty="0"/>
          </a:p>
        </p:txBody>
      </p:sp>
      <p:sp>
        <p:nvSpPr>
          <p:cNvPr id="4" name="Slide Number Placeholder 3">
            <a:extLst>
              <a:ext uri="{FF2B5EF4-FFF2-40B4-BE49-F238E27FC236}">
                <a16:creationId xmlns:a16="http://schemas.microsoft.com/office/drawing/2014/main" id="{95E1887D-41D6-C02E-787A-12875404959B}"/>
              </a:ext>
            </a:extLst>
          </p:cNvPr>
          <p:cNvSpPr>
            <a:spLocks noGrp="1"/>
          </p:cNvSpPr>
          <p:nvPr>
            <p:ph type="sldNum" sz="quarter" idx="5"/>
          </p:nvPr>
        </p:nvSpPr>
        <p:spPr/>
        <p:txBody>
          <a:bodyPr/>
          <a:lstStyle/>
          <a:p>
            <a:fld id="{6966618A-0FF3-45BE-8107-70D180DA430F}" type="slidenum">
              <a:rPr lang="en-US" smtClean="0"/>
              <a:t>11</a:t>
            </a:fld>
            <a:endParaRPr lang="en-US"/>
          </a:p>
        </p:txBody>
      </p:sp>
    </p:spTree>
    <p:extLst>
      <p:ext uri="{BB962C8B-B14F-4D97-AF65-F5344CB8AC3E}">
        <p14:creationId xmlns:p14="http://schemas.microsoft.com/office/powerpoint/2010/main" val="5308743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98CD27-CD16-3091-E28F-B36F6B746DB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47377C0-63DA-79D4-33F6-505A13E42A7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48E06F7-4512-8E50-4BD1-1200DBD3E2A6}"/>
              </a:ext>
            </a:extLst>
          </p:cNvPr>
          <p:cNvSpPr>
            <a:spLocks noGrp="1"/>
          </p:cNvSpPr>
          <p:nvPr>
            <p:ph type="body" idx="1"/>
          </p:nvPr>
        </p:nvSpPr>
        <p:spPr/>
        <p:txBody>
          <a:bodyPr/>
          <a:lstStyle/>
          <a:p>
            <a:endParaRPr lang="en-US" sz="1400" dirty="0"/>
          </a:p>
        </p:txBody>
      </p:sp>
      <p:sp>
        <p:nvSpPr>
          <p:cNvPr id="4" name="Slide Number Placeholder 3">
            <a:extLst>
              <a:ext uri="{FF2B5EF4-FFF2-40B4-BE49-F238E27FC236}">
                <a16:creationId xmlns:a16="http://schemas.microsoft.com/office/drawing/2014/main" id="{C0B772BF-F7CD-49DC-F9A4-682AC06CFB95}"/>
              </a:ext>
            </a:extLst>
          </p:cNvPr>
          <p:cNvSpPr>
            <a:spLocks noGrp="1"/>
          </p:cNvSpPr>
          <p:nvPr>
            <p:ph type="sldNum" sz="quarter" idx="5"/>
          </p:nvPr>
        </p:nvSpPr>
        <p:spPr/>
        <p:txBody>
          <a:bodyPr/>
          <a:lstStyle/>
          <a:p>
            <a:fld id="{6966618A-0FF3-45BE-8107-70D180DA430F}" type="slidenum">
              <a:rPr lang="en-US" smtClean="0"/>
              <a:t>12</a:t>
            </a:fld>
            <a:endParaRPr lang="en-US"/>
          </a:p>
        </p:txBody>
      </p:sp>
    </p:spTree>
    <p:extLst>
      <p:ext uri="{BB962C8B-B14F-4D97-AF65-F5344CB8AC3E}">
        <p14:creationId xmlns:p14="http://schemas.microsoft.com/office/powerpoint/2010/main" val="320920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F2A494-9A00-1CF3-6680-6632E31AA98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A84539A-6EDB-EA97-6F1E-9A8F31ECEA6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ED5C203-2182-8196-741E-238D263386FC}"/>
              </a:ext>
            </a:extLst>
          </p:cNvPr>
          <p:cNvSpPr>
            <a:spLocks noGrp="1"/>
          </p:cNvSpPr>
          <p:nvPr>
            <p:ph type="body" idx="1"/>
          </p:nvPr>
        </p:nvSpPr>
        <p:spPr>
          <a:xfrm>
            <a:off x="710248" y="4518203"/>
            <a:ext cx="5681980" cy="4640776"/>
          </a:xfrm>
        </p:spPr>
        <p:txBody>
          <a:bodyPr/>
          <a:lstStyle/>
          <a:p>
            <a:endParaRPr lang="en-US" sz="1400" dirty="0"/>
          </a:p>
        </p:txBody>
      </p:sp>
      <p:sp>
        <p:nvSpPr>
          <p:cNvPr id="4" name="Slide Number Placeholder 3">
            <a:extLst>
              <a:ext uri="{FF2B5EF4-FFF2-40B4-BE49-F238E27FC236}">
                <a16:creationId xmlns:a16="http://schemas.microsoft.com/office/drawing/2014/main" id="{ECA2E481-1B4B-2BA3-3E7C-CABBC4B3DBFB}"/>
              </a:ext>
            </a:extLst>
          </p:cNvPr>
          <p:cNvSpPr>
            <a:spLocks noGrp="1"/>
          </p:cNvSpPr>
          <p:nvPr>
            <p:ph type="sldNum" sz="quarter" idx="5"/>
          </p:nvPr>
        </p:nvSpPr>
        <p:spPr/>
        <p:txBody>
          <a:bodyPr/>
          <a:lstStyle/>
          <a:p>
            <a:fld id="{6966618A-0FF3-45BE-8107-70D180DA430F}" type="slidenum">
              <a:rPr lang="en-US" smtClean="0"/>
              <a:t>13</a:t>
            </a:fld>
            <a:endParaRPr lang="en-US"/>
          </a:p>
        </p:txBody>
      </p:sp>
    </p:spTree>
    <p:extLst>
      <p:ext uri="{BB962C8B-B14F-4D97-AF65-F5344CB8AC3E}">
        <p14:creationId xmlns:p14="http://schemas.microsoft.com/office/powerpoint/2010/main" val="7358342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A7D4A5-2E91-F484-D232-B5E92AC5169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E84B837-CB42-543D-41FB-B54C5A6D724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4B11348-95B1-7584-389F-41ADDD4A0648}"/>
              </a:ext>
            </a:extLst>
          </p:cNvPr>
          <p:cNvSpPr>
            <a:spLocks noGrp="1"/>
          </p:cNvSpPr>
          <p:nvPr>
            <p:ph type="body" idx="1"/>
          </p:nvPr>
        </p:nvSpPr>
        <p:spPr/>
        <p:txBody>
          <a:bodyPr/>
          <a:lstStyle/>
          <a:p>
            <a:endParaRPr lang="en-US" sz="1400" dirty="0"/>
          </a:p>
        </p:txBody>
      </p:sp>
      <p:sp>
        <p:nvSpPr>
          <p:cNvPr id="4" name="Slide Number Placeholder 3">
            <a:extLst>
              <a:ext uri="{FF2B5EF4-FFF2-40B4-BE49-F238E27FC236}">
                <a16:creationId xmlns:a16="http://schemas.microsoft.com/office/drawing/2014/main" id="{742FFD45-8A68-B5AA-6072-42C4238D0F7A}"/>
              </a:ext>
            </a:extLst>
          </p:cNvPr>
          <p:cNvSpPr>
            <a:spLocks noGrp="1"/>
          </p:cNvSpPr>
          <p:nvPr>
            <p:ph type="sldNum" sz="quarter" idx="5"/>
          </p:nvPr>
        </p:nvSpPr>
        <p:spPr/>
        <p:txBody>
          <a:bodyPr/>
          <a:lstStyle/>
          <a:p>
            <a:fld id="{6966618A-0FF3-45BE-8107-70D180DA430F}" type="slidenum">
              <a:rPr lang="en-US" smtClean="0"/>
              <a:t>14</a:t>
            </a:fld>
            <a:endParaRPr lang="en-US"/>
          </a:p>
        </p:txBody>
      </p:sp>
    </p:spTree>
    <p:extLst>
      <p:ext uri="{BB962C8B-B14F-4D97-AF65-F5344CB8AC3E}">
        <p14:creationId xmlns:p14="http://schemas.microsoft.com/office/powerpoint/2010/main" val="38330857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213C0D-8B95-F05A-1F0C-A4D0C07C5C1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0A41426-B38E-DEB2-0E3E-A9FF7B7D3AD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52484CC-AD24-EA62-1052-591C459312FA}"/>
              </a:ext>
            </a:extLst>
          </p:cNvPr>
          <p:cNvSpPr>
            <a:spLocks noGrp="1"/>
          </p:cNvSpPr>
          <p:nvPr>
            <p:ph type="body" idx="1"/>
          </p:nvPr>
        </p:nvSpPr>
        <p:spPr/>
        <p:txBody>
          <a:bodyPr/>
          <a:lstStyle/>
          <a:p>
            <a:endParaRPr lang="en-US" sz="1400" dirty="0"/>
          </a:p>
        </p:txBody>
      </p:sp>
      <p:sp>
        <p:nvSpPr>
          <p:cNvPr id="4" name="Slide Number Placeholder 3">
            <a:extLst>
              <a:ext uri="{FF2B5EF4-FFF2-40B4-BE49-F238E27FC236}">
                <a16:creationId xmlns:a16="http://schemas.microsoft.com/office/drawing/2014/main" id="{34E6505B-EF9D-EA0E-4480-7B92FBEAF874}"/>
              </a:ext>
            </a:extLst>
          </p:cNvPr>
          <p:cNvSpPr>
            <a:spLocks noGrp="1"/>
          </p:cNvSpPr>
          <p:nvPr>
            <p:ph type="sldNum" sz="quarter" idx="5"/>
          </p:nvPr>
        </p:nvSpPr>
        <p:spPr/>
        <p:txBody>
          <a:bodyPr/>
          <a:lstStyle/>
          <a:p>
            <a:fld id="{6966618A-0FF3-45BE-8107-70D180DA430F}" type="slidenum">
              <a:rPr lang="en-US" smtClean="0"/>
              <a:t>15</a:t>
            </a:fld>
            <a:endParaRPr lang="en-US"/>
          </a:p>
        </p:txBody>
      </p:sp>
    </p:spTree>
    <p:extLst>
      <p:ext uri="{BB962C8B-B14F-4D97-AF65-F5344CB8AC3E}">
        <p14:creationId xmlns:p14="http://schemas.microsoft.com/office/powerpoint/2010/main" val="33276103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A2EBD5-CA17-287F-28B6-FE59238B8D3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AF28FE6-108E-A6BE-FFB2-CF47657F486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F5339DF-7B10-896F-9086-E9E9B5412C9F}"/>
              </a:ext>
            </a:extLst>
          </p:cNvPr>
          <p:cNvSpPr>
            <a:spLocks noGrp="1"/>
          </p:cNvSpPr>
          <p:nvPr>
            <p:ph type="body" idx="1"/>
          </p:nvPr>
        </p:nvSpPr>
        <p:spPr/>
        <p:txBody>
          <a:bodyPr/>
          <a:lstStyle/>
          <a:p>
            <a:endParaRPr lang="en-US" sz="1400" dirty="0"/>
          </a:p>
        </p:txBody>
      </p:sp>
      <p:sp>
        <p:nvSpPr>
          <p:cNvPr id="4" name="Slide Number Placeholder 3">
            <a:extLst>
              <a:ext uri="{FF2B5EF4-FFF2-40B4-BE49-F238E27FC236}">
                <a16:creationId xmlns:a16="http://schemas.microsoft.com/office/drawing/2014/main" id="{59B94031-9E81-B7FE-F434-E8CBDF39EEFC}"/>
              </a:ext>
            </a:extLst>
          </p:cNvPr>
          <p:cNvSpPr>
            <a:spLocks noGrp="1"/>
          </p:cNvSpPr>
          <p:nvPr>
            <p:ph type="sldNum" sz="quarter" idx="5"/>
          </p:nvPr>
        </p:nvSpPr>
        <p:spPr/>
        <p:txBody>
          <a:bodyPr/>
          <a:lstStyle/>
          <a:p>
            <a:fld id="{6966618A-0FF3-45BE-8107-70D180DA430F}" type="slidenum">
              <a:rPr lang="en-US" smtClean="0"/>
              <a:t>16</a:t>
            </a:fld>
            <a:endParaRPr lang="en-US"/>
          </a:p>
        </p:txBody>
      </p:sp>
    </p:spTree>
    <p:extLst>
      <p:ext uri="{BB962C8B-B14F-4D97-AF65-F5344CB8AC3E}">
        <p14:creationId xmlns:p14="http://schemas.microsoft.com/office/powerpoint/2010/main" val="35226760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A424F4-D411-3E28-DBB4-4C971A5A02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F3BB4EF-2024-C73C-8329-B72817E90DF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DECD034-8556-E741-5212-6203045CAAC7}"/>
              </a:ext>
            </a:extLst>
          </p:cNvPr>
          <p:cNvSpPr>
            <a:spLocks noGrp="1"/>
          </p:cNvSpPr>
          <p:nvPr>
            <p:ph type="body" idx="1"/>
          </p:nvPr>
        </p:nvSpPr>
        <p:spPr/>
        <p:txBody>
          <a:bodyPr/>
          <a:lstStyle/>
          <a:p>
            <a:endParaRPr lang="en-US" sz="1400" dirty="0"/>
          </a:p>
        </p:txBody>
      </p:sp>
      <p:sp>
        <p:nvSpPr>
          <p:cNvPr id="4" name="Slide Number Placeholder 3">
            <a:extLst>
              <a:ext uri="{FF2B5EF4-FFF2-40B4-BE49-F238E27FC236}">
                <a16:creationId xmlns:a16="http://schemas.microsoft.com/office/drawing/2014/main" id="{F6DAFCC5-5F73-200A-C5D5-5AD6ECE16813}"/>
              </a:ext>
            </a:extLst>
          </p:cNvPr>
          <p:cNvSpPr>
            <a:spLocks noGrp="1"/>
          </p:cNvSpPr>
          <p:nvPr>
            <p:ph type="sldNum" sz="quarter" idx="5"/>
          </p:nvPr>
        </p:nvSpPr>
        <p:spPr/>
        <p:txBody>
          <a:bodyPr/>
          <a:lstStyle/>
          <a:p>
            <a:fld id="{6966618A-0FF3-45BE-8107-70D180DA430F}" type="slidenum">
              <a:rPr lang="en-US" smtClean="0"/>
              <a:t>17</a:t>
            </a:fld>
            <a:endParaRPr lang="en-US"/>
          </a:p>
        </p:txBody>
      </p:sp>
    </p:spTree>
    <p:extLst>
      <p:ext uri="{BB962C8B-B14F-4D97-AF65-F5344CB8AC3E}">
        <p14:creationId xmlns:p14="http://schemas.microsoft.com/office/powerpoint/2010/main" val="42210448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823F68-86B3-F6B5-8671-1FCB02D5021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DE66D43-331F-0945-AB42-BE921288D79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68BBC9B-CFDF-664B-D9D5-3C7DAAEF440F}"/>
              </a:ext>
            </a:extLst>
          </p:cNvPr>
          <p:cNvSpPr>
            <a:spLocks noGrp="1"/>
          </p:cNvSpPr>
          <p:nvPr>
            <p:ph type="body" idx="1"/>
          </p:nvPr>
        </p:nvSpPr>
        <p:spPr/>
        <p:txBody>
          <a:bodyPr/>
          <a:lstStyle/>
          <a:p>
            <a:endParaRPr lang="en-US" sz="1400" dirty="0"/>
          </a:p>
        </p:txBody>
      </p:sp>
      <p:sp>
        <p:nvSpPr>
          <p:cNvPr id="4" name="Slide Number Placeholder 3">
            <a:extLst>
              <a:ext uri="{FF2B5EF4-FFF2-40B4-BE49-F238E27FC236}">
                <a16:creationId xmlns:a16="http://schemas.microsoft.com/office/drawing/2014/main" id="{F199DFD1-E3A8-A158-267E-8BB14E40BCA4}"/>
              </a:ext>
            </a:extLst>
          </p:cNvPr>
          <p:cNvSpPr>
            <a:spLocks noGrp="1"/>
          </p:cNvSpPr>
          <p:nvPr>
            <p:ph type="sldNum" sz="quarter" idx="5"/>
          </p:nvPr>
        </p:nvSpPr>
        <p:spPr/>
        <p:txBody>
          <a:bodyPr/>
          <a:lstStyle/>
          <a:p>
            <a:fld id="{6966618A-0FF3-45BE-8107-70D180DA430F}" type="slidenum">
              <a:rPr lang="en-US" smtClean="0"/>
              <a:t>18</a:t>
            </a:fld>
            <a:endParaRPr lang="en-US"/>
          </a:p>
        </p:txBody>
      </p:sp>
    </p:spTree>
    <p:extLst>
      <p:ext uri="{BB962C8B-B14F-4D97-AF65-F5344CB8AC3E}">
        <p14:creationId xmlns:p14="http://schemas.microsoft.com/office/powerpoint/2010/main" val="38319976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960D9A-5236-39EC-9095-1C1088E5DBC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B138ECA-18F2-1670-FF00-FDA05D6C027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38105A0-B419-25DE-4C4E-9E7902235AFC}"/>
              </a:ext>
            </a:extLst>
          </p:cNvPr>
          <p:cNvSpPr>
            <a:spLocks noGrp="1"/>
          </p:cNvSpPr>
          <p:nvPr>
            <p:ph type="body" idx="1"/>
          </p:nvPr>
        </p:nvSpPr>
        <p:spPr>
          <a:xfrm>
            <a:off x="710248" y="4518204"/>
            <a:ext cx="5681980" cy="4265236"/>
          </a:xfrm>
        </p:spPr>
        <p:txBody>
          <a:bodyPr/>
          <a:lstStyle/>
          <a:p>
            <a:endParaRPr lang="en-US" sz="1400" dirty="0"/>
          </a:p>
        </p:txBody>
      </p:sp>
      <p:sp>
        <p:nvSpPr>
          <p:cNvPr id="4" name="Slide Number Placeholder 3">
            <a:extLst>
              <a:ext uri="{FF2B5EF4-FFF2-40B4-BE49-F238E27FC236}">
                <a16:creationId xmlns:a16="http://schemas.microsoft.com/office/drawing/2014/main" id="{69A7D771-ABB7-2541-4077-B091341AEFEF}"/>
              </a:ext>
            </a:extLst>
          </p:cNvPr>
          <p:cNvSpPr>
            <a:spLocks noGrp="1"/>
          </p:cNvSpPr>
          <p:nvPr>
            <p:ph type="sldNum" sz="quarter" idx="5"/>
          </p:nvPr>
        </p:nvSpPr>
        <p:spPr/>
        <p:txBody>
          <a:bodyPr/>
          <a:lstStyle/>
          <a:p>
            <a:fld id="{6966618A-0FF3-45BE-8107-70D180DA430F}" type="slidenum">
              <a:rPr lang="en-US" smtClean="0"/>
              <a:t>19</a:t>
            </a:fld>
            <a:endParaRPr lang="en-US"/>
          </a:p>
        </p:txBody>
      </p:sp>
    </p:spTree>
    <p:extLst>
      <p:ext uri="{BB962C8B-B14F-4D97-AF65-F5344CB8AC3E}">
        <p14:creationId xmlns:p14="http://schemas.microsoft.com/office/powerpoint/2010/main" val="1891522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5"/>
          </p:nvPr>
        </p:nvSpPr>
        <p:spPr/>
        <p:txBody>
          <a:bodyPr/>
          <a:lstStyle/>
          <a:p>
            <a:fld id="{6966618A-0FF3-45BE-8107-70D180DA430F}" type="slidenum">
              <a:rPr lang="en-US" smtClean="0"/>
              <a:t>2</a:t>
            </a:fld>
            <a:endParaRPr lang="en-US"/>
          </a:p>
        </p:txBody>
      </p:sp>
    </p:spTree>
    <p:extLst>
      <p:ext uri="{BB962C8B-B14F-4D97-AF65-F5344CB8AC3E}">
        <p14:creationId xmlns:p14="http://schemas.microsoft.com/office/powerpoint/2010/main" val="3693486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0248" y="4518205"/>
            <a:ext cx="5681980" cy="4631711"/>
          </a:xfrm>
        </p:spPr>
        <p:txBody>
          <a:bodyPr/>
          <a:lstStyle/>
          <a:p>
            <a:endParaRPr lang="en-US" sz="1400" dirty="0"/>
          </a:p>
        </p:txBody>
      </p:sp>
      <p:sp>
        <p:nvSpPr>
          <p:cNvPr id="4" name="Slide Number Placeholder 3"/>
          <p:cNvSpPr>
            <a:spLocks noGrp="1"/>
          </p:cNvSpPr>
          <p:nvPr>
            <p:ph type="sldNum" sz="quarter" idx="5"/>
          </p:nvPr>
        </p:nvSpPr>
        <p:spPr/>
        <p:txBody>
          <a:bodyPr/>
          <a:lstStyle/>
          <a:p>
            <a:fld id="{6966618A-0FF3-45BE-8107-70D180DA430F}" type="slidenum">
              <a:rPr lang="en-US" smtClean="0"/>
              <a:t>20</a:t>
            </a:fld>
            <a:endParaRPr lang="en-US"/>
          </a:p>
        </p:txBody>
      </p:sp>
    </p:spTree>
    <p:extLst>
      <p:ext uri="{BB962C8B-B14F-4D97-AF65-F5344CB8AC3E}">
        <p14:creationId xmlns:p14="http://schemas.microsoft.com/office/powerpoint/2010/main" val="33871761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0248" y="4518203"/>
            <a:ext cx="5681980" cy="4300807"/>
          </a:xfrm>
        </p:spPr>
        <p:txBody>
          <a:bodyPr/>
          <a:lstStyle/>
          <a:p>
            <a:endParaRPr lang="en-US" dirty="0"/>
          </a:p>
        </p:txBody>
      </p:sp>
      <p:sp>
        <p:nvSpPr>
          <p:cNvPr id="4" name="Slide Number Placeholder 3"/>
          <p:cNvSpPr>
            <a:spLocks noGrp="1"/>
          </p:cNvSpPr>
          <p:nvPr>
            <p:ph type="sldNum" sz="quarter" idx="5"/>
          </p:nvPr>
        </p:nvSpPr>
        <p:spPr/>
        <p:txBody>
          <a:bodyPr/>
          <a:lstStyle/>
          <a:p>
            <a:fld id="{6966618A-0FF3-45BE-8107-70D180DA430F}" type="slidenum">
              <a:rPr lang="en-US" smtClean="0"/>
              <a:t>21</a:t>
            </a:fld>
            <a:endParaRPr lang="en-US"/>
          </a:p>
        </p:txBody>
      </p:sp>
    </p:spTree>
    <p:extLst>
      <p:ext uri="{BB962C8B-B14F-4D97-AF65-F5344CB8AC3E}">
        <p14:creationId xmlns:p14="http://schemas.microsoft.com/office/powerpoint/2010/main" val="14572896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5"/>
          </p:nvPr>
        </p:nvSpPr>
        <p:spPr/>
        <p:txBody>
          <a:bodyPr/>
          <a:lstStyle/>
          <a:p>
            <a:fld id="{6966618A-0FF3-45BE-8107-70D180DA430F}" type="slidenum">
              <a:rPr lang="en-US" smtClean="0"/>
              <a:t>22</a:t>
            </a:fld>
            <a:endParaRPr lang="en-US"/>
          </a:p>
        </p:txBody>
      </p:sp>
    </p:spTree>
    <p:extLst>
      <p:ext uri="{BB962C8B-B14F-4D97-AF65-F5344CB8AC3E}">
        <p14:creationId xmlns:p14="http://schemas.microsoft.com/office/powerpoint/2010/main" val="26197890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5"/>
          </p:nvPr>
        </p:nvSpPr>
        <p:spPr/>
        <p:txBody>
          <a:bodyPr/>
          <a:lstStyle/>
          <a:p>
            <a:fld id="{6966618A-0FF3-45BE-8107-70D180DA430F}" type="slidenum">
              <a:rPr lang="en-US" smtClean="0"/>
              <a:t>23</a:t>
            </a:fld>
            <a:endParaRPr lang="en-US"/>
          </a:p>
        </p:txBody>
      </p:sp>
    </p:spTree>
    <p:extLst>
      <p:ext uri="{BB962C8B-B14F-4D97-AF65-F5344CB8AC3E}">
        <p14:creationId xmlns:p14="http://schemas.microsoft.com/office/powerpoint/2010/main" val="31011609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5"/>
          </p:nvPr>
        </p:nvSpPr>
        <p:spPr/>
        <p:txBody>
          <a:bodyPr/>
          <a:lstStyle/>
          <a:p>
            <a:fld id="{6966618A-0FF3-45BE-8107-70D180DA430F}" type="slidenum">
              <a:rPr lang="en-US" smtClean="0"/>
              <a:t>24</a:t>
            </a:fld>
            <a:endParaRPr lang="en-US"/>
          </a:p>
        </p:txBody>
      </p:sp>
    </p:spTree>
    <p:extLst>
      <p:ext uri="{BB962C8B-B14F-4D97-AF65-F5344CB8AC3E}">
        <p14:creationId xmlns:p14="http://schemas.microsoft.com/office/powerpoint/2010/main" val="39304825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5"/>
          </p:nvPr>
        </p:nvSpPr>
        <p:spPr/>
        <p:txBody>
          <a:bodyPr/>
          <a:lstStyle/>
          <a:p>
            <a:fld id="{6966618A-0FF3-45BE-8107-70D180DA430F}" type="slidenum">
              <a:rPr lang="en-US" smtClean="0"/>
              <a:t>3</a:t>
            </a:fld>
            <a:endParaRPr lang="en-US"/>
          </a:p>
        </p:txBody>
      </p:sp>
    </p:spTree>
    <p:extLst>
      <p:ext uri="{BB962C8B-B14F-4D97-AF65-F5344CB8AC3E}">
        <p14:creationId xmlns:p14="http://schemas.microsoft.com/office/powerpoint/2010/main" val="41538357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5"/>
          </p:nvPr>
        </p:nvSpPr>
        <p:spPr/>
        <p:txBody>
          <a:bodyPr/>
          <a:lstStyle/>
          <a:p>
            <a:fld id="{6966618A-0FF3-45BE-8107-70D180DA430F}" type="slidenum">
              <a:rPr lang="en-US" smtClean="0"/>
              <a:t>4</a:t>
            </a:fld>
            <a:endParaRPr lang="en-US"/>
          </a:p>
        </p:txBody>
      </p:sp>
    </p:spTree>
    <p:extLst>
      <p:ext uri="{BB962C8B-B14F-4D97-AF65-F5344CB8AC3E}">
        <p14:creationId xmlns:p14="http://schemas.microsoft.com/office/powerpoint/2010/main" val="3544996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0248" y="4341814"/>
            <a:ext cx="5681980" cy="4575610"/>
          </a:xfrm>
        </p:spPr>
        <p:txBody>
          <a:bodyPr/>
          <a:lstStyle/>
          <a:p>
            <a:endParaRPr lang="en-US" dirty="0"/>
          </a:p>
        </p:txBody>
      </p:sp>
      <p:sp>
        <p:nvSpPr>
          <p:cNvPr id="4" name="Slide Number Placeholder 3"/>
          <p:cNvSpPr>
            <a:spLocks noGrp="1"/>
          </p:cNvSpPr>
          <p:nvPr>
            <p:ph type="sldNum" sz="quarter" idx="5"/>
          </p:nvPr>
        </p:nvSpPr>
        <p:spPr/>
        <p:txBody>
          <a:bodyPr/>
          <a:lstStyle/>
          <a:p>
            <a:fld id="{6966618A-0FF3-45BE-8107-70D180DA430F}" type="slidenum">
              <a:rPr lang="en-US" smtClean="0"/>
              <a:t>5</a:t>
            </a:fld>
            <a:endParaRPr lang="en-US"/>
          </a:p>
        </p:txBody>
      </p:sp>
    </p:spTree>
    <p:extLst>
      <p:ext uri="{BB962C8B-B14F-4D97-AF65-F5344CB8AC3E}">
        <p14:creationId xmlns:p14="http://schemas.microsoft.com/office/powerpoint/2010/main" val="1294637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987E4D-B5E9-BEFE-9E22-88208EBDBAE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F499344-A0CD-FD58-E3E6-612C98115E7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E467DE1-7289-D5EB-57B9-FFA603EC5458}"/>
              </a:ext>
            </a:extLst>
          </p:cNvPr>
          <p:cNvSpPr>
            <a:spLocks noGrp="1"/>
          </p:cNvSpPr>
          <p:nvPr>
            <p:ph type="body" idx="1"/>
          </p:nvPr>
        </p:nvSpPr>
        <p:spPr/>
        <p:txBody>
          <a:bodyPr/>
          <a:lstStyle/>
          <a:p>
            <a:endParaRPr lang="en-US" sz="1400" dirty="0"/>
          </a:p>
        </p:txBody>
      </p:sp>
      <p:sp>
        <p:nvSpPr>
          <p:cNvPr id="4" name="Slide Number Placeholder 3">
            <a:extLst>
              <a:ext uri="{FF2B5EF4-FFF2-40B4-BE49-F238E27FC236}">
                <a16:creationId xmlns:a16="http://schemas.microsoft.com/office/drawing/2014/main" id="{A56F4B91-FAD6-7B60-A92B-8AD63982D456}"/>
              </a:ext>
            </a:extLst>
          </p:cNvPr>
          <p:cNvSpPr>
            <a:spLocks noGrp="1"/>
          </p:cNvSpPr>
          <p:nvPr>
            <p:ph type="sldNum" sz="quarter" idx="5"/>
          </p:nvPr>
        </p:nvSpPr>
        <p:spPr/>
        <p:txBody>
          <a:bodyPr/>
          <a:lstStyle/>
          <a:p>
            <a:fld id="{6966618A-0FF3-45BE-8107-70D180DA430F}" type="slidenum">
              <a:rPr lang="en-US" smtClean="0"/>
              <a:t>6</a:t>
            </a:fld>
            <a:endParaRPr lang="en-US"/>
          </a:p>
        </p:txBody>
      </p:sp>
    </p:spTree>
    <p:extLst>
      <p:ext uri="{BB962C8B-B14F-4D97-AF65-F5344CB8AC3E}">
        <p14:creationId xmlns:p14="http://schemas.microsoft.com/office/powerpoint/2010/main" val="10966570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7093D8-0B5E-85CD-50D8-CCD68D8F920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27113B6-B4B9-488F-D65D-69B8D6D9577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35516D3-23B0-3E8C-A309-7BD464A264EF}"/>
              </a:ext>
            </a:extLst>
          </p:cNvPr>
          <p:cNvSpPr>
            <a:spLocks noGrp="1"/>
          </p:cNvSpPr>
          <p:nvPr>
            <p:ph type="body" idx="1"/>
          </p:nvPr>
        </p:nvSpPr>
        <p:spPr/>
        <p:txBody>
          <a:bodyPr/>
          <a:lstStyle/>
          <a:p>
            <a:endParaRPr lang="en-US" sz="1400" dirty="0"/>
          </a:p>
        </p:txBody>
      </p:sp>
      <p:sp>
        <p:nvSpPr>
          <p:cNvPr id="4" name="Slide Number Placeholder 3">
            <a:extLst>
              <a:ext uri="{FF2B5EF4-FFF2-40B4-BE49-F238E27FC236}">
                <a16:creationId xmlns:a16="http://schemas.microsoft.com/office/drawing/2014/main" id="{DB59031E-D578-A655-EA26-C1D7B1A19BC2}"/>
              </a:ext>
            </a:extLst>
          </p:cNvPr>
          <p:cNvSpPr>
            <a:spLocks noGrp="1"/>
          </p:cNvSpPr>
          <p:nvPr>
            <p:ph type="sldNum" sz="quarter" idx="5"/>
          </p:nvPr>
        </p:nvSpPr>
        <p:spPr/>
        <p:txBody>
          <a:bodyPr/>
          <a:lstStyle/>
          <a:p>
            <a:fld id="{6966618A-0FF3-45BE-8107-70D180DA430F}" type="slidenum">
              <a:rPr lang="en-US" smtClean="0"/>
              <a:t>7</a:t>
            </a:fld>
            <a:endParaRPr lang="en-US"/>
          </a:p>
        </p:txBody>
      </p:sp>
    </p:spTree>
    <p:extLst>
      <p:ext uri="{BB962C8B-B14F-4D97-AF65-F5344CB8AC3E}">
        <p14:creationId xmlns:p14="http://schemas.microsoft.com/office/powerpoint/2010/main" val="1053841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AEDD59-2EF9-B8E2-926E-E80C0875F7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9C80-D382-FDB1-B453-B9C659B86F9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602C118-C68B-ACE4-8F7B-ABF563CB8D2F}"/>
              </a:ext>
            </a:extLst>
          </p:cNvPr>
          <p:cNvSpPr>
            <a:spLocks noGrp="1"/>
          </p:cNvSpPr>
          <p:nvPr>
            <p:ph type="body" idx="1"/>
          </p:nvPr>
        </p:nvSpPr>
        <p:spPr/>
        <p:txBody>
          <a:bodyPr/>
          <a:lstStyle/>
          <a:p>
            <a:endParaRPr lang="en-US" sz="1400" dirty="0"/>
          </a:p>
        </p:txBody>
      </p:sp>
      <p:sp>
        <p:nvSpPr>
          <p:cNvPr id="4" name="Slide Number Placeholder 3">
            <a:extLst>
              <a:ext uri="{FF2B5EF4-FFF2-40B4-BE49-F238E27FC236}">
                <a16:creationId xmlns:a16="http://schemas.microsoft.com/office/drawing/2014/main" id="{735A9B78-F56A-005D-5177-6FEE93099A3F}"/>
              </a:ext>
            </a:extLst>
          </p:cNvPr>
          <p:cNvSpPr>
            <a:spLocks noGrp="1"/>
          </p:cNvSpPr>
          <p:nvPr>
            <p:ph type="sldNum" sz="quarter" idx="5"/>
          </p:nvPr>
        </p:nvSpPr>
        <p:spPr/>
        <p:txBody>
          <a:bodyPr/>
          <a:lstStyle/>
          <a:p>
            <a:fld id="{6966618A-0FF3-45BE-8107-70D180DA430F}" type="slidenum">
              <a:rPr lang="en-US" smtClean="0"/>
              <a:t>8</a:t>
            </a:fld>
            <a:endParaRPr lang="en-US"/>
          </a:p>
        </p:txBody>
      </p:sp>
    </p:spTree>
    <p:extLst>
      <p:ext uri="{BB962C8B-B14F-4D97-AF65-F5344CB8AC3E}">
        <p14:creationId xmlns:p14="http://schemas.microsoft.com/office/powerpoint/2010/main" val="19367332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12C81A-3404-008F-96DD-9AFF2334274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1F7BE27-EB34-150F-85C6-E7062C97BE9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2BD724A-6B90-FC3F-C210-37ABAC685DBA}"/>
              </a:ext>
            </a:extLst>
          </p:cNvPr>
          <p:cNvSpPr>
            <a:spLocks noGrp="1"/>
          </p:cNvSpPr>
          <p:nvPr>
            <p:ph type="body" idx="1"/>
          </p:nvPr>
        </p:nvSpPr>
        <p:spPr/>
        <p:txBody>
          <a:bodyPr/>
          <a:lstStyle/>
          <a:p>
            <a:endParaRPr lang="en-US" sz="1400" dirty="0"/>
          </a:p>
        </p:txBody>
      </p:sp>
      <p:sp>
        <p:nvSpPr>
          <p:cNvPr id="4" name="Slide Number Placeholder 3">
            <a:extLst>
              <a:ext uri="{FF2B5EF4-FFF2-40B4-BE49-F238E27FC236}">
                <a16:creationId xmlns:a16="http://schemas.microsoft.com/office/drawing/2014/main" id="{1CDBC5D7-2DC0-17CE-9912-CC318E272E08}"/>
              </a:ext>
            </a:extLst>
          </p:cNvPr>
          <p:cNvSpPr>
            <a:spLocks noGrp="1"/>
          </p:cNvSpPr>
          <p:nvPr>
            <p:ph type="sldNum" sz="quarter" idx="5"/>
          </p:nvPr>
        </p:nvSpPr>
        <p:spPr/>
        <p:txBody>
          <a:bodyPr/>
          <a:lstStyle/>
          <a:p>
            <a:fld id="{6966618A-0FF3-45BE-8107-70D180DA430F}" type="slidenum">
              <a:rPr lang="en-US" smtClean="0"/>
              <a:t>9</a:t>
            </a:fld>
            <a:endParaRPr lang="en-US"/>
          </a:p>
        </p:txBody>
      </p:sp>
    </p:spTree>
    <p:extLst>
      <p:ext uri="{BB962C8B-B14F-4D97-AF65-F5344CB8AC3E}">
        <p14:creationId xmlns:p14="http://schemas.microsoft.com/office/powerpoint/2010/main" val="1726088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D0F18FC-4C23-4ACE-9556-17DC95CE5D8D}"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1F001C-1300-4766-8401-6C165CE4691A}" type="slidenum">
              <a:rPr lang="en-US" smtClean="0"/>
              <a:t>‹#›</a:t>
            </a:fld>
            <a:endParaRPr lang="en-US"/>
          </a:p>
        </p:txBody>
      </p:sp>
    </p:spTree>
    <p:extLst>
      <p:ext uri="{BB962C8B-B14F-4D97-AF65-F5344CB8AC3E}">
        <p14:creationId xmlns:p14="http://schemas.microsoft.com/office/powerpoint/2010/main" val="3681491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0F18FC-4C23-4ACE-9556-17DC95CE5D8D}"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1F001C-1300-4766-8401-6C165CE4691A}" type="slidenum">
              <a:rPr lang="en-US" smtClean="0"/>
              <a:t>‹#›</a:t>
            </a:fld>
            <a:endParaRPr lang="en-US"/>
          </a:p>
        </p:txBody>
      </p:sp>
    </p:spTree>
    <p:extLst>
      <p:ext uri="{BB962C8B-B14F-4D97-AF65-F5344CB8AC3E}">
        <p14:creationId xmlns:p14="http://schemas.microsoft.com/office/powerpoint/2010/main" val="4225491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0F18FC-4C23-4ACE-9556-17DC95CE5D8D}"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1F001C-1300-4766-8401-6C165CE4691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374277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0F18FC-4C23-4ACE-9556-17DC95CE5D8D}"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1F001C-1300-4766-8401-6C165CE4691A}" type="slidenum">
              <a:rPr lang="en-US" smtClean="0"/>
              <a:t>‹#›</a:t>
            </a:fld>
            <a:endParaRPr lang="en-US"/>
          </a:p>
        </p:txBody>
      </p:sp>
    </p:spTree>
    <p:extLst>
      <p:ext uri="{BB962C8B-B14F-4D97-AF65-F5344CB8AC3E}">
        <p14:creationId xmlns:p14="http://schemas.microsoft.com/office/powerpoint/2010/main" val="1198326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0F18FC-4C23-4ACE-9556-17DC95CE5D8D}"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1F001C-1300-4766-8401-6C165CE4691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483050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0F18FC-4C23-4ACE-9556-17DC95CE5D8D}"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1F001C-1300-4766-8401-6C165CE4691A}" type="slidenum">
              <a:rPr lang="en-US" smtClean="0"/>
              <a:t>‹#›</a:t>
            </a:fld>
            <a:endParaRPr lang="en-US"/>
          </a:p>
        </p:txBody>
      </p:sp>
    </p:spTree>
    <p:extLst>
      <p:ext uri="{BB962C8B-B14F-4D97-AF65-F5344CB8AC3E}">
        <p14:creationId xmlns:p14="http://schemas.microsoft.com/office/powerpoint/2010/main" val="39073799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0F18FC-4C23-4ACE-9556-17DC95CE5D8D}"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1F001C-1300-4766-8401-6C165CE4691A}" type="slidenum">
              <a:rPr lang="en-US" smtClean="0"/>
              <a:t>‹#›</a:t>
            </a:fld>
            <a:endParaRPr lang="en-US"/>
          </a:p>
        </p:txBody>
      </p:sp>
    </p:spTree>
    <p:extLst>
      <p:ext uri="{BB962C8B-B14F-4D97-AF65-F5344CB8AC3E}">
        <p14:creationId xmlns:p14="http://schemas.microsoft.com/office/powerpoint/2010/main" val="23973779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0F18FC-4C23-4ACE-9556-17DC95CE5D8D}"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1F001C-1300-4766-8401-6C165CE4691A}" type="slidenum">
              <a:rPr lang="en-US" smtClean="0"/>
              <a:t>‹#›</a:t>
            </a:fld>
            <a:endParaRPr lang="en-US"/>
          </a:p>
        </p:txBody>
      </p:sp>
    </p:spTree>
    <p:extLst>
      <p:ext uri="{BB962C8B-B14F-4D97-AF65-F5344CB8AC3E}">
        <p14:creationId xmlns:p14="http://schemas.microsoft.com/office/powerpoint/2010/main" val="4189496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0F18FC-4C23-4ACE-9556-17DC95CE5D8D}"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1F001C-1300-4766-8401-6C165CE4691A}" type="slidenum">
              <a:rPr lang="en-US" smtClean="0"/>
              <a:t>‹#›</a:t>
            </a:fld>
            <a:endParaRPr lang="en-US"/>
          </a:p>
        </p:txBody>
      </p:sp>
    </p:spTree>
    <p:extLst>
      <p:ext uri="{BB962C8B-B14F-4D97-AF65-F5344CB8AC3E}">
        <p14:creationId xmlns:p14="http://schemas.microsoft.com/office/powerpoint/2010/main" val="1674512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0F18FC-4C23-4ACE-9556-17DC95CE5D8D}"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1F001C-1300-4766-8401-6C165CE4691A}" type="slidenum">
              <a:rPr lang="en-US" smtClean="0"/>
              <a:t>‹#›</a:t>
            </a:fld>
            <a:endParaRPr lang="en-US"/>
          </a:p>
        </p:txBody>
      </p:sp>
    </p:spTree>
    <p:extLst>
      <p:ext uri="{BB962C8B-B14F-4D97-AF65-F5344CB8AC3E}">
        <p14:creationId xmlns:p14="http://schemas.microsoft.com/office/powerpoint/2010/main" val="2582039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D0F18FC-4C23-4ACE-9556-17DC95CE5D8D}" type="datetimeFigureOut">
              <a:rPr lang="en-US" smtClean="0"/>
              <a:t>8/19/2025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1F001C-1300-4766-8401-6C165CE4691A}" type="slidenum">
              <a:rPr lang="en-US" smtClean="0"/>
              <a:t>‹#›</a:t>
            </a:fld>
            <a:endParaRPr lang="en-US"/>
          </a:p>
        </p:txBody>
      </p:sp>
    </p:spTree>
    <p:extLst>
      <p:ext uri="{BB962C8B-B14F-4D97-AF65-F5344CB8AC3E}">
        <p14:creationId xmlns:p14="http://schemas.microsoft.com/office/powerpoint/2010/main" val="651411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D0F18FC-4C23-4ACE-9556-17DC95CE5D8D}" type="datetimeFigureOut">
              <a:rPr lang="en-US" smtClean="0"/>
              <a:t>8/19/2025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1F001C-1300-4766-8401-6C165CE4691A}" type="slidenum">
              <a:rPr lang="en-US" smtClean="0"/>
              <a:t>‹#›</a:t>
            </a:fld>
            <a:endParaRPr lang="en-US"/>
          </a:p>
        </p:txBody>
      </p:sp>
    </p:spTree>
    <p:extLst>
      <p:ext uri="{BB962C8B-B14F-4D97-AF65-F5344CB8AC3E}">
        <p14:creationId xmlns:p14="http://schemas.microsoft.com/office/powerpoint/2010/main" val="76026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D0F18FC-4C23-4ACE-9556-17DC95CE5D8D}" type="datetimeFigureOut">
              <a:rPr lang="en-US" smtClean="0"/>
              <a:t>8/19/2025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1F001C-1300-4766-8401-6C165CE4691A}" type="slidenum">
              <a:rPr lang="en-US" smtClean="0"/>
              <a:t>‹#›</a:t>
            </a:fld>
            <a:endParaRPr lang="en-US"/>
          </a:p>
        </p:txBody>
      </p:sp>
    </p:spTree>
    <p:extLst>
      <p:ext uri="{BB962C8B-B14F-4D97-AF65-F5344CB8AC3E}">
        <p14:creationId xmlns:p14="http://schemas.microsoft.com/office/powerpoint/2010/main" val="409886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0F18FC-4C23-4ACE-9556-17DC95CE5D8D}" type="datetimeFigureOut">
              <a:rPr lang="en-US" smtClean="0"/>
              <a:t>8/19/2025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1F001C-1300-4766-8401-6C165CE4691A}" type="slidenum">
              <a:rPr lang="en-US" smtClean="0"/>
              <a:t>‹#›</a:t>
            </a:fld>
            <a:endParaRPr lang="en-US"/>
          </a:p>
        </p:txBody>
      </p:sp>
    </p:spTree>
    <p:extLst>
      <p:ext uri="{BB962C8B-B14F-4D97-AF65-F5344CB8AC3E}">
        <p14:creationId xmlns:p14="http://schemas.microsoft.com/office/powerpoint/2010/main" val="4142224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D0F18FC-4C23-4ACE-9556-17DC95CE5D8D}" type="datetimeFigureOut">
              <a:rPr lang="en-US" smtClean="0"/>
              <a:t>8/19/2025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1F001C-1300-4766-8401-6C165CE4691A}" type="slidenum">
              <a:rPr lang="en-US" smtClean="0"/>
              <a:t>‹#›</a:t>
            </a:fld>
            <a:endParaRPr lang="en-US"/>
          </a:p>
        </p:txBody>
      </p:sp>
    </p:spTree>
    <p:extLst>
      <p:ext uri="{BB962C8B-B14F-4D97-AF65-F5344CB8AC3E}">
        <p14:creationId xmlns:p14="http://schemas.microsoft.com/office/powerpoint/2010/main" val="1918451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0F18FC-4C23-4ACE-9556-17DC95CE5D8D}" type="datetimeFigureOut">
              <a:rPr lang="en-US" smtClean="0"/>
              <a:t>8/19/2025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1F001C-1300-4766-8401-6C165CE4691A}" type="slidenum">
              <a:rPr lang="en-US" smtClean="0"/>
              <a:t>‹#›</a:t>
            </a:fld>
            <a:endParaRPr lang="en-US"/>
          </a:p>
        </p:txBody>
      </p:sp>
    </p:spTree>
    <p:extLst>
      <p:ext uri="{BB962C8B-B14F-4D97-AF65-F5344CB8AC3E}">
        <p14:creationId xmlns:p14="http://schemas.microsoft.com/office/powerpoint/2010/main" val="1966486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D0F18FC-4C23-4ACE-9556-17DC95CE5D8D}" type="datetimeFigureOut">
              <a:rPr lang="en-US" smtClean="0"/>
              <a:t>8/19/2025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F1F001C-1300-4766-8401-6C165CE4691A}" type="slidenum">
              <a:rPr lang="en-US" smtClean="0"/>
              <a:t>‹#›</a:t>
            </a:fld>
            <a:endParaRPr lang="en-US"/>
          </a:p>
        </p:txBody>
      </p:sp>
    </p:spTree>
    <p:extLst>
      <p:ext uri="{BB962C8B-B14F-4D97-AF65-F5344CB8AC3E}">
        <p14:creationId xmlns:p14="http://schemas.microsoft.com/office/powerpoint/2010/main" val="194144972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thurman@arkansaslobbying.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1.svg"/></Relationships>
</file>

<file path=ppt/slides/_rels/slide24.xml.rels><?xml version="1.0" encoding="UTF-8" standalone="yes"?>
<Relationships xmlns="http://schemas.openxmlformats.org/package/2006/relationships"><Relationship Id="rId3" Type="http://schemas.openxmlformats.org/officeDocument/2006/relationships/hyperlink" Target="mailto:rthurman@arkansaslobbying.com" TargetMode="External"/><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2ED498E-9A7B-90C6-07E2-57450B55C5DF}"/>
              </a:ext>
            </a:extLst>
          </p:cNvPr>
          <p:cNvSpPr>
            <a:spLocks noGrp="1"/>
          </p:cNvSpPr>
          <p:nvPr>
            <p:ph type="subTitle" idx="1"/>
          </p:nvPr>
        </p:nvSpPr>
        <p:spPr>
          <a:xfrm>
            <a:off x="1053296" y="636608"/>
            <a:ext cx="10035251" cy="5660020"/>
          </a:xfrm>
        </p:spPr>
        <p:txBody>
          <a:bodyPr>
            <a:noAutofit/>
          </a:bodyPr>
          <a:lstStyle/>
          <a:p>
            <a:pPr algn="ctr"/>
            <a:r>
              <a:rPr lang="en-US" sz="3200" b="1" dirty="0">
                <a:solidFill>
                  <a:schemeClr val="accent2"/>
                </a:solidFill>
              </a:rPr>
              <a:t>Solid Waste Legislative Update</a:t>
            </a:r>
          </a:p>
          <a:p>
            <a:pPr algn="ctr"/>
            <a:r>
              <a:rPr lang="en-US" sz="3200" b="1" dirty="0">
                <a:solidFill>
                  <a:schemeClr val="accent2"/>
                </a:solidFill>
              </a:rPr>
              <a:t>95</a:t>
            </a:r>
            <a:r>
              <a:rPr lang="en-US" sz="3200" b="1" baseline="30000" dirty="0">
                <a:solidFill>
                  <a:schemeClr val="accent2"/>
                </a:solidFill>
              </a:rPr>
              <a:t>th</a:t>
            </a:r>
            <a:r>
              <a:rPr lang="en-US" sz="3200" b="1" dirty="0">
                <a:solidFill>
                  <a:schemeClr val="accent2"/>
                </a:solidFill>
              </a:rPr>
              <a:t> General Assembly</a:t>
            </a:r>
          </a:p>
          <a:p>
            <a:pPr algn="ctr"/>
            <a:r>
              <a:rPr lang="en-US" sz="3200" b="1" dirty="0">
                <a:solidFill>
                  <a:schemeClr val="accent2"/>
                </a:solidFill>
              </a:rPr>
              <a:t>January 13 – May 5, 2025</a:t>
            </a:r>
          </a:p>
          <a:p>
            <a:pPr algn="ctr"/>
            <a:endParaRPr lang="en-US" sz="3200" b="1" dirty="0">
              <a:solidFill>
                <a:schemeClr val="accent2"/>
              </a:solidFill>
            </a:endParaRPr>
          </a:p>
          <a:p>
            <a:pPr algn="ctr"/>
            <a:r>
              <a:rPr lang="en-US" sz="3200" b="1" dirty="0">
                <a:solidFill>
                  <a:schemeClr val="accent2"/>
                </a:solidFill>
              </a:rPr>
              <a:t>Randy Thurman</a:t>
            </a:r>
          </a:p>
          <a:p>
            <a:pPr algn="ctr"/>
            <a:r>
              <a:rPr lang="en-US" sz="3200" b="1" dirty="0">
                <a:solidFill>
                  <a:schemeClr val="accent2"/>
                </a:solidFill>
              </a:rPr>
              <a:t>Partner Government Solutions, LLC</a:t>
            </a:r>
          </a:p>
          <a:p>
            <a:pPr algn="ctr"/>
            <a:r>
              <a:rPr lang="en-US" sz="3200" b="1" dirty="0">
                <a:solidFill>
                  <a:schemeClr val="accent2"/>
                </a:solidFill>
                <a:hlinkClick r:id="rId3">
                  <a:extLst>
                    <a:ext uri="{A12FA001-AC4F-418D-AE19-62706E023703}">
                      <ahyp:hlinkClr xmlns:ahyp="http://schemas.microsoft.com/office/drawing/2018/hyperlinkcolor" val="tx"/>
                    </a:ext>
                  </a:extLst>
                </a:hlinkClick>
              </a:rPr>
              <a:t>rthurman@arkansaslobbying.com</a:t>
            </a:r>
            <a:endParaRPr lang="en-US" sz="3200" b="1" dirty="0">
              <a:solidFill>
                <a:schemeClr val="accent2"/>
              </a:solidFill>
            </a:endParaRPr>
          </a:p>
          <a:p>
            <a:pPr algn="ctr"/>
            <a:r>
              <a:rPr lang="en-US" sz="3200" b="1" dirty="0">
                <a:solidFill>
                  <a:schemeClr val="accent2"/>
                </a:solidFill>
              </a:rPr>
              <a:t>501-343-4823</a:t>
            </a:r>
          </a:p>
        </p:txBody>
      </p:sp>
    </p:spTree>
    <p:extLst>
      <p:ext uri="{BB962C8B-B14F-4D97-AF65-F5344CB8AC3E}">
        <p14:creationId xmlns:p14="http://schemas.microsoft.com/office/powerpoint/2010/main" val="39106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FC5604-FAD5-08CA-B5FC-30AF6AE1EE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941FFE-E761-4EF5-A353-94C12ECA5AD0}"/>
              </a:ext>
            </a:extLst>
          </p:cNvPr>
          <p:cNvSpPr>
            <a:spLocks noGrp="1"/>
          </p:cNvSpPr>
          <p:nvPr>
            <p:ph type="title"/>
          </p:nvPr>
        </p:nvSpPr>
        <p:spPr>
          <a:xfrm>
            <a:off x="677334" y="181337"/>
            <a:ext cx="8596668" cy="767787"/>
          </a:xfrm>
        </p:spPr>
        <p:txBody>
          <a:bodyPr>
            <a:normAutofit/>
          </a:bodyPr>
          <a:lstStyle/>
          <a:p>
            <a:pPr algn="ctr"/>
            <a:r>
              <a:rPr lang="en-US" sz="3200" dirty="0">
                <a:solidFill>
                  <a:schemeClr val="accent2">
                    <a:lumMod val="75000"/>
                  </a:schemeClr>
                </a:solidFill>
              </a:rPr>
              <a:t>Solid Waste Legislation</a:t>
            </a:r>
          </a:p>
        </p:txBody>
      </p:sp>
      <p:sp>
        <p:nvSpPr>
          <p:cNvPr id="3" name="Content Placeholder 2">
            <a:extLst>
              <a:ext uri="{FF2B5EF4-FFF2-40B4-BE49-F238E27FC236}">
                <a16:creationId xmlns:a16="http://schemas.microsoft.com/office/drawing/2014/main" id="{A7755154-AFAC-E471-239C-DDA739C63516}"/>
              </a:ext>
            </a:extLst>
          </p:cNvPr>
          <p:cNvSpPr>
            <a:spLocks noGrp="1"/>
          </p:cNvSpPr>
          <p:nvPr>
            <p:ph idx="1"/>
          </p:nvPr>
        </p:nvSpPr>
        <p:spPr>
          <a:xfrm>
            <a:off x="376391" y="810228"/>
            <a:ext cx="10272318" cy="6047771"/>
          </a:xfrm>
        </p:spPr>
        <p:txBody>
          <a:bodyPr>
            <a:normAutofit/>
          </a:bodyPr>
          <a:lstStyle/>
          <a:p>
            <a:r>
              <a:rPr lang="en-US" sz="2800" dirty="0">
                <a:solidFill>
                  <a:schemeClr val="accent2">
                    <a:lumMod val="75000"/>
                  </a:schemeClr>
                </a:solidFill>
              </a:rPr>
              <a:t> Landfills</a:t>
            </a:r>
          </a:p>
          <a:p>
            <a:pPr marL="0" indent="0">
              <a:buNone/>
            </a:pPr>
            <a:endParaRPr lang="en-US" sz="2800" dirty="0">
              <a:solidFill>
                <a:schemeClr val="accent2">
                  <a:lumMod val="75000"/>
                </a:schemeClr>
              </a:solidFill>
            </a:endParaRPr>
          </a:p>
          <a:p>
            <a:pPr marL="566738" indent="-566738">
              <a:buNone/>
            </a:pPr>
            <a:r>
              <a:rPr lang="en-US" sz="2800" dirty="0">
                <a:solidFill>
                  <a:schemeClr val="accent2">
                    <a:lumMod val="75000"/>
                  </a:schemeClr>
                </a:solidFill>
              </a:rPr>
              <a:t>	HB1058 – Unger: Prohibit public employees from giving 	</a:t>
            </a:r>
          </a:p>
          <a:p>
            <a:pPr marL="566738" indent="-566738">
              <a:buNone/>
            </a:pPr>
            <a:r>
              <a:rPr lang="en-US" sz="2800" dirty="0">
                <a:solidFill>
                  <a:schemeClr val="accent2">
                    <a:lumMod val="75000"/>
                  </a:schemeClr>
                </a:solidFill>
              </a:rPr>
              <a:t>	advance notice to entities of required inspections.</a:t>
            </a:r>
          </a:p>
          <a:p>
            <a:pPr marL="566738" indent="-566738">
              <a:buNone/>
            </a:pPr>
            <a:r>
              <a:rPr lang="en-US" sz="2800" dirty="0">
                <a:solidFill>
                  <a:schemeClr val="accent2">
                    <a:lumMod val="75000"/>
                  </a:schemeClr>
                </a:solidFill>
              </a:rPr>
              <a:t>	Filed 12/9/24, Deferred in committee 1/28/25</a:t>
            </a:r>
          </a:p>
          <a:p>
            <a:pPr marL="566738" indent="-566738">
              <a:buNone/>
            </a:pPr>
            <a:endParaRPr lang="en-US" sz="1500" dirty="0">
              <a:solidFill>
                <a:schemeClr val="accent2">
                  <a:lumMod val="75000"/>
                </a:schemeClr>
              </a:solidFill>
            </a:endParaRPr>
          </a:p>
          <a:p>
            <a:pPr marL="566738" indent="-566738">
              <a:buNone/>
            </a:pPr>
            <a:r>
              <a:rPr lang="en-US" sz="2800" dirty="0">
                <a:solidFill>
                  <a:schemeClr val="accent2">
                    <a:lumMod val="75000"/>
                  </a:schemeClr>
                </a:solidFill>
              </a:rPr>
              <a:t>	</a:t>
            </a:r>
            <a:endParaRPr lang="en-US" sz="2600" b="1" i="1" dirty="0">
              <a:solidFill>
                <a:schemeClr val="accent2">
                  <a:lumMod val="75000"/>
                </a:schemeClr>
              </a:solidFill>
            </a:endParaRPr>
          </a:p>
        </p:txBody>
      </p:sp>
      <p:pic>
        <p:nvPicPr>
          <p:cNvPr id="5" name="Graphic 4" descr="Thumbs Down with solid fill">
            <a:extLst>
              <a:ext uri="{FF2B5EF4-FFF2-40B4-BE49-F238E27FC236}">
                <a16:creationId xmlns:a16="http://schemas.microsoft.com/office/drawing/2014/main" id="{1971A80B-6EBB-56EB-1C43-9A3FD553BD6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76391" y="2573443"/>
            <a:ext cx="557031" cy="557031"/>
          </a:xfrm>
          <a:prstGeom prst="rect">
            <a:avLst/>
          </a:prstGeom>
        </p:spPr>
      </p:pic>
    </p:spTree>
    <p:extLst>
      <p:ext uri="{BB962C8B-B14F-4D97-AF65-F5344CB8AC3E}">
        <p14:creationId xmlns:p14="http://schemas.microsoft.com/office/powerpoint/2010/main" val="1865175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4924BC-C6AA-246A-BEFB-69418387BF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114853-0BCE-7FC0-D326-3C88528B65DB}"/>
              </a:ext>
            </a:extLst>
          </p:cNvPr>
          <p:cNvSpPr>
            <a:spLocks noGrp="1"/>
          </p:cNvSpPr>
          <p:nvPr>
            <p:ph type="title"/>
          </p:nvPr>
        </p:nvSpPr>
        <p:spPr>
          <a:xfrm>
            <a:off x="677334" y="181337"/>
            <a:ext cx="8596668" cy="767787"/>
          </a:xfrm>
        </p:spPr>
        <p:txBody>
          <a:bodyPr>
            <a:normAutofit/>
          </a:bodyPr>
          <a:lstStyle/>
          <a:p>
            <a:pPr algn="ctr"/>
            <a:r>
              <a:rPr lang="en-US" sz="3200" dirty="0">
                <a:solidFill>
                  <a:schemeClr val="accent2">
                    <a:lumMod val="75000"/>
                  </a:schemeClr>
                </a:solidFill>
              </a:rPr>
              <a:t>Solid Waste Legislation</a:t>
            </a:r>
          </a:p>
        </p:txBody>
      </p:sp>
      <p:sp>
        <p:nvSpPr>
          <p:cNvPr id="3" name="Content Placeholder 2">
            <a:extLst>
              <a:ext uri="{FF2B5EF4-FFF2-40B4-BE49-F238E27FC236}">
                <a16:creationId xmlns:a16="http://schemas.microsoft.com/office/drawing/2014/main" id="{374D9EC0-E02B-7815-B6CD-39936B6CB041}"/>
              </a:ext>
            </a:extLst>
          </p:cNvPr>
          <p:cNvSpPr>
            <a:spLocks noGrp="1"/>
          </p:cNvSpPr>
          <p:nvPr>
            <p:ph idx="1"/>
          </p:nvPr>
        </p:nvSpPr>
        <p:spPr>
          <a:xfrm>
            <a:off x="376391" y="810228"/>
            <a:ext cx="10272318" cy="6047771"/>
          </a:xfrm>
        </p:spPr>
        <p:txBody>
          <a:bodyPr>
            <a:normAutofit/>
          </a:bodyPr>
          <a:lstStyle/>
          <a:p>
            <a:r>
              <a:rPr lang="en-US" sz="2800" dirty="0">
                <a:solidFill>
                  <a:schemeClr val="accent2">
                    <a:lumMod val="75000"/>
                  </a:schemeClr>
                </a:solidFill>
              </a:rPr>
              <a:t> Landfills</a:t>
            </a:r>
          </a:p>
          <a:p>
            <a:pPr marL="566738" indent="-566738">
              <a:buNone/>
            </a:pPr>
            <a:r>
              <a:rPr lang="en-US" sz="2800" dirty="0">
                <a:solidFill>
                  <a:schemeClr val="accent2">
                    <a:lumMod val="75000"/>
                  </a:schemeClr>
                </a:solidFill>
              </a:rPr>
              <a:t>	HB1410 (Act 323) – Unger: Narrows “advance notice” to intent. File 2/5/25, Signed 3/18/25.</a:t>
            </a:r>
          </a:p>
          <a:p>
            <a:pPr marL="566738" indent="-566738">
              <a:buNone/>
            </a:pPr>
            <a:r>
              <a:rPr lang="en-US" sz="2800" dirty="0">
                <a:solidFill>
                  <a:schemeClr val="accent2">
                    <a:lumMod val="75000"/>
                  </a:schemeClr>
                </a:solidFill>
              </a:rPr>
              <a:t>	</a:t>
            </a:r>
            <a:r>
              <a:rPr lang="en-US" sz="2400" b="1" i="1" dirty="0">
                <a:solidFill>
                  <a:schemeClr val="accent2">
                    <a:lumMod val="75000"/>
                  </a:schemeClr>
                </a:solidFill>
              </a:rPr>
              <a:t>“…</a:t>
            </a:r>
            <a:r>
              <a:rPr lang="en-US" sz="2400" b="1" i="1" u="sng" dirty="0">
                <a:solidFill>
                  <a:schemeClr val="accent2">
                    <a:lumMod val="75000"/>
                  </a:schemeClr>
                </a:solidFill>
              </a:rPr>
              <a:t>knowingly communicates</a:t>
            </a:r>
            <a:r>
              <a:rPr lang="en-US" sz="2400" b="1" i="1" dirty="0">
                <a:solidFill>
                  <a:schemeClr val="accent2">
                    <a:lumMod val="75000"/>
                  </a:schemeClr>
                </a:solidFill>
              </a:rPr>
              <a:t> information, directly or indirectly, regarding the timing, scope, or details of an upcoming inspection </a:t>
            </a:r>
            <a:r>
              <a:rPr lang="en-US" sz="2400" b="1" i="1" u="sng" dirty="0">
                <a:solidFill>
                  <a:schemeClr val="accent2">
                    <a:lumMod val="75000"/>
                  </a:schemeClr>
                </a:solidFill>
              </a:rPr>
              <a:t>with the intent </a:t>
            </a:r>
            <a:r>
              <a:rPr lang="en-US" sz="2400" b="1" i="1" dirty="0">
                <a:solidFill>
                  <a:schemeClr val="accent2">
                    <a:lumMod val="75000"/>
                  </a:schemeClr>
                </a:solidFill>
              </a:rPr>
              <a:t>to:</a:t>
            </a:r>
          </a:p>
          <a:p>
            <a:pPr marL="566738" indent="-566738">
              <a:buNone/>
            </a:pPr>
            <a:r>
              <a:rPr lang="en-US" sz="2400" b="1" i="1" dirty="0">
                <a:solidFill>
                  <a:schemeClr val="accent2">
                    <a:lumMod val="75000"/>
                  </a:schemeClr>
                </a:solidFill>
              </a:rPr>
              <a:t>   	(A)  Alter or manipulate conditions to evade detection of 	noncompliance or violations;</a:t>
            </a:r>
          </a:p>
          <a:p>
            <a:pPr marL="566738" indent="-566738">
              <a:buNone/>
            </a:pPr>
            <a:r>
              <a:rPr lang="en-US" sz="2400" b="1" i="1" dirty="0">
                <a:solidFill>
                  <a:schemeClr val="accent2">
                    <a:lumMod val="75000"/>
                  </a:schemeClr>
                </a:solidFill>
              </a:rPr>
              <a:t>   	(B)  Provide an unfair advantage to the inspected party; or</a:t>
            </a:r>
          </a:p>
          <a:p>
            <a:pPr marL="566738" indent="-566738">
              <a:buNone/>
            </a:pPr>
            <a:r>
              <a:rPr lang="en-US" sz="2400" b="1" i="1" dirty="0">
                <a:solidFill>
                  <a:schemeClr val="accent2">
                    <a:lumMod val="75000"/>
                  </a:schemeClr>
                </a:solidFill>
              </a:rPr>
              <a:t>   	(C)  Otherwise interfere with the integrity or impartiality of </a:t>
            </a:r>
          </a:p>
          <a:p>
            <a:pPr marL="566738" indent="-566738">
              <a:buNone/>
            </a:pPr>
            <a:r>
              <a:rPr lang="en-US" sz="2400" b="1" i="1" dirty="0">
                <a:solidFill>
                  <a:schemeClr val="accent2">
                    <a:lumMod val="75000"/>
                  </a:schemeClr>
                </a:solidFill>
              </a:rPr>
              <a:t>		the inspection process.”</a:t>
            </a:r>
          </a:p>
        </p:txBody>
      </p:sp>
      <p:pic>
        <p:nvPicPr>
          <p:cNvPr id="6" name="Graphic 5" descr="Thumbs up sign with solid fill">
            <a:extLst>
              <a:ext uri="{FF2B5EF4-FFF2-40B4-BE49-F238E27FC236}">
                <a16:creationId xmlns:a16="http://schemas.microsoft.com/office/drawing/2014/main" id="{1A63E497-6378-E5CE-BD76-3B13CBA8AB3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76392" y="3495554"/>
            <a:ext cx="584308" cy="584308"/>
          </a:xfrm>
          <a:prstGeom prst="rect">
            <a:avLst/>
          </a:prstGeom>
        </p:spPr>
      </p:pic>
    </p:spTree>
    <p:extLst>
      <p:ext uri="{BB962C8B-B14F-4D97-AF65-F5344CB8AC3E}">
        <p14:creationId xmlns:p14="http://schemas.microsoft.com/office/powerpoint/2010/main" val="791736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B7D3E0-2028-0773-FC3C-9981A49639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FFEC58-8C95-3716-7B14-2E54FAA526DC}"/>
              </a:ext>
            </a:extLst>
          </p:cNvPr>
          <p:cNvSpPr>
            <a:spLocks noGrp="1"/>
          </p:cNvSpPr>
          <p:nvPr>
            <p:ph type="title"/>
          </p:nvPr>
        </p:nvSpPr>
        <p:spPr>
          <a:xfrm>
            <a:off x="677334" y="181337"/>
            <a:ext cx="8596668" cy="767787"/>
          </a:xfrm>
        </p:spPr>
        <p:txBody>
          <a:bodyPr>
            <a:normAutofit/>
          </a:bodyPr>
          <a:lstStyle/>
          <a:p>
            <a:pPr algn="ctr"/>
            <a:r>
              <a:rPr lang="en-US" sz="3200" dirty="0">
                <a:solidFill>
                  <a:schemeClr val="accent2">
                    <a:lumMod val="75000"/>
                  </a:schemeClr>
                </a:solidFill>
              </a:rPr>
              <a:t>Solid Waste Legislation</a:t>
            </a:r>
          </a:p>
        </p:txBody>
      </p:sp>
      <p:sp>
        <p:nvSpPr>
          <p:cNvPr id="3" name="Content Placeholder 2">
            <a:extLst>
              <a:ext uri="{FF2B5EF4-FFF2-40B4-BE49-F238E27FC236}">
                <a16:creationId xmlns:a16="http://schemas.microsoft.com/office/drawing/2014/main" id="{6908A99B-6A0C-1851-0F1A-7F4D839F67CC}"/>
              </a:ext>
            </a:extLst>
          </p:cNvPr>
          <p:cNvSpPr>
            <a:spLocks noGrp="1"/>
          </p:cNvSpPr>
          <p:nvPr>
            <p:ph idx="1"/>
          </p:nvPr>
        </p:nvSpPr>
        <p:spPr>
          <a:xfrm>
            <a:off x="376391" y="810228"/>
            <a:ext cx="10272318" cy="6047771"/>
          </a:xfrm>
        </p:spPr>
        <p:txBody>
          <a:bodyPr>
            <a:normAutofit/>
          </a:bodyPr>
          <a:lstStyle/>
          <a:p>
            <a:r>
              <a:rPr lang="en-US" sz="2800" dirty="0">
                <a:solidFill>
                  <a:schemeClr val="accent2">
                    <a:lumMod val="75000"/>
                  </a:schemeClr>
                </a:solidFill>
              </a:rPr>
              <a:t> Landfills</a:t>
            </a:r>
          </a:p>
          <a:p>
            <a:pPr marL="625475" indent="-625475">
              <a:buNone/>
            </a:pPr>
            <a:r>
              <a:rPr lang="en-US" sz="2800" dirty="0">
                <a:solidFill>
                  <a:schemeClr val="accent2">
                    <a:lumMod val="75000"/>
                  </a:schemeClr>
                </a:solidFill>
              </a:rPr>
              <a:t>	HB1410 (Act 323) – Unger: Also added exemptions:</a:t>
            </a:r>
          </a:p>
          <a:p>
            <a:pPr marL="625475" indent="-625475">
              <a:buNone/>
            </a:pPr>
            <a:endParaRPr lang="en-US" sz="2800" dirty="0">
              <a:solidFill>
                <a:schemeClr val="accent2">
                  <a:lumMod val="75000"/>
                </a:schemeClr>
              </a:solidFill>
            </a:endParaRPr>
          </a:p>
          <a:p>
            <a:pPr marL="625475" indent="-625475">
              <a:buNone/>
            </a:pPr>
            <a:r>
              <a:rPr lang="en-US" sz="2400" dirty="0">
                <a:solidFill>
                  <a:schemeClr val="accent2">
                    <a:lumMod val="75000"/>
                  </a:schemeClr>
                </a:solidFill>
              </a:rPr>
              <a:t>	</a:t>
            </a:r>
            <a:r>
              <a:rPr lang="en-US" sz="2800" b="1" i="1" dirty="0">
                <a:solidFill>
                  <a:schemeClr val="accent2">
                    <a:lumMod val="75000"/>
                  </a:schemeClr>
                </a:solidFill>
              </a:rPr>
              <a:t>“(4)  Subdivision (d)(1) of this section does not 	prohibit:</a:t>
            </a:r>
          </a:p>
          <a:p>
            <a:pPr marL="625475" indent="-625475">
              <a:buNone/>
            </a:pPr>
            <a:r>
              <a:rPr lang="en-US" sz="2800" b="1" i="1" dirty="0">
                <a:solidFill>
                  <a:schemeClr val="accent2">
                    <a:lumMod val="75000"/>
                  </a:schemeClr>
                </a:solidFill>
              </a:rPr>
              <a:t>   		(A)  Routine scheduling disclosures required by law;</a:t>
            </a:r>
          </a:p>
          <a:p>
            <a:pPr marL="625475" indent="-625475">
              <a:buNone/>
            </a:pPr>
            <a:r>
              <a:rPr lang="en-US" sz="2800" b="1" i="1" dirty="0">
                <a:solidFill>
                  <a:schemeClr val="accent2">
                    <a:lumMod val="75000"/>
                  </a:schemeClr>
                </a:solidFill>
              </a:rPr>
              <a:t>   		(B)  Public safety notifications; or</a:t>
            </a:r>
          </a:p>
          <a:p>
            <a:pPr marL="625475" indent="-625475">
              <a:buNone/>
            </a:pPr>
            <a:r>
              <a:rPr lang="en-US" sz="2800" b="1" i="1" dirty="0">
                <a:solidFill>
                  <a:schemeClr val="accent2">
                    <a:lumMod val="75000"/>
                  </a:schemeClr>
                </a:solidFill>
              </a:rPr>
              <a:t>   		(C)  Official communications necessary for the proper 	administration of inspections.”</a:t>
            </a:r>
          </a:p>
          <a:p>
            <a:pPr marL="463550" indent="-463550">
              <a:buNone/>
            </a:pPr>
            <a:r>
              <a:rPr lang="en-US" sz="2800" dirty="0">
                <a:solidFill>
                  <a:schemeClr val="accent2">
                    <a:lumMod val="75000"/>
                  </a:schemeClr>
                </a:solidFill>
              </a:rPr>
              <a:t>	</a:t>
            </a:r>
            <a:endParaRPr lang="en-US" sz="2400" dirty="0">
              <a:solidFill>
                <a:schemeClr val="accent2">
                  <a:lumMod val="75000"/>
                </a:schemeClr>
              </a:solidFill>
            </a:endParaRPr>
          </a:p>
        </p:txBody>
      </p:sp>
    </p:spTree>
    <p:extLst>
      <p:ext uri="{BB962C8B-B14F-4D97-AF65-F5344CB8AC3E}">
        <p14:creationId xmlns:p14="http://schemas.microsoft.com/office/powerpoint/2010/main" val="2630741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93E1CE-C69B-319B-0D9F-6C3A2371DC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DC61D7-59D7-9ADD-9852-D83187D26F0C}"/>
              </a:ext>
            </a:extLst>
          </p:cNvPr>
          <p:cNvSpPr>
            <a:spLocks noGrp="1"/>
          </p:cNvSpPr>
          <p:nvPr>
            <p:ph type="title"/>
          </p:nvPr>
        </p:nvSpPr>
        <p:spPr>
          <a:xfrm>
            <a:off x="677334" y="181337"/>
            <a:ext cx="8596668" cy="767787"/>
          </a:xfrm>
        </p:spPr>
        <p:txBody>
          <a:bodyPr>
            <a:normAutofit/>
          </a:bodyPr>
          <a:lstStyle/>
          <a:p>
            <a:pPr algn="ctr"/>
            <a:r>
              <a:rPr lang="en-US" sz="3200" dirty="0">
                <a:solidFill>
                  <a:schemeClr val="accent2">
                    <a:lumMod val="75000"/>
                  </a:schemeClr>
                </a:solidFill>
              </a:rPr>
              <a:t>Solid Waste Legislation</a:t>
            </a:r>
          </a:p>
        </p:txBody>
      </p:sp>
      <p:sp>
        <p:nvSpPr>
          <p:cNvPr id="3" name="Content Placeholder 2">
            <a:extLst>
              <a:ext uri="{FF2B5EF4-FFF2-40B4-BE49-F238E27FC236}">
                <a16:creationId xmlns:a16="http://schemas.microsoft.com/office/drawing/2014/main" id="{B6247B81-7927-C4FF-C07A-E3039934F69C}"/>
              </a:ext>
            </a:extLst>
          </p:cNvPr>
          <p:cNvSpPr>
            <a:spLocks noGrp="1"/>
          </p:cNvSpPr>
          <p:nvPr>
            <p:ph idx="1"/>
          </p:nvPr>
        </p:nvSpPr>
        <p:spPr>
          <a:xfrm>
            <a:off x="445839" y="628892"/>
            <a:ext cx="10272318" cy="6047771"/>
          </a:xfrm>
        </p:spPr>
        <p:txBody>
          <a:bodyPr>
            <a:normAutofit/>
          </a:bodyPr>
          <a:lstStyle/>
          <a:p>
            <a:r>
              <a:rPr lang="en-US" sz="2800" dirty="0">
                <a:solidFill>
                  <a:schemeClr val="accent2">
                    <a:lumMod val="75000"/>
                  </a:schemeClr>
                </a:solidFill>
              </a:rPr>
              <a:t> Landfills</a:t>
            </a:r>
          </a:p>
          <a:p>
            <a:pPr marL="566738" indent="-566738">
              <a:buNone/>
            </a:pPr>
            <a:r>
              <a:rPr lang="en-US" sz="2800" dirty="0">
                <a:solidFill>
                  <a:schemeClr val="accent2">
                    <a:lumMod val="75000"/>
                  </a:schemeClr>
                </a:solidFill>
              </a:rPr>
              <a:t>	HB1575 (Act 376) </a:t>
            </a:r>
            <a:r>
              <a:rPr lang="en-US" sz="2800" dirty="0" err="1">
                <a:solidFill>
                  <a:schemeClr val="accent2">
                    <a:lumMod val="75000"/>
                  </a:schemeClr>
                </a:solidFill>
              </a:rPr>
              <a:t>Lundstrum</a:t>
            </a:r>
            <a:r>
              <a:rPr lang="en-US" sz="2800" dirty="0">
                <a:solidFill>
                  <a:schemeClr val="accent2">
                    <a:lumMod val="75000"/>
                  </a:schemeClr>
                </a:solidFill>
              </a:rPr>
              <a:t>: Prohibits a person that is employed or has a direct or indirect interest in an </a:t>
            </a:r>
          </a:p>
          <a:p>
            <a:pPr marL="566738" indent="-566738">
              <a:spcBef>
                <a:spcPts val="0"/>
              </a:spcBef>
              <a:buNone/>
            </a:pPr>
            <a:r>
              <a:rPr lang="en-US" sz="2800" dirty="0">
                <a:solidFill>
                  <a:schemeClr val="accent2">
                    <a:lumMod val="75000"/>
                  </a:schemeClr>
                </a:solidFill>
              </a:rPr>
              <a:t>	organization that owns, operates, represents, or applies </a:t>
            </a:r>
          </a:p>
          <a:p>
            <a:pPr marL="566738" indent="-566738">
              <a:spcBef>
                <a:spcPts val="0"/>
              </a:spcBef>
              <a:buNone/>
            </a:pPr>
            <a:r>
              <a:rPr lang="en-US" sz="2800" dirty="0">
                <a:solidFill>
                  <a:schemeClr val="accent2">
                    <a:lumMod val="75000"/>
                  </a:schemeClr>
                </a:solidFill>
              </a:rPr>
              <a:t>	for a solid waste license or permit from serving as a member on PCE Commission. Filed 2/5/25, Signed 3/20/25</a:t>
            </a:r>
          </a:p>
          <a:p>
            <a:pPr marL="566738" indent="-566738">
              <a:spcBef>
                <a:spcPts val="0"/>
              </a:spcBef>
              <a:buNone/>
            </a:pPr>
            <a:endParaRPr lang="en-US" sz="2800" dirty="0">
              <a:solidFill>
                <a:schemeClr val="accent2">
                  <a:lumMod val="75000"/>
                </a:schemeClr>
              </a:solidFill>
            </a:endParaRPr>
          </a:p>
          <a:p>
            <a:pPr marL="566738" indent="-566738">
              <a:spcBef>
                <a:spcPts val="0"/>
              </a:spcBef>
              <a:buNone/>
            </a:pPr>
            <a:r>
              <a:rPr lang="en-US" sz="2800" dirty="0">
                <a:solidFill>
                  <a:schemeClr val="accent2">
                    <a:lumMod val="75000"/>
                  </a:schemeClr>
                </a:solidFill>
              </a:rPr>
              <a:t>	Exemption:  </a:t>
            </a:r>
            <a:r>
              <a:rPr lang="en-US" sz="2800" b="1" i="1" dirty="0">
                <a:solidFill>
                  <a:schemeClr val="accent2">
                    <a:lumMod val="75000"/>
                  </a:schemeClr>
                </a:solidFill>
              </a:rPr>
              <a:t>“…does not apply to an elected official or 	an employee of a city or county that is required to 	represent a city or county on a regional solid waste 	planning district or board under subsection (b) of </a:t>
            </a:r>
          </a:p>
          <a:p>
            <a:pPr marL="566738" indent="-566738">
              <a:spcBef>
                <a:spcPts val="0"/>
              </a:spcBef>
              <a:buNone/>
            </a:pPr>
            <a:r>
              <a:rPr lang="en-US" sz="2800" b="1" i="1" dirty="0">
                <a:solidFill>
                  <a:schemeClr val="accent2">
                    <a:lumMod val="75000"/>
                  </a:schemeClr>
                </a:solidFill>
              </a:rPr>
              <a:t>		this section.”</a:t>
            </a:r>
          </a:p>
          <a:p>
            <a:pPr marL="463550" indent="-463550">
              <a:buNone/>
            </a:pPr>
            <a:r>
              <a:rPr lang="en-US" sz="2800" dirty="0">
                <a:solidFill>
                  <a:schemeClr val="accent2">
                    <a:lumMod val="75000"/>
                  </a:schemeClr>
                </a:solidFill>
              </a:rPr>
              <a:t>		</a:t>
            </a:r>
            <a:endParaRPr lang="en-US" sz="2400" dirty="0">
              <a:solidFill>
                <a:schemeClr val="accent2">
                  <a:lumMod val="75000"/>
                </a:schemeClr>
              </a:solidFill>
            </a:endParaRPr>
          </a:p>
        </p:txBody>
      </p:sp>
      <p:pic>
        <p:nvPicPr>
          <p:cNvPr id="5" name="Graphic 4" descr="Thumbs up sign with solid fill">
            <a:extLst>
              <a:ext uri="{FF2B5EF4-FFF2-40B4-BE49-F238E27FC236}">
                <a16:creationId xmlns:a16="http://schemas.microsoft.com/office/drawing/2014/main" id="{97DF01F5-CAE2-F924-C366-A3FE2A90CBE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77839" y="3053787"/>
            <a:ext cx="598990" cy="598990"/>
          </a:xfrm>
          <a:prstGeom prst="rect">
            <a:avLst/>
          </a:prstGeom>
        </p:spPr>
      </p:pic>
    </p:spTree>
    <p:extLst>
      <p:ext uri="{BB962C8B-B14F-4D97-AF65-F5344CB8AC3E}">
        <p14:creationId xmlns:p14="http://schemas.microsoft.com/office/powerpoint/2010/main" val="1479646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FCB047-416C-E2A9-9641-F39E27D874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5B8F91-20AB-AA0E-C8E7-F0547A5C154A}"/>
              </a:ext>
            </a:extLst>
          </p:cNvPr>
          <p:cNvSpPr>
            <a:spLocks noGrp="1"/>
          </p:cNvSpPr>
          <p:nvPr>
            <p:ph type="title"/>
          </p:nvPr>
        </p:nvSpPr>
        <p:spPr>
          <a:xfrm>
            <a:off x="677334" y="181337"/>
            <a:ext cx="8596668" cy="767787"/>
          </a:xfrm>
        </p:spPr>
        <p:txBody>
          <a:bodyPr>
            <a:normAutofit/>
          </a:bodyPr>
          <a:lstStyle/>
          <a:p>
            <a:pPr algn="ctr"/>
            <a:r>
              <a:rPr lang="en-US" sz="3200" dirty="0">
                <a:solidFill>
                  <a:schemeClr val="accent2">
                    <a:lumMod val="75000"/>
                  </a:schemeClr>
                </a:solidFill>
              </a:rPr>
              <a:t>Solid Waste Legislation</a:t>
            </a:r>
          </a:p>
        </p:txBody>
      </p:sp>
      <p:sp>
        <p:nvSpPr>
          <p:cNvPr id="3" name="Content Placeholder 2">
            <a:extLst>
              <a:ext uri="{FF2B5EF4-FFF2-40B4-BE49-F238E27FC236}">
                <a16:creationId xmlns:a16="http://schemas.microsoft.com/office/drawing/2014/main" id="{A1AD3BB5-4030-AED5-7029-3C6420F3440B}"/>
              </a:ext>
            </a:extLst>
          </p:cNvPr>
          <p:cNvSpPr>
            <a:spLocks noGrp="1"/>
          </p:cNvSpPr>
          <p:nvPr>
            <p:ph idx="1"/>
          </p:nvPr>
        </p:nvSpPr>
        <p:spPr>
          <a:xfrm>
            <a:off x="445839" y="628892"/>
            <a:ext cx="10272318" cy="6047771"/>
          </a:xfrm>
        </p:spPr>
        <p:txBody>
          <a:bodyPr>
            <a:normAutofit/>
          </a:bodyPr>
          <a:lstStyle/>
          <a:p>
            <a:r>
              <a:rPr lang="en-US" sz="2800" dirty="0">
                <a:solidFill>
                  <a:schemeClr val="accent2">
                    <a:lumMod val="75000"/>
                  </a:schemeClr>
                </a:solidFill>
              </a:rPr>
              <a:t> Landfills</a:t>
            </a:r>
          </a:p>
          <a:p>
            <a:endParaRPr lang="en-US" sz="2800" dirty="0">
              <a:solidFill>
                <a:schemeClr val="accent2">
                  <a:lumMod val="75000"/>
                </a:schemeClr>
              </a:solidFill>
            </a:endParaRPr>
          </a:p>
          <a:p>
            <a:pPr marL="566738" indent="-566738">
              <a:spcBef>
                <a:spcPts val="0"/>
              </a:spcBef>
              <a:buNone/>
            </a:pPr>
            <a:r>
              <a:rPr lang="en-US" sz="2800" dirty="0">
                <a:solidFill>
                  <a:schemeClr val="accent2">
                    <a:lumMod val="75000"/>
                  </a:schemeClr>
                </a:solidFill>
              </a:rPr>
              <a:t>	SB265 (Act 294) Irvin: Reduces and modify the </a:t>
            </a:r>
          </a:p>
          <a:p>
            <a:pPr marL="566738" indent="-566738">
              <a:spcBef>
                <a:spcPts val="0"/>
              </a:spcBef>
              <a:buNone/>
            </a:pPr>
            <a:r>
              <a:rPr lang="en-US" sz="2800" dirty="0">
                <a:solidFill>
                  <a:schemeClr val="accent2">
                    <a:lumMod val="75000"/>
                  </a:schemeClr>
                </a:solidFill>
              </a:rPr>
              <a:t>	membership of the Wastewater Licensing Committee from 8 to 5 and the Solid Waste Licensing Committee from </a:t>
            </a:r>
          </a:p>
          <a:p>
            <a:pPr marL="566738" indent="-566738">
              <a:spcBef>
                <a:spcPts val="0"/>
              </a:spcBef>
              <a:buNone/>
            </a:pPr>
            <a:r>
              <a:rPr lang="en-US" sz="2800" dirty="0">
                <a:solidFill>
                  <a:schemeClr val="accent2">
                    <a:lumMod val="75000"/>
                  </a:schemeClr>
                </a:solidFill>
              </a:rPr>
              <a:t>	7 to 5.  Filed 2/20/25, Signed 3/17/25.</a:t>
            </a:r>
            <a:endParaRPr lang="en-US" sz="2400" dirty="0">
              <a:solidFill>
                <a:schemeClr val="accent2">
                  <a:lumMod val="75000"/>
                </a:schemeClr>
              </a:solidFill>
            </a:endParaRPr>
          </a:p>
        </p:txBody>
      </p:sp>
      <p:pic>
        <p:nvPicPr>
          <p:cNvPr id="5" name="Graphic 4" descr="Thumbs up sign with solid fill">
            <a:extLst>
              <a:ext uri="{FF2B5EF4-FFF2-40B4-BE49-F238E27FC236}">
                <a16:creationId xmlns:a16="http://schemas.microsoft.com/office/drawing/2014/main" id="{F35975DD-F5F3-B5F5-B5A3-FF212B3ABB0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45839" y="2160609"/>
            <a:ext cx="598990" cy="598990"/>
          </a:xfrm>
          <a:prstGeom prst="rect">
            <a:avLst/>
          </a:prstGeom>
        </p:spPr>
      </p:pic>
    </p:spTree>
    <p:extLst>
      <p:ext uri="{BB962C8B-B14F-4D97-AF65-F5344CB8AC3E}">
        <p14:creationId xmlns:p14="http://schemas.microsoft.com/office/powerpoint/2010/main" val="3160332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30CBE9-D49C-6C5B-0F98-D64A1AEB10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9BE199-0E7A-3364-CD6C-6A3D0FC8C6CF}"/>
              </a:ext>
            </a:extLst>
          </p:cNvPr>
          <p:cNvSpPr>
            <a:spLocks noGrp="1"/>
          </p:cNvSpPr>
          <p:nvPr>
            <p:ph type="title"/>
          </p:nvPr>
        </p:nvSpPr>
        <p:spPr>
          <a:xfrm>
            <a:off x="677334" y="181337"/>
            <a:ext cx="8596668" cy="767787"/>
          </a:xfrm>
        </p:spPr>
        <p:txBody>
          <a:bodyPr>
            <a:normAutofit/>
          </a:bodyPr>
          <a:lstStyle/>
          <a:p>
            <a:pPr algn="ctr"/>
            <a:r>
              <a:rPr lang="en-US" sz="3200" dirty="0">
                <a:solidFill>
                  <a:schemeClr val="accent2">
                    <a:lumMod val="75000"/>
                  </a:schemeClr>
                </a:solidFill>
              </a:rPr>
              <a:t>Solid Waste Legislation</a:t>
            </a:r>
          </a:p>
        </p:txBody>
      </p:sp>
      <p:sp>
        <p:nvSpPr>
          <p:cNvPr id="3" name="Content Placeholder 2">
            <a:extLst>
              <a:ext uri="{FF2B5EF4-FFF2-40B4-BE49-F238E27FC236}">
                <a16:creationId xmlns:a16="http://schemas.microsoft.com/office/drawing/2014/main" id="{97092720-48CE-0A9D-6570-8D8992271417}"/>
              </a:ext>
            </a:extLst>
          </p:cNvPr>
          <p:cNvSpPr>
            <a:spLocks noGrp="1"/>
          </p:cNvSpPr>
          <p:nvPr>
            <p:ph idx="1"/>
          </p:nvPr>
        </p:nvSpPr>
        <p:spPr>
          <a:xfrm>
            <a:off x="445839" y="628892"/>
            <a:ext cx="10272318" cy="6047771"/>
          </a:xfrm>
        </p:spPr>
        <p:txBody>
          <a:bodyPr>
            <a:normAutofit/>
          </a:bodyPr>
          <a:lstStyle/>
          <a:p>
            <a:r>
              <a:rPr lang="en-US" sz="2800" dirty="0">
                <a:solidFill>
                  <a:schemeClr val="accent2">
                    <a:lumMod val="75000"/>
                  </a:schemeClr>
                </a:solidFill>
              </a:rPr>
              <a:t> Landfills</a:t>
            </a:r>
          </a:p>
          <a:p>
            <a:endParaRPr lang="en-US" sz="1300" dirty="0">
              <a:solidFill>
                <a:schemeClr val="accent2">
                  <a:lumMod val="75000"/>
                </a:schemeClr>
              </a:solidFill>
            </a:endParaRPr>
          </a:p>
          <a:p>
            <a:endParaRPr lang="en-US" sz="1300" dirty="0">
              <a:solidFill>
                <a:schemeClr val="accent2">
                  <a:lumMod val="75000"/>
                </a:schemeClr>
              </a:solidFill>
            </a:endParaRPr>
          </a:p>
          <a:p>
            <a:pPr marL="566738" indent="-566738">
              <a:spcBef>
                <a:spcPts val="0"/>
              </a:spcBef>
              <a:buNone/>
            </a:pPr>
            <a:r>
              <a:rPr lang="en-US" sz="2800" dirty="0">
                <a:solidFill>
                  <a:schemeClr val="accent2">
                    <a:lumMod val="75000"/>
                  </a:schemeClr>
                </a:solidFill>
              </a:rPr>
              <a:t>	HB1576 – </a:t>
            </a:r>
            <a:r>
              <a:rPr lang="en-US" sz="2800" dirty="0" err="1">
                <a:solidFill>
                  <a:schemeClr val="accent2">
                    <a:lumMod val="75000"/>
                  </a:schemeClr>
                </a:solidFill>
              </a:rPr>
              <a:t>Lundstrum</a:t>
            </a:r>
            <a:r>
              <a:rPr lang="en-US" sz="2800" dirty="0">
                <a:solidFill>
                  <a:schemeClr val="accent2">
                    <a:lumMod val="75000"/>
                  </a:schemeClr>
                </a:solidFill>
              </a:rPr>
              <a:t>: Prohibits a solid waste landfill </a:t>
            </a:r>
          </a:p>
          <a:p>
            <a:pPr marL="566738" indent="-566738">
              <a:spcBef>
                <a:spcPts val="0"/>
              </a:spcBef>
              <a:buNone/>
            </a:pPr>
            <a:r>
              <a:rPr lang="en-US" sz="2800" dirty="0">
                <a:solidFill>
                  <a:schemeClr val="accent2">
                    <a:lumMod val="75000"/>
                  </a:schemeClr>
                </a:solidFill>
              </a:rPr>
              <a:t>	to be placed over a Karst topography. </a:t>
            </a:r>
          </a:p>
          <a:p>
            <a:pPr marL="566738" indent="-566738">
              <a:spcBef>
                <a:spcPts val="0"/>
              </a:spcBef>
              <a:buNone/>
            </a:pPr>
            <a:r>
              <a:rPr lang="en-US" sz="2800" dirty="0">
                <a:solidFill>
                  <a:schemeClr val="accent2">
                    <a:lumMod val="75000"/>
                  </a:schemeClr>
                </a:solidFill>
              </a:rPr>
              <a:t>	File 2/25/25, Died upon Adjournment 5/5/25			</a:t>
            </a:r>
            <a:endParaRPr lang="en-US" sz="2400" dirty="0">
              <a:solidFill>
                <a:schemeClr val="accent2">
                  <a:lumMod val="75000"/>
                </a:schemeClr>
              </a:solidFill>
            </a:endParaRPr>
          </a:p>
        </p:txBody>
      </p:sp>
      <p:pic>
        <p:nvPicPr>
          <p:cNvPr id="6" name="Graphic 5" descr="Thumbs Down with solid fill">
            <a:extLst>
              <a:ext uri="{FF2B5EF4-FFF2-40B4-BE49-F238E27FC236}">
                <a16:creationId xmlns:a16="http://schemas.microsoft.com/office/drawing/2014/main" id="{C07B6512-6529-F64C-F993-B427B9212C1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23926" y="2180762"/>
            <a:ext cx="614422" cy="614422"/>
          </a:xfrm>
          <a:prstGeom prst="rect">
            <a:avLst/>
          </a:prstGeom>
        </p:spPr>
      </p:pic>
    </p:spTree>
    <p:extLst>
      <p:ext uri="{BB962C8B-B14F-4D97-AF65-F5344CB8AC3E}">
        <p14:creationId xmlns:p14="http://schemas.microsoft.com/office/powerpoint/2010/main" val="16729296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8EBF0D-63C0-BA82-8EB8-3BE7C4BF4A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0B1BB1-E03B-A6D9-5FD8-972201CDF5AC}"/>
              </a:ext>
            </a:extLst>
          </p:cNvPr>
          <p:cNvSpPr>
            <a:spLocks noGrp="1"/>
          </p:cNvSpPr>
          <p:nvPr>
            <p:ph type="title"/>
          </p:nvPr>
        </p:nvSpPr>
        <p:spPr>
          <a:xfrm>
            <a:off x="677334" y="181337"/>
            <a:ext cx="8596668" cy="767787"/>
          </a:xfrm>
        </p:spPr>
        <p:txBody>
          <a:bodyPr>
            <a:normAutofit/>
          </a:bodyPr>
          <a:lstStyle/>
          <a:p>
            <a:pPr algn="ctr"/>
            <a:r>
              <a:rPr lang="en-US" sz="3200" dirty="0">
                <a:solidFill>
                  <a:schemeClr val="accent2">
                    <a:lumMod val="75000"/>
                  </a:schemeClr>
                </a:solidFill>
              </a:rPr>
              <a:t>Solid Waste Legislation</a:t>
            </a:r>
          </a:p>
        </p:txBody>
      </p:sp>
      <p:sp>
        <p:nvSpPr>
          <p:cNvPr id="3" name="Content Placeholder 2">
            <a:extLst>
              <a:ext uri="{FF2B5EF4-FFF2-40B4-BE49-F238E27FC236}">
                <a16:creationId xmlns:a16="http://schemas.microsoft.com/office/drawing/2014/main" id="{05FACCA5-8B73-890E-14C2-64FBD4AE8E1B}"/>
              </a:ext>
            </a:extLst>
          </p:cNvPr>
          <p:cNvSpPr>
            <a:spLocks noGrp="1"/>
          </p:cNvSpPr>
          <p:nvPr>
            <p:ph idx="1"/>
          </p:nvPr>
        </p:nvSpPr>
        <p:spPr>
          <a:xfrm>
            <a:off x="445839" y="628892"/>
            <a:ext cx="10272318" cy="6047771"/>
          </a:xfrm>
        </p:spPr>
        <p:txBody>
          <a:bodyPr>
            <a:normAutofit lnSpcReduction="10000"/>
          </a:bodyPr>
          <a:lstStyle/>
          <a:p>
            <a:r>
              <a:rPr lang="en-US" sz="2800" dirty="0">
                <a:solidFill>
                  <a:schemeClr val="accent2">
                    <a:lumMod val="75000"/>
                  </a:schemeClr>
                </a:solidFill>
              </a:rPr>
              <a:t> Landfills</a:t>
            </a:r>
          </a:p>
          <a:p>
            <a:pPr marL="566738" indent="-566738">
              <a:spcBef>
                <a:spcPts val="0"/>
              </a:spcBef>
              <a:buNone/>
            </a:pPr>
            <a:r>
              <a:rPr lang="en-US" sz="2800" dirty="0">
                <a:solidFill>
                  <a:schemeClr val="accent2">
                    <a:lumMod val="75000"/>
                  </a:schemeClr>
                </a:solidFill>
              </a:rPr>
              <a:t>	HB1768 – (Act 815) </a:t>
            </a:r>
            <a:r>
              <a:rPr lang="en-US" sz="2800" dirty="0" err="1">
                <a:solidFill>
                  <a:schemeClr val="accent2">
                    <a:lumMod val="75000"/>
                  </a:schemeClr>
                </a:solidFill>
              </a:rPr>
              <a:t>Lundstrum</a:t>
            </a:r>
            <a:r>
              <a:rPr lang="en-US" sz="2800" dirty="0">
                <a:solidFill>
                  <a:schemeClr val="accent2">
                    <a:lumMod val="75000"/>
                  </a:schemeClr>
                </a:solidFill>
              </a:rPr>
              <a:t>: Requires a solid waste landfill contract relating to a host fee to be voted on </a:t>
            </a:r>
          </a:p>
          <a:p>
            <a:pPr marL="566738" indent="-566738">
              <a:spcBef>
                <a:spcPts val="0"/>
              </a:spcBef>
              <a:buNone/>
            </a:pPr>
            <a:r>
              <a:rPr lang="en-US" sz="2800" dirty="0">
                <a:solidFill>
                  <a:schemeClr val="accent2">
                    <a:lumMod val="75000"/>
                  </a:schemeClr>
                </a:solidFill>
              </a:rPr>
              <a:t>	at a regularly scheduled meeting of a host community </a:t>
            </a:r>
          </a:p>
          <a:p>
            <a:pPr marL="566738" indent="-566738">
              <a:spcBef>
                <a:spcPts val="0"/>
              </a:spcBef>
              <a:buNone/>
            </a:pPr>
            <a:r>
              <a:rPr lang="en-US" sz="2800" dirty="0">
                <a:solidFill>
                  <a:schemeClr val="accent2">
                    <a:lumMod val="75000"/>
                  </a:schemeClr>
                </a:solidFill>
              </a:rPr>
              <a:t>	in which the landfill is located. </a:t>
            </a:r>
          </a:p>
          <a:p>
            <a:pPr marL="566738" indent="-566738">
              <a:spcBef>
                <a:spcPts val="0"/>
              </a:spcBef>
              <a:buNone/>
            </a:pPr>
            <a:r>
              <a:rPr lang="en-US" sz="2800" dirty="0">
                <a:solidFill>
                  <a:schemeClr val="accent2">
                    <a:lumMod val="75000"/>
                  </a:schemeClr>
                </a:solidFill>
              </a:rPr>
              <a:t>	Filed 3/12/25, Signed 4/22/25.</a:t>
            </a:r>
          </a:p>
          <a:p>
            <a:pPr marL="566738" indent="-566738">
              <a:spcBef>
                <a:spcPts val="0"/>
              </a:spcBef>
              <a:buNone/>
            </a:pPr>
            <a:endParaRPr lang="en-US" sz="1300" dirty="0">
              <a:solidFill>
                <a:schemeClr val="accent2">
                  <a:lumMod val="75000"/>
                </a:schemeClr>
              </a:solidFill>
            </a:endParaRPr>
          </a:p>
          <a:p>
            <a:pPr marL="566738" indent="-566738">
              <a:spcBef>
                <a:spcPts val="0"/>
              </a:spcBef>
              <a:buNone/>
            </a:pPr>
            <a:r>
              <a:rPr lang="en-US" sz="2800" dirty="0">
                <a:solidFill>
                  <a:schemeClr val="accent2">
                    <a:lumMod val="75000"/>
                  </a:schemeClr>
                </a:solidFill>
              </a:rPr>
              <a:t>	</a:t>
            </a:r>
            <a:r>
              <a:rPr lang="en-US" sz="2800" b="1" i="1" dirty="0">
                <a:solidFill>
                  <a:schemeClr val="accent2">
                    <a:lumMod val="75000"/>
                  </a:schemeClr>
                </a:solidFill>
              </a:rPr>
              <a:t>“…contract for a host fee shall not exceed a contract </a:t>
            </a:r>
          </a:p>
          <a:p>
            <a:pPr marL="566738" indent="-566738">
              <a:spcBef>
                <a:spcPts val="0"/>
              </a:spcBef>
              <a:buNone/>
            </a:pPr>
            <a:r>
              <a:rPr lang="en-US" sz="2800" b="1" i="1" dirty="0">
                <a:solidFill>
                  <a:schemeClr val="accent2">
                    <a:lumMod val="75000"/>
                  </a:schemeClr>
                </a:solidFill>
              </a:rPr>
              <a:t>	term of four (4) years ending in December of even-numbered years.</a:t>
            </a:r>
          </a:p>
          <a:p>
            <a:pPr marL="566738" indent="-566738">
              <a:spcBef>
                <a:spcPts val="0"/>
              </a:spcBef>
              <a:buNone/>
            </a:pPr>
            <a:endParaRPr lang="en-US" sz="2800" b="1" i="1" dirty="0">
              <a:solidFill>
                <a:schemeClr val="accent2">
                  <a:lumMod val="75000"/>
                </a:schemeClr>
              </a:solidFill>
            </a:endParaRPr>
          </a:p>
          <a:p>
            <a:pPr marL="566738" indent="-566738">
              <a:spcBef>
                <a:spcPts val="0"/>
              </a:spcBef>
              <a:buNone/>
            </a:pPr>
            <a:r>
              <a:rPr lang="en-US" sz="2800" b="1" i="1" dirty="0">
                <a:solidFill>
                  <a:schemeClr val="accent2">
                    <a:lumMod val="75000"/>
                  </a:schemeClr>
                </a:solidFill>
              </a:rPr>
              <a:t>	The agreement or contract for a host fee may be renewed for an additional term not to exceed four </a:t>
            </a:r>
          </a:p>
          <a:p>
            <a:pPr marL="566738" indent="-566738">
              <a:spcBef>
                <a:spcPts val="0"/>
              </a:spcBef>
              <a:buNone/>
            </a:pPr>
            <a:r>
              <a:rPr lang="en-US" sz="2800" b="1" i="1" dirty="0">
                <a:solidFill>
                  <a:schemeClr val="accent2">
                    <a:lumMod val="75000"/>
                  </a:schemeClr>
                </a:solidFill>
              </a:rPr>
              <a:t>	(4) years at the same amount of the host fee or renegotiated for a new amount of the host fee.”</a:t>
            </a:r>
            <a:r>
              <a:rPr lang="en-US" sz="2800" b="1" dirty="0">
                <a:solidFill>
                  <a:schemeClr val="accent2">
                    <a:lumMod val="75000"/>
                  </a:schemeClr>
                </a:solidFill>
              </a:rPr>
              <a:t>		</a:t>
            </a:r>
            <a:r>
              <a:rPr lang="en-US" sz="2800" dirty="0">
                <a:solidFill>
                  <a:schemeClr val="accent2">
                    <a:lumMod val="75000"/>
                  </a:schemeClr>
                </a:solidFill>
              </a:rPr>
              <a:t>	</a:t>
            </a:r>
            <a:endParaRPr lang="en-US" sz="2400" dirty="0">
              <a:solidFill>
                <a:schemeClr val="accent2">
                  <a:lumMod val="75000"/>
                </a:schemeClr>
              </a:solidFill>
            </a:endParaRPr>
          </a:p>
        </p:txBody>
      </p:sp>
      <p:pic>
        <p:nvPicPr>
          <p:cNvPr id="8" name="Graphic 7" descr="Thumbs up sign with solid fill">
            <a:extLst>
              <a:ext uri="{FF2B5EF4-FFF2-40B4-BE49-F238E27FC236}">
                <a16:creationId xmlns:a16="http://schemas.microsoft.com/office/drawing/2014/main" id="{4C58F293-239D-809F-D2D6-B9277FE64A1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61898" y="3652777"/>
            <a:ext cx="562819" cy="562819"/>
          </a:xfrm>
          <a:prstGeom prst="rect">
            <a:avLst/>
          </a:prstGeom>
        </p:spPr>
      </p:pic>
    </p:spTree>
    <p:extLst>
      <p:ext uri="{BB962C8B-B14F-4D97-AF65-F5344CB8AC3E}">
        <p14:creationId xmlns:p14="http://schemas.microsoft.com/office/powerpoint/2010/main" val="4249938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6CE175-304A-0897-5C86-7D4990D044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613C09-2DEB-1EE7-D8FB-D48074C03222}"/>
              </a:ext>
            </a:extLst>
          </p:cNvPr>
          <p:cNvSpPr>
            <a:spLocks noGrp="1"/>
          </p:cNvSpPr>
          <p:nvPr>
            <p:ph type="title"/>
          </p:nvPr>
        </p:nvSpPr>
        <p:spPr>
          <a:xfrm>
            <a:off x="677334" y="181337"/>
            <a:ext cx="8596668" cy="767787"/>
          </a:xfrm>
        </p:spPr>
        <p:txBody>
          <a:bodyPr>
            <a:normAutofit/>
          </a:bodyPr>
          <a:lstStyle/>
          <a:p>
            <a:pPr algn="ctr"/>
            <a:r>
              <a:rPr lang="en-US" sz="3200" dirty="0">
                <a:solidFill>
                  <a:schemeClr val="accent2">
                    <a:lumMod val="75000"/>
                  </a:schemeClr>
                </a:solidFill>
              </a:rPr>
              <a:t>Solid Waste Legislation</a:t>
            </a:r>
          </a:p>
        </p:txBody>
      </p:sp>
      <p:sp>
        <p:nvSpPr>
          <p:cNvPr id="3" name="Content Placeholder 2">
            <a:extLst>
              <a:ext uri="{FF2B5EF4-FFF2-40B4-BE49-F238E27FC236}">
                <a16:creationId xmlns:a16="http://schemas.microsoft.com/office/drawing/2014/main" id="{13839784-8967-E0AF-003B-BBF5F140686F}"/>
              </a:ext>
            </a:extLst>
          </p:cNvPr>
          <p:cNvSpPr>
            <a:spLocks noGrp="1"/>
          </p:cNvSpPr>
          <p:nvPr>
            <p:ph idx="1"/>
          </p:nvPr>
        </p:nvSpPr>
        <p:spPr>
          <a:xfrm>
            <a:off x="445839" y="628892"/>
            <a:ext cx="10272318" cy="6047771"/>
          </a:xfrm>
        </p:spPr>
        <p:txBody>
          <a:bodyPr>
            <a:normAutofit/>
          </a:bodyPr>
          <a:lstStyle/>
          <a:p>
            <a:r>
              <a:rPr lang="en-US" sz="2800" dirty="0">
                <a:solidFill>
                  <a:schemeClr val="accent2">
                    <a:lumMod val="75000"/>
                  </a:schemeClr>
                </a:solidFill>
              </a:rPr>
              <a:t> Landfills</a:t>
            </a:r>
          </a:p>
          <a:p>
            <a:pPr marL="566738" indent="-566738">
              <a:spcBef>
                <a:spcPts val="0"/>
              </a:spcBef>
              <a:buNone/>
            </a:pPr>
            <a:r>
              <a:rPr lang="en-US" sz="2800" dirty="0">
                <a:solidFill>
                  <a:schemeClr val="accent2">
                    <a:lumMod val="75000"/>
                  </a:schemeClr>
                </a:solidFill>
              </a:rPr>
              <a:t>	HB1768 – (Act 815) </a:t>
            </a:r>
            <a:r>
              <a:rPr lang="en-US" sz="2800" dirty="0" err="1">
                <a:solidFill>
                  <a:schemeClr val="accent2">
                    <a:lumMod val="75000"/>
                  </a:schemeClr>
                </a:solidFill>
              </a:rPr>
              <a:t>Lundstrum</a:t>
            </a:r>
            <a:r>
              <a:rPr lang="en-US" sz="2800" dirty="0">
                <a:solidFill>
                  <a:schemeClr val="accent2">
                    <a:lumMod val="75000"/>
                  </a:schemeClr>
                </a:solidFill>
              </a:rPr>
              <a:t>: </a:t>
            </a:r>
          </a:p>
          <a:p>
            <a:pPr marL="566738" indent="-566738">
              <a:spcBef>
                <a:spcPts val="0"/>
              </a:spcBef>
              <a:buNone/>
            </a:pPr>
            <a:r>
              <a:rPr lang="en-US" sz="2800" dirty="0">
                <a:solidFill>
                  <a:schemeClr val="accent2">
                    <a:lumMod val="75000"/>
                  </a:schemeClr>
                </a:solidFill>
              </a:rPr>
              <a:t>	Other Provisions</a:t>
            </a:r>
          </a:p>
          <a:p>
            <a:pPr marL="566738" indent="-566738">
              <a:spcBef>
                <a:spcPts val="0"/>
              </a:spcBef>
              <a:buNone/>
            </a:pPr>
            <a:r>
              <a:rPr lang="en-US" sz="2800" dirty="0">
                <a:solidFill>
                  <a:schemeClr val="accent2">
                    <a:lumMod val="75000"/>
                  </a:schemeClr>
                </a:solidFill>
              </a:rPr>
              <a:t>	A.		Does NOT limit number of renewals</a:t>
            </a:r>
          </a:p>
          <a:p>
            <a:pPr marL="566738" indent="-566738">
              <a:spcBef>
                <a:spcPts val="0"/>
              </a:spcBef>
              <a:buNone/>
            </a:pPr>
            <a:r>
              <a:rPr lang="en-US" sz="2800" dirty="0">
                <a:solidFill>
                  <a:schemeClr val="accent2">
                    <a:lumMod val="75000"/>
                  </a:schemeClr>
                </a:solidFill>
              </a:rPr>
              <a:t>	B.		Host Fee Agreements must have beginning and 			  		ending/renewal dates</a:t>
            </a:r>
          </a:p>
          <a:p>
            <a:pPr marL="566738" indent="-566738">
              <a:spcBef>
                <a:spcPts val="0"/>
              </a:spcBef>
              <a:buNone/>
            </a:pPr>
            <a:r>
              <a:rPr lang="en-US" sz="2800" dirty="0">
                <a:solidFill>
                  <a:schemeClr val="accent2">
                    <a:lumMod val="75000"/>
                  </a:schemeClr>
                </a:solidFill>
              </a:rPr>
              <a:t>	C.		“Perpetuity” provisions prohibited</a:t>
            </a:r>
          </a:p>
          <a:p>
            <a:pPr marL="566738" indent="-566738">
              <a:spcBef>
                <a:spcPts val="0"/>
              </a:spcBef>
              <a:buNone/>
            </a:pPr>
            <a:r>
              <a:rPr lang="en-US" sz="2800" dirty="0">
                <a:solidFill>
                  <a:schemeClr val="accent2">
                    <a:lumMod val="75000"/>
                  </a:schemeClr>
                </a:solidFill>
              </a:rPr>
              <a:t>	D.	</a:t>
            </a:r>
            <a:r>
              <a:rPr lang="en-US" sz="2800" b="1" i="1" dirty="0">
                <a:solidFill>
                  <a:schemeClr val="accent2">
                    <a:lumMod val="75000"/>
                  </a:schemeClr>
                </a:solidFill>
              </a:rPr>
              <a:t>“…agreement or contract for a host fee shall 					be voted on at a regularly scheduled meeting of 				the host community and signed by either the 					mayor of the city or the county judge if a 						municipality is not the closest governmental </a:t>
            </a:r>
          </a:p>
          <a:p>
            <a:pPr marL="566738" indent="-566738">
              <a:spcBef>
                <a:spcPts val="0"/>
              </a:spcBef>
              <a:buNone/>
            </a:pPr>
            <a:r>
              <a:rPr lang="en-US" sz="2800" b="1" i="1" dirty="0">
                <a:solidFill>
                  <a:schemeClr val="accent2">
                    <a:lumMod val="75000"/>
                  </a:schemeClr>
                </a:solidFill>
              </a:rPr>
              <a:t>			unit.”	</a:t>
            </a:r>
            <a:r>
              <a:rPr lang="en-US" sz="2800" b="1" dirty="0">
                <a:solidFill>
                  <a:schemeClr val="accent2">
                    <a:lumMod val="75000"/>
                  </a:schemeClr>
                </a:solidFill>
              </a:rPr>
              <a:t>	</a:t>
            </a:r>
            <a:r>
              <a:rPr lang="en-US" sz="2800" dirty="0">
                <a:solidFill>
                  <a:schemeClr val="accent2">
                    <a:lumMod val="75000"/>
                  </a:schemeClr>
                </a:solidFill>
              </a:rPr>
              <a:t>	</a:t>
            </a:r>
            <a:endParaRPr lang="en-US" sz="2400" dirty="0">
              <a:solidFill>
                <a:schemeClr val="accent2">
                  <a:lumMod val="75000"/>
                </a:schemeClr>
              </a:solidFill>
            </a:endParaRPr>
          </a:p>
        </p:txBody>
      </p:sp>
    </p:spTree>
    <p:extLst>
      <p:ext uri="{BB962C8B-B14F-4D97-AF65-F5344CB8AC3E}">
        <p14:creationId xmlns:p14="http://schemas.microsoft.com/office/powerpoint/2010/main" val="30539257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E13D4E-3C72-34B7-6585-4DE93CF1BD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41DE36-E7C1-C7BB-29BE-A870BC9F16C1}"/>
              </a:ext>
            </a:extLst>
          </p:cNvPr>
          <p:cNvSpPr>
            <a:spLocks noGrp="1"/>
          </p:cNvSpPr>
          <p:nvPr>
            <p:ph type="title"/>
          </p:nvPr>
        </p:nvSpPr>
        <p:spPr>
          <a:xfrm>
            <a:off x="677334" y="181337"/>
            <a:ext cx="8596668" cy="767787"/>
          </a:xfrm>
        </p:spPr>
        <p:txBody>
          <a:bodyPr>
            <a:normAutofit/>
          </a:bodyPr>
          <a:lstStyle/>
          <a:p>
            <a:pPr algn="ctr"/>
            <a:r>
              <a:rPr lang="en-US" sz="3200" dirty="0">
                <a:solidFill>
                  <a:schemeClr val="accent2">
                    <a:lumMod val="75000"/>
                  </a:schemeClr>
                </a:solidFill>
              </a:rPr>
              <a:t>Solid Waste Legislation</a:t>
            </a:r>
          </a:p>
        </p:txBody>
      </p:sp>
      <p:sp>
        <p:nvSpPr>
          <p:cNvPr id="3" name="Content Placeholder 2">
            <a:extLst>
              <a:ext uri="{FF2B5EF4-FFF2-40B4-BE49-F238E27FC236}">
                <a16:creationId xmlns:a16="http://schemas.microsoft.com/office/drawing/2014/main" id="{88676235-81C6-F66D-E56F-4EA54ECB8E9E}"/>
              </a:ext>
            </a:extLst>
          </p:cNvPr>
          <p:cNvSpPr>
            <a:spLocks noGrp="1"/>
          </p:cNvSpPr>
          <p:nvPr>
            <p:ph idx="1"/>
          </p:nvPr>
        </p:nvSpPr>
        <p:spPr>
          <a:xfrm>
            <a:off x="445839" y="628892"/>
            <a:ext cx="9820905" cy="6047771"/>
          </a:xfrm>
        </p:spPr>
        <p:txBody>
          <a:bodyPr>
            <a:normAutofit/>
          </a:bodyPr>
          <a:lstStyle/>
          <a:p>
            <a:r>
              <a:rPr lang="en-US" sz="2800" dirty="0">
                <a:solidFill>
                  <a:schemeClr val="accent2">
                    <a:lumMod val="75000"/>
                  </a:schemeClr>
                </a:solidFill>
              </a:rPr>
              <a:t> Landfills</a:t>
            </a:r>
          </a:p>
          <a:p>
            <a:endParaRPr lang="en-US" sz="1300" dirty="0">
              <a:solidFill>
                <a:schemeClr val="accent2">
                  <a:lumMod val="75000"/>
                </a:schemeClr>
              </a:solidFill>
            </a:endParaRPr>
          </a:p>
          <a:p>
            <a:pPr marL="566738" indent="-566738">
              <a:spcBef>
                <a:spcPts val="0"/>
              </a:spcBef>
              <a:buNone/>
            </a:pPr>
            <a:r>
              <a:rPr lang="en-US" sz="2800" dirty="0">
                <a:solidFill>
                  <a:schemeClr val="accent2">
                    <a:lumMod val="75000"/>
                  </a:schemeClr>
                </a:solidFill>
              </a:rPr>
              <a:t>	HB1776 – </a:t>
            </a:r>
            <a:r>
              <a:rPr lang="en-US" sz="2800" dirty="0" err="1">
                <a:solidFill>
                  <a:schemeClr val="accent2">
                    <a:lumMod val="75000"/>
                  </a:schemeClr>
                </a:solidFill>
              </a:rPr>
              <a:t>Lundstrum</a:t>
            </a:r>
            <a:r>
              <a:rPr lang="en-US" sz="2800" dirty="0">
                <a:solidFill>
                  <a:schemeClr val="accent2">
                    <a:lumMod val="75000"/>
                  </a:schemeClr>
                </a:solidFill>
              </a:rPr>
              <a:t>: Landfill CON must include a city council’s minute order or quorum court’s resolution signed by the mayor or county judge regarding the community’s decision.</a:t>
            </a:r>
          </a:p>
          <a:p>
            <a:pPr marL="566738" indent="-566738">
              <a:spcBef>
                <a:spcPts val="0"/>
              </a:spcBef>
              <a:buNone/>
            </a:pPr>
            <a:r>
              <a:rPr lang="en-US" sz="2800" dirty="0">
                <a:solidFill>
                  <a:schemeClr val="accent2">
                    <a:lumMod val="75000"/>
                  </a:schemeClr>
                </a:solidFill>
              </a:rPr>
              <a:t>	Filed 3/13/25, Died in House PH upon Sine Die 5/5/25</a:t>
            </a:r>
          </a:p>
          <a:p>
            <a:pPr marL="566738" indent="-566738">
              <a:spcBef>
                <a:spcPts val="0"/>
              </a:spcBef>
              <a:buNone/>
            </a:pPr>
            <a:r>
              <a:rPr lang="en-US" sz="2800" dirty="0">
                <a:solidFill>
                  <a:schemeClr val="accent2">
                    <a:lumMod val="75000"/>
                  </a:schemeClr>
                </a:solidFill>
              </a:rPr>
              <a:t>	</a:t>
            </a:r>
            <a:r>
              <a:rPr lang="en-US" sz="2800" b="1" i="1" dirty="0">
                <a:solidFill>
                  <a:schemeClr val="accent2">
                    <a:lumMod val="75000"/>
                  </a:schemeClr>
                </a:solidFill>
              </a:rPr>
              <a:t>	</a:t>
            </a:r>
            <a:r>
              <a:rPr lang="en-US" sz="2800" b="1" dirty="0">
                <a:solidFill>
                  <a:schemeClr val="accent2">
                    <a:lumMod val="75000"/>
                  </a:schemeClr>
                </a:solidFill>
              </a:rPr>
              <a:t>	</a:t>
            </a:r>
            <a:r>
              <a:rPr lang="en-US" sz="2800" dirty="0">
                <a:solidFill>
                  <a:schemeClr val="accent2">
                    <a:lumMod val="75000"/>
                  </a:schemeClr>
                </a:solidFill>
              </a:rPr>
              <a:t>	</a:t>
            </a:r>
            <a:endParaRPr lang="en-US" sz="2400" dirty="0">
              <a:solidFill>
                <a:schemeClr val="accent2">
                  <a:lumMod val="75000"/>
                </a:schemeClr>
              </a:solidFill>
            </a:endParaRPr>
          </a:p>
        </p:txBody>
      </p:sp>
      <p:pic>
        <p:nvPicPr>
          <p:cNvPr id="5" name="Graphic 4" descr="Thumbs Down with solid fill">
            <a:extLst>
              <a:ext uri="{FF2B5EF4-FFF2-40B4-BE49-F238E27FC236}">
                <a16:creationId xmlns:a16="http://schemas.microsoft.com/office/drawing/2014/main" id="{59B74292-EE5B-5E77-7660-B6DE2C8C22C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45839" y="2335193"/>
            <a:ext cx="561158" cy="561158"/>
          </a:xfrm>
          <a:prstGeom prst="rect">
            <a:avLst/>
          </a:prstGeom>
        </p:spPr>
      </p:pic>
    </p:spTree>
    <p:extLst>
      <p:ext uri="{BB962C8B-B14F-4D97-AF65-F5344CB8AC3E}">
        <p14:creationId xmlns:p14="http://schemas.microsoft.com/office/powerpoint/2010/main" val="39417761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E3C3DC-82D1-E22D-1966-B82D91F094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1A86D84-B25F-35EE-7222-C53BA9246163}"/>
              </a:ext>
            </a:extLst>
          </p:cNvPr>
          <p:cNvSpPr>
            <a:spLocks noGrp="1"/>
          </p:cNvSpPr>
          <p:nvPr>
            <p:ph type="title"/>
          </p:nvPr>
        </p:nvSpPr>
        <p:spPr>
          <a:xfrm>
            <a:off x="677334" y="181337"/>
            <a:ext cx="8596668" cy="767787"/>
          </a:xfrm>
        </p:spPr>
        <p:txBody>
          <a:bodyPr>
            <a:normAutofit/>
          </a:bodyPr>
          <a:lstStyle/>
          <a:p>
            <a:pPr algn="ctr"/>
            <a:r>
              <a:rPr lang="en-US" sz="3200" dirty="0">
                <a:solidFill>
                  <a:schemeClr val="accent2">
                    <a:lumMod val="75000"/>
                  </a:schemeClr>
                </a:solidFill>
              </a:rPr>
              <a:t>Solid Waste Legislation</a:t>
            </a:r>
          </a:p>
        </p:txBody>
      </p:sp>
      <p:sp>
        <p:nvSpPr>
          <p:cNvPr id="3" name="Content Placeholder 2">
            <a:extLst>
              <a:ext uri="{FF2B5EF4-FFF2-40B4-BE49-F238E27FC236}">
                <a16:creationId xmlns:a16="http://schemas.microsoft.com/office/drawing/2014/main" id="{65B50624-4BAA-191C-CD0F-88155BA93049}"/>
              </a:ext>
            </a:extLst>
          </p:cNvPr>
          <p:cNvSpPr>
            <a:spLocks noGrp="1"/>
          </p:cNvSpPr>
          <p:nvPr>
            <p:ph idx="1"/>
          </p:nvPr>
        </p:nvSpPr>
        <p:spPr>
          <a:xfrm>
            <a:off x="445839" y="628892"/>
            <a:ext cx="9913503" cy="6047771"/>
          </a:xfrm>
        </p:spPr>
        <p:txBody>
          <a:bodyPr>
            <a:normAutofit/>
          </a:bodyPr>
          <a:lstStyle/>
          <a:p>
            <a:r>
              <a:rPr lang="en-US" sz="2800" dirty="0">
                <a:solidFill>
                  <a:schemeClr val="accent2">
                    <a:lumMod val="75000"/>
                  </a:schemeClr>
                </a:solidFill>
              </a:rPr>
              <a:t> Facilities &amp; Funding</a:t>
            </a:r>
          </a:p>
          <a:p>
            <a:pPr marL="566738" indent="-566738">
              <a:spcBef>
                <a:spcPts val="0"/>
              </a:spcBef>
              <a:buNone/>
            </a:pPr>
            <a:r>
              <a:rPr lang="en-US" sz="2800" dirty="0">
                <a:solidFill>
                  <a:schemeClr val="accent2">
                    <a:lumMod val="75000"/>
                  </a:schemeClr>
                </a:solidFill>
              </a:rPr>
              <a:t>	SB421 (Act 578) – Hester: Authorizes Up to $500 million of General Obligation Bonds by ANRC for </a:t>
            </a:r>
            <a:r>
              <a:rPr lang="en-US" sz="2800" b="1" i="1" dirty="0">
                <a:solidFill>
                  <a:schemeClr val="accent2">
                    <a:lumMod val="75000"/>
                  </a:schemeClr>
                </a:solidFill>
              </a:rPr>
              <a:t>“WATER, </a:t>
            </a:r>
          </a:p>
          <a:p>
            <a:pPr marL="566738" indent="-566738">
              <a:spcBef>
                <a:spcPts val="0"/>
              </a:spcBef>
              <a:buNone/>
            </a:pPr>
            <a:r>
              <a:rPr lang="en-US" sz="2800" b="1" i="1" dirty="0">
                <a:solidFill>
                  <a:schemeClr val="accent2">
                    <a:lumMod val="75000"/>
                  </a:schemeClr>
                </a:solidFill>
              </a:rPr>
              <a:t>	WASTE DISPOSAL, POLLUTION CONTROL, ABATEMENT &amp; PREVENTION, DRAINAGE, IRRIGATION, FLOOD CONTROL, AND WETLANDS AND AQUATIC RESOURCES PROJECTS”</a:t>
            </a:r>
            <a:r>
              <a:rPr lang="en-US" sz="2800" dirty="0">
                <a:solidFill>
                  <a:schemeClr val="accent2">
                    <a:lumMod val="75000"/>
                  </a:schemeClr>
                </a:solidFill>
              </a:rPr>
              <a:t> with irrigation capped at $165 million, voter approval required.  </a:t>
            </a:r>
          </a:p>
          <a:p>
            <a:pPr marL="566738" indent="-566738">
              <a:spcBef>
                <a:spcPts val="0"/>
              </a:spcBef>
              <a:buNone/>
            </a:pPr>
            <a:endParaRPr lang="en-US" sz="2800" dirty="0">
              <a:solidFill>
                <a:schemeClr val="accent2">
                  <a:lumMod val="75000"/>
                </a:schemeClr>
              </a:solidFill>
            </a:endParaRPr>
          </a:p>
          <a:p>
            <a:pPr marL="566738" indent="-566738">
              <a:spcBef>
                <a:spcPts val="0"/>
              </a:spcBef>
              <a:buNone/>
            </a:pPr>
            <a:r>
              <a:rPr lang="en-US" sz="2800" dirty="0">
                <a:solidFill>
                  <a:schemeClr val="accent2">
                    <a:lumMod val="75000"/>
                  </a:schemeClr>
                </a:solidFill>
              </a:rPr>
              <a:t>	“</a:t>
            </a:r>
            <a:r>
              <a:rPr lang="en-US" sz="2800" i="1" dirty="0">
                <a:solidFill>
                  <a:schemeClr val="accent2">
                    <a:lumMod val="75000"/>
                  </a:schemeClr>
                </a:solidFill>
              </a:rPr>
              <a:t>Waste” means a liquid or solid produced as an undesirable byproduct of any activity” </a:t>
            </a:r>
          </a:p>
          <a:p>
            <a:pPr marL="566738" indent="-566738">
              <a:spcBef>
                <a:spcPts val="0"/>
              </a:spcBef>
              <a:buNone/>
            </a:pPr>
            <a:endParaRPr lang="en-US" sz="2800" i="1" dirty="0">
              <a:solidFill>
                <a:schemeClr val="accent2">
                  <a:lumMod val="75000"/>
                </a:schemeClr>
              </a:solidFill>
            </a:endParaRPr>
          </a:p>
          <a:p>
            <a:pPr marL="566738" indent="-566738">
              <a:spcBef>
                <a:spcPts val="0"/>
              </a:spcBef>
              <a:buNone/>
            </a:pPr>
            <a:r>
              <a:rPr lang="en-US" sz="2800" b="1" dirty="0">
                <a:solidFill>
                  <a:schemeClr val="accent2">
                    <a:lumMod val="75000"/>
                  </a:schemeClr>
                </a:solidFill>
              </a:rPr>
              <a:t>	</a:t>
            </a:r>
            <a:r>
              <a:rPr lang="en-US" sz="2800" dirty="0">
                <a:solidFill>
                  <a:schemeClr val="accent2">
                    <a:lumMod val="75000"/>
                  </a:schemeClr>
                </a:solidFill>
              </a:rPr>
              <a:t>Filed 3/11/25, Signed 4/14/25</a:t>
            </a:r>
            <a:r>
              <a:rPr lang="en-US" sz="2800" b="1" dirty="0">
                <a:solidFill>
                  <a:schemeClr val="accent2">
                    <a:lumMod val="75000"/>
                  </a:schemeClr>
                </a:solidFill>
              </a:rPr>
              <a:t>	</a:t>
            </a:r>
            <a:r>
              <a:rPr lang="en-US" sz="2800" dirty="0">
                <a:solidFill>
                  <a:schemeClr val="accent2">
                    <a:lumMod val="75000"/>
                  </a:schemeClr>
                </a:solidFill>
              </a:rPr>
              <a:t>	</a:t>
            </a:r>
            <a:endParaRPr lang="en-US" sz="2400" dirty="0">
              <a:solidFill>
                <a:schemeClr val="accent2">
                  <a:lumMod val="75000"/>
                </a:schemeClr>
              </a:solidFill>
            </a:endParaRPr>
          </a:p>
        </p:txBody>
      </p:sp>
      <p:pic>
        <p:nvPicPr>
          <p:cNvPr id="6" name="Graphic 5" descr="Thumbs up sign with solid fill">
            <a:extLst>
              <a:ext uri="{FF2B5EF4-FFF2-40B4-BE49-F238E27FC236}">
                <a16:creationId xmlns:a16="http://schemas.microsoft.com/office/drawing/2014/main" id="{9DD91FB9-8C35-D267-C0B0-7FD6EE96945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45839" y="3224727"/>
            <a:ext cx="588166" cy="588166"/>
          </a:xfrm>
          <a:prstGeom prst="rect">
            <a:avLst/>
          </a:prstGeom>
        </p:spPr>
      </p:pic>
    </p:spTree>
    <p:extLst>
      <p:ext uri="{BB962C8B-B14F-4D97-AF65-F5344CB8AC3E}">
        <p14:creationId xmlns:p14="http://schemas.microsoft.com/office/powerpoint/2010/main" val="481236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20" name="Rectangle 19">
            <a:extLst>
              <a:ext uri="{FF2B5EF4-FFF2-40B4-BE49-F238E27FC236}">
                <a16:creationId xmlns:a16="http://schemas.microsoft.com/office/drawing/2014/main" id="{9179DE42-5613-4B35-A1E6-6CCBAA13C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EB898B32-3891-4C3A-8F58-C5969D2E903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4AE4806D-B8F9-4679-A68A-9BD21C01A3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52FB45E9-914E-4471-AC87-E475CD517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Rectangle 25">
            <a:extLst>
              <a:ext uri="{FF2B5EF4-FFF2-40B4-BE49-F238E27FC236}">
                <a16:creationId xmlns:a16="http://schemas.microsoft.com/office/drawing/2014/main" id="{C310626D-5743-49D4-8F7D-88C4F8F05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Isosceles Triangle 29">
            <a:extLst>
              <a:ext uri="{FF2B5EF4-FFF2-40B4-BE49-F238E27FC236}">
                <a16:creationId xmlns:a16="http://schemas.microsoft.com/office/drawing/2014/main" id="{3C195FC1-B568-4C72-9902-34CB35DDD7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2" name="Rectangle 27">
            <a:extLst>
              <a:ext uri="{FF2B5EF4-FFF2-40B4-BE49-F238E27FC236}">
                <a16:creationId xmlns:a16="http://schemas.microsoft.com/office/drawing/2014/main" id="{EF2BDF77-362C-43F0-8CBB-A969EC2AE0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4" name="Isosceles Triangle 33">
            <a:extLst>
              <a:ext uri="{FF2B5EF4-FFF2-40B4-BE49-F238E27FC236}">
                <a16:creationId xmlns:a16="http://schemas.microsoft.com/office/drawing/2014/main" id="{4BE96B01-3929-432D-B8C2-ADBCB74C2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6" name="Freeform: Shape 35">
            <a:extLst>
              <a:ext uri="{FF2B5EF4-FFF2-40B4-BE49-F238E27FC236}">
                <a16:creationId xmlns:a16="http://schemas.microsoft.com/office/drawing/2014/main" id="{2A6FCDE6-CDE2-4C51-B18E-A95CFB6797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16287"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Isosceles Triangle 37">
            <a:extLst>
              <a:ext uri="{FF2B5EF4-FFF2-40B4-BE49-F238E27FC236}">
                <a16:creationId xmlns:a16="http://schemas.microsoft.com/office/drawing/2014/main" id="{9D2E8756-2465-473A-BA2A-2DB1D6224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062562"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91592E05-BD31-602E-FAA0-F6D55E307BD9}"/>
              </a:ext>
            </a:extLst>
          </p:cNvPr>
          <p:cNvSpPr>
            <a:spLocks noGrp="1"/>
          </p:cNvSpPr>
          <p:nvPr>
            <p:ph type="title"/>
          </p:nvPr>
        </p:nvSpPr>
        <p:spPr>
          <a:xfrm>
            <a:off x="3877519" y="474562"/>
            <a:ext cx="8247306" cy="6204030"/>
          </a:xfrm>
        </p:spPr>
        <p:txBody>
          <a:bodyPr/>
          <a:lstStyle/>
          <a:p>
            <a:r>
              <a:rPr lang="en-US" dirty="0">
                <a:solidFill>
                  <a:srgbClr val="FFFFFF"/>
                </a:solidFill>
              </a:rPr>
              <a:t>Disclaimer:</a:t>
            </a:r>
            <a:br>
              <a:rPr lang="en-US" dirty="0">
                <a:solidFill>
                  <a:srgbClr val="FFFFFF"/>
                </a:solidFill>
              </a:rPr>
            </a:br>
            <a:br>
              <a:rPr lang="en-US" dirty="0">
                <a:solidFill>
                  <a:srgbClr val="FFFFFF"/>
                </a:solidFill>
              </a:rPr>
            </a:br>
            <a:r>
              <a:rPr lang="en-US" sz="3200" dirty="0">
                <a:solidFill>
                  <a:srgbClr val="FFFFFF"/>
                </a:solidFill>
              </a:rPr>
              <a:t>All materials, comments and presentations are strictly the opinions of the presenter and are not those of Government Solutions, LLC or its partners, staff and clients, including specifically LANXESS, ExxonMobil, Central States Water Resources, Gulf State Toyota and WM (Waste Management).</a:t>
            </a:r>
            <a:endParaRPr lang="en-US" sz="3200" dirty="0"/>
          </a:p>
        </p:txBody>
      </p:sp>
    </p:spTree>
    <p:extLst>
      <p:ext uri="{BB962C8B-B14F-4D97-AF65-F5344CB8AC3E}">
        <p14:creationId xmlns:p14="http://schemas.microsoft.com/office/powerpoint/2010/main" val="1783526042"/>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C16C40-7C29-4ACC-B851-7E08E459B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CDD733AE-DD5E-4C77-8BCD-72BF12A06B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51DE90A4-932E-4370-BA07-30F43254C01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A19CA4A-B208-452A-8BE4-BC6940D33D4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74F8D3E-E618-4DE3-A0CC-B4904BB5D5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5">
              <a:extLst>
                <a:ext uri="{FF2B5EF4-FFF2-40B4-BE49-F238E27FC236}">
                  <a16:creationId xmlns:a16="http://schemas.microsoft.com/office/drawing/2014/main" id="{299DA406-C54B-4E31-867D-FAF8DCE704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Isosceles Triangle 14">
              <a:extLst>
                <a:ext uri="{FF2B5EF4-FFF2-40B4-BE49-F238E27FC236}">
                  <a16:creationId xmlns:a16="http://schemas.microsoft.com/office/drawing/2014/main" id="{A1E16883-5140-47C4-A9AD-AD6598AC3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7">
              <a:extLst>
                <a:ext uri="{FF2B5EF4-FFF2-40B4-BE49-F238E27FC236}">
                  <a16:creationId xmlns:a16="http://schemas.microsoft.com/office/drawing/2014/main" id="{4CD848DC-8A2A-4093-9BDD-7AF4B6A27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8">
              <a:extLst>
                <a:ext uri="{FF2B5EF4-FFF2-40B4-BE49-F238E27FC236}">
                  <a16:creationId xmlns:a16="http://schemas.microsoft.com/office/drawing/2014/main" id="{34635A4D-E9CE-4B78-912A-479EA451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9">
              <a:extLst>
                <a:ext uri="{FF2B5EF4-FFF2-40B4-BE49-F238E27FC236}">
                  <a16:creationId xmlns:a16="http://schemas.microsoft.com/office/drawing/2014/main" id="{D663A5EE-5581-44F3-8F98-688755F63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B1E84E6A-F5AE-4F4D-98F2-82FE4FCC26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DDE7DDC9-17D4-4686-833D-48F8733B4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 name="Title 1">
            <a:extLst>
              <a:ext uri="{FF2B5EF4-FFF2-40B4-BE49-F238E27FC236}">
                <a16:creationId xmlns:a16="http://schemas.microsoft.com/office/drawing/2014/main" id="{87E8515A-1566-B204-07D5-879A9E8EBF12}"/>
              </a:ext>
            </a:extLst>
          </p:cNvPr>
          <p:cNvSpPr>
            <a:spLocks noGrp="1"/>
          </p:cNvSpPr>
          <p:nvPr>
            <p:ph type="title"/>
          </p:nvPr>
        </p:nvSpPr>
        <p:spPr>
          <a:xfrm>
            <a:off x="677334" y="609600"/>
            <a:ext cx="8596668" cy="1320800"/>
          </a:xfrm>
        </p:spPr>
        <p:txBody>
          <a:bodyPr>
            <a:normAutofit/>
          </a:bodyPr>
          <a:lstStyle/>
          <a:p>
            <a:pPr algn="ctr"/>
            <a:r>
              <a:rPr lang="en-US" sz="3200" b="1" dirty="0">
                <a:solidFill>
                  <a:schemeClr val="accent1">
                    <a:lumMod val="40000"/>
                    <a:lumOff val="60000"/>
                  </a:schemeClr>
                </a:solidFill>
              </a:rPr>
              <a:t>Land</a:t>
            </a:r>
            <a:r>
              <a:rPr lang="en-US" b="1" dirty="0">
                <a:solidFill>
                  <a:schemeClr val="accent1">
                    <a:lumMod val="40000"/>
                    <a:lumOff val="60000"/>
                  </a:schemeClr>
                </a:solidFill>
              </a:rPr>
              <a:t> Use</a:t>
            </a:r>
          </a:p>
        </p:txBody>
      </p:sp>
      <p:sp>
        <p:nvSpPr>
          <p:cNvPr id="3" name="Content Placeholder 2">
            <a:extLst>
              <a:ext uri="{FF2B5EF4-FFF2-40B4-BE49-F238E27FC236}">
                <a16:creationId xmlns:a16="http://schemas.microsoft.com/office/drawing/2014/main" id="{7D962EA3-1788-A246-25C1-681798DFA318}"/>
              </a:ext>
            </a:extLst>
          </p:cNvPr>
          <p:cNvSpPr>
            <a:spLocks noGrp="1"/>
          </p:cNvSpPr>
          <p:nvPr>
            <p:ph idx="1"/>
            <p:extLst>
              <p:ext uri="{E7BDC344-281C-4309-B0C6-D0EE65EED2A8}">
                <p202:designPr xmlns:p202="http://schemas.microsoft.com/office/powerpoint/2020/02/main">
                  <p202:designTagLst>
                    <p202:designTag name="ARCH:1:CLS" val="LargePlainText"/>
                  </p202:designTagLst>
                </p202:designPr>
              </p:ext>
            </p:extLst>
          </p:nvPr>
        </p:nvSpPr>
        <p:spPr>
          <a:xfrm>
            <a:off x="601757" y="1319514"/>
            <a:ext cx="8672245" cy="5451675"/>
          </a:xfrm>
        </p:spPr>
        <p:txBody>
          <a:bodyPr>
            <a:normAutofit/>
          </a:bodyPr>
          <a:lstStyle/>
          <a:p>
            <a:pPr indent="0">
              <a:buNone/>
            </a:pPr>
            <a:r>
              <a:rPr lang="en-US" sz="2800" dirty="0">
                <a:solidFill>
                  <a:schemeClr val="accent1">
                    <a:lumMod val="40000"/>
                    <a:lumOff val="60000"/>
                  </a:schemeClr>
                </a:solidFill>
              </a:rPr>
              <a:t>HB1510  (Act 314) – Gonzales:  Eliminates municipal extraterritorial jurisdiction over unincorporated areas of a county.  </a:t>
            </a:r>
          </a:p>
          <a:p>
            <a:pPr indent="0">
              <a:buNone/>
            </a:pPr>
            <a:endParaRPr lang="en-US" sz="2800" dirty="0">
              <a:solidFill>
                <a:schemeClr val="accent1">
                  <a:lumMod val="40000"/>
                  <a:lumOff val="60000"/>
                </a:schemeClr>
              </a:solidFill>
            </a:endParaRPr>
          </a:p>
          <a:p>
            <a:pPr indent="0">
              <a:buNone/>
            </a:pPr>
            <a:r>
              <a:rPr lang="en-US" sz="2800" dirty="0">
                <a:solidFill>
                  <a:schemeClr val="accent1">
                    <a:lumMod val="40000"/>
                    <a:lumOff val="60000"/>
                  </a:schemeClr>
                </a:solidFill>
              </a:rPr>
              <a:t>SB290  (Act 921) – B. Johnson: Prohibits moratorium on issuance of permits in watershed and other bodies of water.  (Hog farming on the Buffalo)  Governor opposed.  </a:t>
            </a:r>
          </a:p>
          <a:p>
            <a:pPr indent="0">
              <a:buNone/>
            </a:pPr>
            <a:endParaRPr lang="en-US" sz="2800" dirty="0">
              <a:solidFill>
                <a:schemeClr val="accent1">
                  <a:lumMod val="40000"/>
                  <a:lumOff val="60000"/>
                </a:schemeClr>
              </a:solidFill>
            </a:endParaRPr>
          </a:p>
        </p:txBody>
      </p:sp>
      <p:pic>
        <p:nvPicPr>
          <p:cNvPr id="4" name="Graphic 3" descr="Thumbs up sign with solid fill">
            <a:extLst>
              <a:ext uri="{FF2B5EF4-FFF2-40B4-BE49-F238E27FC236}">
                <a16:creationId xmlns:a16="http://schemas.microsoft.com/office/drawing/2014/main" id="{5FB03B63-16D6-4F22-A0D7-F6CC5E181D3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48733" y="1728085"/>
            <a:ext cx="557030" cy="557030"/>
          </a:xfrm>
          <a:prstGeom prst="rect">
            <a:avLst/>
          </a:prstGeom>
        </p:spPr>
      </p:pic>
      <p:pic>
        <p:nvPicPr>
          <p:cNvPr id="5" name="Graphic 4" descr="Thumbs up sign with solid fill">
            <a:extLst>
              <a:ext uri="{FF2B5EF4-FFF2-40B4-BE49-F238E27FC236}">
                <a16:creationId xmlns:a16="http://schemas.microsoft.com/office/drawing/2014/main" id="{EC278F9D-110C-F1F1-C830-861A68F91D4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48733" y="3884724"/>
            <a:ext cx="557030" cy="557030"/>
          </a:xfrm>
          <a:prstGeom prst="rect">
            <a:avLst/>
          </a:prstGeom>
        </p:spPr>
      </p:pic>
    </p:spTree>
    <p:extLst>
      <p:ext uri="{BB962C8B-B14F-4D97-AF65-F5344CB8AC3E}">
        <p14:creationId xmlns:p14="http://schemas.microsoft.com/office/powerpoint/2010/main" val="2939395413"/>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5880B0A0-5233-3887-A834-34D8FD714070}"/>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994251B-698C-6347-0828-1A09B3BEFA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84BB8976-5285-68E2-6155-0D0824C3A26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C551B604-DB29-B073-763C-1C5615F7429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7436AE56-F029-2C1B-D3C3-D52B5BC8E3E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90559C09-8E61-313F-F1BE-D164E4D85C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5">
              <a:extLst>
                <a:ext uri="{FF2B5EF4-FFF2-40B4-BE49-F238E27FC236}">
                  <a16:creationId xmlns:a16="http://schemas.microsoft.com/office/drawing/2014/main" id="{968A0916-EC4E-433F-85AC-02477C73DC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Isosceles Triangle 14">
              <a:extLst>
                <a:ext uri="{FF2B5EF4-FFF2-40B4-BE49-F238E27FC236}">
                  <a16:creationId xmlns:a16="http://schemas.microsoft.com/office/drawing/2014/main" id="{07BA66CE-7793-22C0-B105-6D2E054376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7">
              <a:extLst>
                <a:ext uri="{FF2B5EF4-FFF2-40B4-BE49-F238E27FC236}">
                  <a16:creationId xmlns:a16="http://schemas.microsoft.com/office/drawing/2014/main" id="{89D88E7B-9EE7-8934-873E-A4EFFCFAA5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8">
              <a:extLst>
                <a:ext uri="{FF2B5EF4-FFF2-40B4-BE49-F238E27FC236}">
                  <a16:creationId xmlns:a16="http://schemas.microsoft.com/office/drawing/2014/main" id="{D4B453E2-FF91-061D-52BE-570569509D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9">
              <a:extLst>
                <a:ext uri="{FF2B5EF4-FFF2-40B4-BE49-F238E27FC236}">
                  <a16:creationId xmlns:a16="http://schemas.microsoft.com/office/drawing/2014/main" id="{4E7AF9FB-5B28-1C15-715A-807D99717B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84CCB18B-19A5-5ACA-FD2B-50C96252BF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C5566FF4-B48A-1C2C-3A58-931FD22926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 name="Title 1">
            <a:extLst>
              <a:ext uri="{FF2B5EF4-FFF2-40B4-BE49-F238E27FC236}">
                <a16:creationId xmlns:a16="http://schemas.microsoft.com/office/drawing/2014/main" id="{3AB6BFEF-662E-633B-47EB-63904E9570BD}"/>
              </a:ext>
            </a:extLst>
          </p:cNvPr>
          <p:cNvSpPr>
            <a:spLocks noGrp="1"/>
          </p:cNvSpPr>
          <p:nvPr>
            <p:ph type="title"/>
          </p:nvPr>
        </p:nvSpPr>
        <p:spPr>
          <a:xfrm>
            <a:off x="677334" y="285778"/>
            <a:ext cx="8596668" cy="848541"/>
          </a:xfrm>
        </p:spPr>
        <p:txBody>
          <a:bodyPr>
            <a:normAutofit/>
          </a:bodyPr>
          <a:lstStyle/>
          <a:p>
            <a:pPr algn="ctr"/>
            <a:r>
              <a:rPr lang="en-US" sz="3200" b="1" dirty="0">
                <a:solidFill>
                  <a:schemeClr val="accent1">
                    <a:lumMod val="40000"/>
                    <a:lumOff val="60000"/>
                  </a:schemeClr>
                </a:solidFill>
              </a:rPr>
              <a:t>Land</a:t>
            </a:r>
            <a:r>
              <a:rPr lang="en-US" b="1" dirty="0">
                <a:solidFill>
                  <a:schemeClr val="accent1">
                    <a:lumMod val="40000"/>
                    <a:lumOff val="60000"/>
                  </a:schemeClr>
                </a:solidFill>
              </a:rPr>
              <a:t> Use</a:t>
            </a:r>
          </a:p>
        </p:txBody>
      </p:sp>
      <p:sp>
        <p:nvSpPr>
          <p:cNvPr id="3" name="Content Placeholder 2">
            <a:extLst>
              <a:ext uri="{FF2B5EF4-FFF2-40B4-BE49-F238E27FC236}">
                <a16:creationId xmlns:a16="http://schemas.microsoft.com/office/drawing/2014/main" id="{5098D804-AC8F-E6FE-A38A-CF15A07934FA}"/>
              </a:ext>
            </a:extLst>
          </p:cNvPr>
          <p:cNvSpPr>
            <a:spLocks noGrp="1"/>
          </p:cNvSpPr>
          <p:nvPr>
            <p:ph idx="1"/>
            <p:extLst>
              <p:ext uri="{E7BDC344-281C-4309-B0C6-D0EE65EED2A8}">
                <p202:designPr xmlns:p202="http://schemas.microsoft.com/office/powerpoint/2020/02/main">
                  <p202:designTagLst>
                    <p202:designTag name="ARCH:1:CLS" val="LargePlainText"/>
                  </p202:designTagLst>
                </p202:designPr>
              </p:ext>
            </p:extLst>
          </p:nvPr>
        </p:nvSpPr>
        <p:spPr>
          <a:xfrm>
            <a:off x="574990" y="1004614"/>
            <a:ext cx="9028452" cy="5737830"/>
          </a:xfrm>
        </p:spPr>
        <p:txBody>
          <a:bodyPr>
            <a:normAutofit/>
          </a:bodyPr>
          <a:lstStyle/>
          <a:p>
            <a:pPr indent="0">
              <a:buNone/>
            </a:pPr>
            <a:r>
              <a:rPr lang="en-US" sz="2800" dirty="0">
                <a:solidFill>
                  <a:schemeClr val="accent1">
                    <a:lumMod val="40000"/>
                    <a:lumOff val="60000"/>
                  </a:schemeClr>
                </a:solidFill>
              </a:rPr>
              <a:t>SB571 (Act 1002) – Petty:  Prohibits city from enforcing building &amp; zoning regulations on county  </a:t>
            </a:r>
            <a:r>
              <a:rPr lang="en-US" sz="2800" u="sng" dirty="0">
                <a:solidFill>
                  <a:schemeClr val="accent1">
                    <a:lumMod val="40000"/>
                    <a:lumOff val="60000"/>
                  </a:schemeClr>
                </a:solidFill>
              </a:rPr>
              <a:t>property</a:t>
            </a:r>
            <a:r>
              <a:rPr lang="en-US" sz="2800" dirty="0">
                <a:solidFill>
                  <a:schemeClr val="accent1">
                    <a:lumMod val="40000"/>
                    <a:lumOff val="60000"/>
                  </a:schemeClr>
                </a:solidFill>
              </a:rPr>
              <a:t>. </a:t>
            </a:r>
          </a:p>
          <a:p>
            <a:pPr indent="0">
              <a:buNone/>
            </a:pPr>
            <a:endParaRPr lang="en-US" sz="2800" dirty="0">
              <a:solidFill>
                <a:schemeClr val="accent1">
                  <a:lumMod val="40000"/>
                  <a:lumOff val="60000"/>
                </a:schemeClr>
              </a:solidFill>
            </a:endParaRPr>
          </a:p>
          <a:p>
            <a:pPr indent="0">
              <a:buNone/>
            </a:pPr>
            <a:r>
              <a:rPr lang="en-US" sz="2800" dirty="0">
                <a:solidFill>
                  <a:schemeClr val="accent1">
                    <a:lumMod val="40000"/>
                    <a:lumOff val="60000"/>
                  </a:schemeClr>
                </a:solidFill>
              </a:rPr>
              <a:t>SB505 (Act 595) – Bryant:  Streamlines process for property owners to change their property's zoning or district designation if the requested change is consistent with the adopted land use plan.  </a:t>
            </a:r>
          </a:p>
          <a:p>
            <a:pPr indent="0">
              <a:buNone/>
            </a:pPr>
            <a:endParaRPr lang="en-US" sz="2800" dirty="0">
              <a:solidFill>
                <a:schemeClr val="accent1">
                  <a:lumMod val="40000"/>
                  <a:lumOff val="60000"/>
                </a:schemeClr>
              </a:solidFill>
            </a:endParaRPr>
          </a:p>
          <a:p>
            <a:pPr indent="0">
              <a:buNone/>
            </a:pPr>
            <a:r>
              <a:rPr lang="en-US" sz="2800" dirty="0">
                <a:solidFill>
                  <a:schemeClr val="accent1">
                    <a:lumMod val="40000"/>
                    <a:lumOff val="60000"/>
                  </a:schemeClr>
                </a:solidFill>
              </a:rPr>
              <a:t>HB1680  (Act 811) – Vaught: Forbids prohibited foreign owned companies from renting/owning ag property within 10 miles of critical </a:t>
            </a:r>
            <a:r>
              <a:rPr lang="en-US" sz="2800" dirty="0" err="1">
                <a:solidFill>
                  <a:schemeClr val="accent1">
                    <a:lumMod val="40000"/>
                    <a:lumOff val="60000"/>
                  </a:schemeClr>
                </a:solidFill>
              </a:rPr>
              <a:t>infrastrure</a:t>
            </a:r>
            <a:r>
              <a:rPr lang="en-US" sz="2800" dirty="0">
                <a:solidFill>
                  <a:schemeClr val="accent1">
                    <a:lumMod val="40000"/>
                    <a:lumOff val="60000"/>
                  </a:schemeClr>
                </a:solidFill>
              </a:rPr>
              <a:t>.  </a:t>
            </a:r>
          </a:p>
        </p:txBody>
      </p:sp>
      <p:pic>
        <p:nvPicPr>
          <p:cNvPr id="4" name="Graphic 3" descr="Thumbs up sign with solid fill">
            <a:extLst>
              <a:ext uri="{FF2B5EF4-FFF2-40B4-BE49-F238E27FC236}">
                <a16:creationId xmlns:a16="http://schemas.microsoft.com/office/drawing/2014/main" id="{3BBA5E75-3D10-DD28-BC75-86EB773B1D4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85088" y="1420097"/>
            <a:ext cx="557030" cy="557030"/>
          </a:xfrm>
          <a:prstGeom prst="rect">
            <a:avLst/>
          </a:prstGeom>
        </p:spPr>
      </p:pic>
      <p:pic>
        <p:nvPicPr>
          <p:cNvPr id="6" name="Graphic 5" descr="Thumbs up sign with solid fill">
            <a:extLst>
              <a:ext uri="{FF2B5EF4-FFF2-40B4-BE49-F238E27FC236}">
                <a16:creationId xmlns:a16="http://schemas.microsoft.com/office/drawing/2014/main" id="{2C699F96-AC8D-265A-E8F4-7EFA328F1C3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85088" y="3642714"/>
            <a:ext cx="557030" cy="557030"/>
          </a:xfrm>
          <a:prstGeom prst="rect">
            <a:avLst/>
          </a:prstGeom>
        </p:spPr>
      </p:pic>
      <p:pic>
        <p:nvPicPr>
          <p:cNvPr id="7" name="Graphic 6" descr="Thumbs up sign with solid fill">
            <a:extLst>
              <a:ext uri="{FF2B5EF4-FFF2-40B4-BE49-F238E27FC236}">
                <a16:creationId xmlns:a16="http://schemas.microsoft.com/office/drawing/2014/main" id="{8E53767C-D9F8-5435-F881-66C9AC02945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32731" y="5698473"/>
            <a:ext cx="557030" cy="557030"/>
          </a:xfrm>
          <a:prstGeom prst="rect">
            <a:avLst/>
          </a:prstGeom>
        </p:spPr>
      </p:pic>
    </p:spTree>
    <p:extLst>
      <p:ext uri="{BB962C8B-B14F-4D97-AF65-F5344CB8AC3E}">
        <p14:creationId xmlns:p14="http://schemas.microsoft.com/office/powerpoint/2010/main" val="506079818"/>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A29DB635-E1C4-0A83-8B16-E87ED0FA78B1}"/>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11B24A2-7454-D3D7-7692-D99FFB3EE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6B2FA1A9-B336-DC97-422F-BA2F0AA4E6E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DF61E3A3-4731-6310-79A2-3C95536984E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32D754A8-6B6E-0ED5-181E-BCD2E7DC44A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8B1885AB-14ED-7843-8FF5-BA3EC4D6B1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5">
              <a:extLst>
                <a:ext uri="{FF2B5EF4-FFF2-40B4-BE49-F238E27FC236}">
                  <a16:creationId xmlns:a16="http://schemas.microsoft.com/office/drawing/2014/main" id="{63AC1F32-3FCE-73F3-593C-649A1A7299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Isosceles Triangle 14">
              <a:extLst>
                <a:ext uri="{FF2B5EF4-FFF2-40B4-BE49-F238E27FC236}">
                  <a16:creationId xmlns:a16="http://schemas.microsoft.com/office/drawing/2014/main" id="{AF3AABD8-B6CD-ECDF-FBA1-15DCD37060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7">
              <a:extLst>
                <a:ext uri="{FF2B5EF4-FFF2-40B4-BE49-F238E27FC236}">
                  <a16:creationId xmlns:a16="http://schemas.microsoft.com/office/drawing/2014/main" id="{B0F0ED03-166A-044D-2B79-B0EFDFEC39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8">
              <a:extLst>
                <a:ext uri="{FF2B5EF4-FFF2-40B4-BE49-F238E27FC236}">
                  <a16:creationId xmlns:a16="http://schemas.microsoft.com/office/drawing/2014/main" id="{5CC4317B-8D14-7BBD-C8B0-AB22DE5AD8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9">
              <a:extLst>
                <a:ext uri="{FF2B5EF4-FFF2-40B4-BE49-F238E27FC236}">
                  <a16:creationId xmlns:a16="http://schemas.microsoft.com/office/drawing/2014/main" id="{7B4D84E5-0DEE-0FC2-DECB-0567EB0F3D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C682125B-C6B8-C296-89E0-3083BD02D2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8A03E8E3-3D71-DD1D-72B9-199420E1F0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 name="Title 1">
            <a:extLst>
              <a:ext uri="{FF2B5EF4-FFF2-40B4-BE49-F238E27FC236}">
                <a16:creationId xmlns:a16="http://schemas.microsoft.com/office/drawing/2014/main" id="{88B2FD55-0255-7D61-12F1-D3629FA50311}"/>
              </a:ext>
            </a:extLst>
          </p:cNvPr>
          <p:cNvSpPr>
            <a:spLocks noGrp="1"/>
          </p:cNvSpPr>
          <p:nvPr>
            <p:ph type="title"/>
          </p:nvPr>
        </p:nvSpPr>
        <p:spPr>
          <a:xfrm>
            <a:off x="677334" y="609600"/>
            <a:ext cx="8596668" cy="1320800"/>
          </a:xfrm>
        </p:spPr>
        <p:txBody>
          <a:bodyPr>
            <a:normAutofit/>
          </a:bodyPr>
          <a:lstStyle/>
          <a:p>
            <a:pPr algn="ctr"/>
            <a:r>
              <a:rPr lang="en-US" sz="3200" b="1" dirty="0">
                <a:solidFill>
                  <a:schemeClr val="accent1">
                    <a:lumMod val="40000"/>
                    <a:lumOff val="60000"/>
                  </a:schemeClr>
                </a:solidFill>
              </a:rPr>
              <a:t>Land</a:t>
            </a:r>
            <a:r>
              <a:rPr lang="en-US" b="1" dirty="0">
                <a:solidFill>
                  <a:schemeClr val="accent1">
                    <a:lumMod val="40000"/>
                    <a:lumOff val="60000"/>
                  </a:schemeClr>
                </a:solidFill>
              </a:rPr>
              <a:t> Use</a:t>
            </a:r>
          </a:p>
        </p:txBody>
      </p:sp>
      <p:sp>
        <p:nvSpPr>
          <p:cNvPr id="3" name="Content Placeholder 2">
            <a:extLst>
              <a:ext uri="{FF2B5EF4-FFF2-40B4-BE49-F238E27FC236}">
                <a16:creationId xmlns:a16="http://schemas.microsoft.com/office/drawing/2014/main" id="{E14D7F7F-F4E8-11E2-6FC8-F318A6A8A197}"/>
              </a:ext>
            </a:extLst>
          </p:cNvPr>
          <p:cNvSpPr>
            <a:spLocks noGrp="1"/>
          </p:cNvSpPr>
          <p:nvPr>
            <p:ph idx="1"/>
            <p:extLst>
              <p:ext uri="{E7BDC344-281C-4309-B0C6-D0EE65EED2A8}">
                <p202:designPr xmlns:p202="http://schemas.microsoft.com/office/powerpoint/2020/02/main">
                  <p202:designTagLst>
                    <p202:designTag name="ARCH:1:CLS" val="LargePlainText"/>
                  </p202:designTagLst>
                </p202:designPr>
              </p:ext>
            </p:extLst>
          </p:nvPr>
        </p:nvSpPr>
        <p:spPr>
          <a:xfrm>
            <a:off x="601757" y="1319514"/>
            <a:ext cx="8672245" cy="5451675"/>
          </a:xfrm>
        </p:spPr>
        <p:txBody>
          <a:bodyPr>
            <a:normAutofit/>
          </a:bodyPr>
          <a:lstStyle/>
          <a:p>
            <a:pPr indent="0">
              <a:buNone/>
            </a:pPr>
            <a:r>
              <a:rPr lang="en-US" sz="2800" dirty="0">
                <a:solidFill>
                  <a:schemeClr val="accent1">
                    <a:lumMod val="40000"/>
                    <a:lumOff val="60000"/>
                  </a:schemeClr>
                </a:solidFill>
              </a:rPr>
              <a:t>SB290 (Act 921) – B. Johnson: Prohibits moratorium on issuance of permits in watershed and other bodies of water.  (Hog farming on the Buffalo)  Governor opposed.  </a:t>
            </a:r>
          </a:p>
          <a:p>
            <a:pPr indent="0">
              <a:buNone/>
            </a:pPr>
            <a:endParaRPr lang="en-US" sz="2800" dirty="0">
              <a:solidFill>
                <a:schemeClr val="accent1">
                  <a:lumMod val="40000"/>
                  <a:lumOff val="60000"/>
                </a:schemeClr>
              </a:solidFill>
            </a:endParaRPr>
          </a:p>
          <a:p>
            <a:pPr indent="0">
              <a:buNone/>
            </a:pPr>
            <a:r>
              <a:rPr lang="en-US" sz="2800" dirty="0">
                <a:solidFill>
                  <a:schemeClr val="accent1">
                    <a:lumMod val="40000"/>
                    <a:lumOff val="60000"/>
                  </a:schemeClr>
                </a:solidFill>
              </a:rPr>
              <a:t>HB1762 (Act 1009) – Hall: Requires revocation of a permit for the disposal of poultry processing plant waste in an agricultural or pastoral application for a certain number of violations. (Crawford Co. Denali Water Solutions)</a:t>
            </a:r>
          </a:p>
          <a:p>
            <a:pPr indent="0">
              <a:buNone/>
            </a:pPr>
            <a:endParaRPr lang="en-US" sz="2800" dirty="0">
              <a:solidFill>
                <a:schemeClr val="accent1">
                  <a:lumMod val="40000"/>
                  <a:lumOff val="60000"/>
                </a:schemeClr>
              </a:solidFill>
            </a:endParaRPr>
          </a:p>
          <a:p>
            <a:pPr indent="0">
              <a:buNone/>
            </a:pPr>
            <a:endParaRPr lang="en-US" sz="2800" dirty="0">
              <a:solidFill>
                <a:schemeClr val="accent1">
                  <a:lumMod val="40000"/>
                  <a:lumOff val="60000"/>
                </a:schemeClr>
              </a:solidFill>
            </a:endParaRPr>
          </a:p>
          <a:p>
            <a:pPr indent="0">
              <a:buNone/>
            </a:pPr>
            <a:endParaRPr lang="en-US" sz="2800" dirty="0">
              <a:solidFill>
                <a:schemeClr val="accent1">
                  <a:lumMod val="40000"/>
                  <a:lumOff val="60000"/>
                </a:schemeClr>
              </a:solidFill>
            </a:endParaRPr>
          </a:p>
        </p:txBody>
      </p:sp>
      <p:pic>
        <p:nvPicPr>
          <p:cNvPr id="4" name="Graphic 3" descr="Thumbs up sign with solid fill">
            <a:extLst>
              <a:ext uri="{FF2B5EF4-FFF2-40B4-BE49-F238E27FC236}">
                <a16:creationId xmlns:a16="http://schemas.microsoft.com/office/drawing/2014/main" id="{4CCAEAC0-E630-A13E-3F7E-ECB4E14495B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48733" y="1930400"/>
            <a:ext cx="557030" cy="557030"/>
          </a:xfrm>
          <a:prstGeom prst="rect">
            <a:avLst/>
          </a:prstGeom>
        </p:spPr>
      </p:pic>
      <p:pic>
        <p:nvPicPr>
          <p:cNvPr id="5" name="Graphic 4" descr="Thumbs up sign with solid fill">
            <a:extLst>
              <a:ext uri="{FF2B5EF4-FFF2-40B4-BE49-F238E27FC236}">
                <a16:creationId xmlns:a16="http://schemas.microsoft.com/office/drawing/2014/main" id="{19979E80-8A12-65E4-B166-01D10B934F3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19361" y="4532450"/>
            <a:ext cx="557030" cy="557030"/>
          </a:xfrm>
          <a:prstGeom prst="rect">
            <a:avLst/>
          </a:prstGeom>
        </p:spPr>
      </p:pic>
    </p:spTree>
    <p:extLst>
      <p:ext uri="{BB962C8B-B14F-4D97-AF65-F5344CB8AC3E}">
        <p14:creationId xmlns:p14="http://schemas.microsoft.com/office/powerpoint/2010/main" val="856715217"/>
      </p:ext>
    </p:extLst>
  </p:cSld>
  <p:clrMapOvr>
    <a:overrideClrMapping bg1="dk1" tx1="lt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3A791B28-EBAE-A069-DC85-55B3AF38A128}"/>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ED130AB-DBC7-92B5-6085-AB3D58811F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EAEF33C5-41A7-6649-A3EF-BFB7CAC5832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1CF0CD97-8403-2BF2-A05D-7ED1B8D40B9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B134DA6F-3539-4DE0-3E4F-5F88A8DCAEC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38891CE-54DD-CE7F-BECD-38BDC1F23F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5">
              <a:extLst>
                <a:ext uri="{FF2B5EF4-FFF2-40B4-BE49-F238E27FC236}">
                  <a16:creationId xmlns:a16="http://schemas.microsoft.com/office/drawing/2014/main" id="{C4FFB43F-CA52-EAC2-A027-7BF5DA6E33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Isosceles Triangle 14">
              <a:extLst>
                <a:ext uri="{FF2B5EF4-FFF2-40B4-BE49-F238E27FC236}">
                  <a16:creationId xmlns:a16="http://schemas.microsoft.com/office/drawing/2014/main" id="{EE9FBD0C-10DA-A5A0-2D1B-400F8BBD4B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7">
              <a:extLst>
                <a:ext uri="{FF2B5EF4-FFF2-40B4-BE49-F238E27FC236}">
                  <a16:creationId xmlns:a16="http://schemas.microsoft.com/office/drawing/2014/main" id="{A684231A-3E55-AACE-544E-BE92E0EF3A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8">
              <a:extLst>
                <a:ext uri="{FF2B5EF4-FFF2-40B4-BE49-F238E27FC236}">
                  <a16:creationId xmlns:a16="http://schemas.microsoft.com/office/drawing/2014/main" id="{78C8C218-7F00-AF7B-E0D4-D8A4A6DE69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9">
              <a:extLst>
                <a:ext uri="{FF2B5EF4-FFF2-40B4-BE49-F238E27FC236}">
                  <a16:creationId xmlns:a16="http://schemas.microsoft.com/office/drawing/2014/main" id="{5B966150-D8EE-D9B7-0ACE-C588FF49BC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DA2CFBF0-D622-044F-CB6C-57A9B94537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195EDF1F-9631-7CF1-0759-843F00C569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 name="Title 1">
            <a:extLst>
              <a:ext uri="{FF2B5EF4-FFF2-40B4-BE49-F238E27FC236}">
                <a16:creationId xmlns:a16="http://schemas.microsoft.com/office/drawing/2014/main" id="{FA2A134F-4C35-D580-C86A-ACFDAD9BA4D0}"/>
              </a:ext>
            </a:extLst>
          </p:cNvPr>
          <p:cNvSpPr>
            <a:spLocks noGrp="1"/>
          </p:cNvSpPr>
          <p:nvPr>
            <p:ph type="title"/>
          </p:nvPr>
        </p:nvSpPr>
        <p:spPr>
          <a:xfrm>
            <a:off x="677334" y="609600"/>
            <a:ext cx="8596668" cy="1320800"/>
          </a:xfrm>
        </p:spPr>
        <p:txBody>
          <a:bodyPr>
            <a:normAutofit/>
          </a:bodyPr>
          <a:lstStyle/>
          <a:p>
            <a:pPr algn="ctr"/>
            <a:r>
              <a:rPr lang="en-US" sz="3200" b="1" dirty="0">
                <a:solidFill>
                  <a:schemeClr val="accent1">
                    <a:lumMod val="40000"/>
                    <a:lumOff val="60000"/>
                  </a:schemeClr>
                </a:solidFill>
              </a:rPr>
              <a:t>Land</a:t>
            </a:r>
            <a:r>
              <a:rPr lang="en-US" b="1" dirty="0">
                <a:solidFill>
                  <a:schemeClr val="accent1">
                    <a:lumMod val="40000"/>
                    <a:lumOff val="60000"/>
                  </a:schemeClr>
                </a:solidFill>
              </a:rPr>
              <a:t> Use</a:t>
            </a:r>
          </a:p>
        </p:txBody>
      </p:sp>
      <p:sp>
        <p:nvSpPr>
          <p:cNvPr id="3" name="Content Placeholder 2">
            <a:extLst>
              <a:ext uri="{FF2B5EF4-FFF2-40B4-BE49-F238E27FC236}">
                <a16:creationId xmlns:a16="http://schemas.microsoft.com/office/drawing/2014/main" id="{51CE97AA-292B-F170-80CF-F8786FE2D66C}"/>
              </a:ext>
            </a:extLst>
          </p:cNvPr>
          <p:cNvSpPr>
            <a:spLocks noGrp="1"/>
          </p:cNvSpPr>
          <p:nvPr>
            <p:ph idx="1"/>
            <p:extLst>
              <p:ext uri="{E7BDC344-281C-4309-B0C6-D0EE65EED2A8}">
                <p202:designPr xmlns:p202="http://schemas.microsoft.com/office/powerpoint/2020/02/main">
                  <p202:designTagLst>
                    <p202:designTag name="ARCH:1:CLS" val="LargePlainText"/>
                  </p202:designTagLst>
                </p202:designPr>
              </p:ext>
            </p:extLst>
          </p:nvPr>
        </p:nvSpPr>
        <p:spPr>
          <a:xfrm>
            <a:off x="601757" y="1319514"/>
            <a:ext cx="8672245" cy="5451675"/>
          </a:xfrm>
        </p:spPr>
        <p:txBody>
          <a:bodyPr>
            <a:normAutofit/>
          </a:bodyPr>
          <a:lstStyle/>
          <a:p>
            <a:pPr indent="0">
              <a:buNone/>
            </a:pPr>
            <a:r>
              <a:rPr lang="en-US" sz="2800" dirty="0">
                <a:solidFill>
                  <a:schemeClr val="accent1">
                    <a:lumMod val="40000"/>
                    <a:lumOff val="60000"/>
                  </a:schemeClr>
                </a:solidFill>
              </a:rPr>
              <a:t>HB1198 – J. Moore:  Prohibit wind power devices over 150’ in certain areas to protect waterfowl. Filed 1/22/25, Died in Jt. Energy 2/4/25.</a:t>
            </a:r>
          </a:p>
          <a:p>
            <a:pPr indent="0">
              <a:buNone/>
            </a:pPr>
            <a:endParaRPr lang="en-US" sz="2800" dirty="0">
              <a:solidFill>
                <a:schemeClr val="accent1">
                  <a:lumMod val="40000"/>
                  <a:lumOff val="60000"/>
                </a:schemeClr>
              </a:solidFill>
            </a:endParaRPr>
          </a:p>
          <a:p>
            <a:pPr indent="0">
              <a:buNone/>
            </a:pPr>
            <a:r>
              <a:rPr lang="en-US" sz="2800" dirty="0">
                <a:solidFill>
                  <a:schemeClr val="accent1">
                    <a:lumMod val="40000"/>
                    <a:lumOff val="60000"/>
                  </a:schemeClr>
                </a:solidFill>
              </a:rPr>
              <a:t>SB466 – Dismang:  Moratorium on wind power devices over 150’ &amp; requires AGFC study on waterfowl impacts.  Filed 3/17/25, Died in Senate Ag Comm 4/1/25.</a:t>
            </a:r>
          </a:p>
          <a:p>
            <a:pPr indent="0">
              <a:buNone/>
            </a:pPr>
            <a:endParaRPr lang="en-US" sz="2800" dirty="0">
              <a:solidFill>
                <a:schemeClr val="accent1">
                  <a:lumMod val="40000"/>
                  <a:lumOff val="60000"/>
                </a:schemeClr>
              </a:solidFill>
            </a:endParaRPr>
          </a:p>
          <a:p>
            <a:pPr indent="0">
              <a:buNone/>
            </a:pPr>
            <a:endParaRPr lang="en-US" sz="2800" dirty="0">
              <a:solidFill>
                <a:schemeClr val="accent1">
                  <a:lumMod val="40000"/>
                  <a:lumOff val="60000"/>
                </a:schemeClr>
              </a:solidFill>
            </a:endParaRPr>
          </a:p>
        </p:txBody>
      </p:sp>
      <p:pic>
        <p:nvPicPr>
          <p:cNvPr id="7" name="Graphic 6" descr="Thumbs Down with solid fill">
            <a:extLst>
              <a:ext uri="{FF2B5EF4-FFF2-40B4-BE49-F238E27FC236}">
                <a16:creationId xmlns:a16="http://schemas.microsoft.com/office/drawing/2014/main" id="{F2C8D788-DFCC-CF72-D560-DFF669D24C7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95645" y="1795121"/>
            <a:ext cx="610118" cy="610118"/>
          </a:xfrm>
          <a:prstGeom prst="rect">
            <a:avLst/>
          </a:prstGeom>
        </p:spPr>
      </p:pic>
      <p:pic>
        <p:nvPicPr>
          <p:cNvPr id="9" name="Graphic 8" descr="Thumbs Down with solid fill">
            <a:extLst>
              <a:ext uri="{FF2B5EF4-FFF2-40B4-BE49-F238E27FC236}">
                <a16:creationId xmlns:a16="http://schemas.microsoft.com/office/drawing/2014/main" id="{35473B08-0F86-B367-306B-A37F61F54C6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72275" y="3895301"/>
            <a:ext cx="610118" cy="610118"/>
          </a:xfrm>
          <a:prstGeom prst="rect">
            <a:avLst/>
          </a:prstGeom>
        </p:spPr>
      </p:pic>
    </p:spTree>
    <p:extLst>
      <p:ext uri="{BB962C8B-B14F-4D97-AF65-F5344CB8AC3E}">
        <p14:creationId xmlns:p14="http://schemas.microsoft.com/office/powerpoint/2010/main" val="3286348856"/>
      </p:ext>
    </p:extLst>
  </p:cSld>
  <p:clrMapOvr>
    <a:overrideClrMapping bg1="dk1" tx1="lt1" bg2="dk2" tx2="lt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4D300-F5F9-35D6-346F-A5F1F9E4DCFD}"/>
              </a:ext>
            </a:extLst>
          </p:cNvPr>
          <p:cNvSpPr>
            <a:spLocks noGrp="1"/>
          </p:cNvSpPr>
          <p:nvPr>
            <p:ph type="title"/>
          </p:nvPr>
        </p:nvSpPr>
        <p:spPr>
          <a:xfrm>
            <a:off x="677335" y="609600"/>
            <a:ext cx="8596668" cy="1972235"/>
          </a:xfrm>
        </p:spPr>
        <p:txBody>
          <a:bodyPr>
            <a:normAutofit/>
          </a:bodyPr>
          <a:lstStyle/>
          <a:p>
            <a:pPr algn="ctr"/>
            <a:r>
              <a:rPr lang="en-US" sz="5400" b="1" dirty="0">
                <a:solidFill>
                  <a:schemeClr val="accent3">
                    <a:lumMod val="75000"/>
                  </a:schemeClr>
                </a:solidFill>
              </a:rPr>
              <a:t>Questions?</a:t>
            </a:r>
          </a:p>
        </p:txBody>
      </p:sp>
      <p:sp>
        <p:nvSpPr>
          <p:cNvPr id="3" name="Text Placeholder 2">
            <a:extLst>
              <a:ext uri="{FF2B5EF4-FFF2-40B4-BE49-F238E27FC236}">
                <a16:creationId xmlns:a16="http://schemas.microsoft.com/office/drawing/2014/main" id="{418AD8E7-B7BC-635B-0BA2-2A7318A4B2C7}"/>
              </a:ext>
            </a:extLst>
          </p:cNvPr>
          <p:cNvSpPr>
            <a:spLocks noGrp="1"/>
          </p:cNvSpPr>
          <p:nvPr>
            <p:ph type="body" idx="1"/>
          </p:nvPr>
        </p:nvSpPr>
        <p:spPr>
          <a:xfrm>
            <a:off x="677335" y="2441986"/>
            <a:ext cx="8596668" cy="4184725"/>
          </a:xfrm>
        </p:spPr>
        <p:txBody>
          <a:bodyPr>
            <a:normAutofit/>
          </a:bodyPr>
          <a:lstStyle/>
          <a:p>
            <a:pPr algn="ctr"/>
            <a:r>
              <a:rPr lang="en-US" sz="3200" b="1" dirty="0">
                <a:solidFill>
                  <a:schemeClr val="accent3">
                    <a:lumMod val="75000"/>
                  </a:schemeClr>
                </a:solidFill>
              </a:rPr>
              <a:t>Randy Thurman</a:t>
            </a:r>
          </a:p>
          <a:p>
            <a:pPr algn="ctr"/>
            <a:r>
              <a:rPr lang="en-US" sz="3200" b="1" dirty="0">
                <a:solidFill>
                  <a:schemeClr val="accent3">
                    <a:lumMod val="75000"/>
                  </a:schemeClr>
                </a:solidFill>
              </a:rPr>
              <a:t>Government Solutions, LLC</a:t>
            </a:r>
          </a:p>
          <a:p>
            <a:pPr algn="ctr"/>
            <a:r>
              <a:rPr lang="en-US" sz="3200" b="1" dirty="0">
                <a:solidFill>
                  <a:schemeClr val="accent3">
                    <a:lumMod val="75000"/>
                  </a:schemeClr>
                </a:solidFill>
                <a:hlinkClick r:id="rId3">
                  <a:extLst>
                    <a:ext uri="{A12FA001-AC4F-418D-AE19-62706E023703}">
                      <ahyp:hlinkClr xmlns:ahyp="http://schemas.microsoft.com/office/drawing/2018/hyperlinkcolor" val="tx"/>
                    </a:ext>
                  </a:extLst>
                </a:hlinkClick>
              </a:rPr>
              <a:t>rthurman@arkansaslobbying.com</a:t>
            </a:r>
            <a:endParaRPr lang="en-US" sz="3200" b="1" dirty="0">
              <a:solidFill>
                <a:schemeClr val="accent3">
                  <a:lumMod val="75000"/>
                </a:schemeClr>
              </a:solidFill>
            </a:endParaRPr>
          </a:p>
          <a:p>
            <a:pPr algn="ctr"/>
            <a:r>
              <a:rPr lang="en-US" sz="3200" b="1" dirty="0">
                <a:solidFill>
                  <a:schemeClr val="accent3">
                    <a:lumMod val="75000"/>
                  </a:schemeClr>
                </a:solidFill>
              </a:rPr>
              <a:t>501-343-4823</a:t>
            </a:r>
          </a:p>
        </p:txBody>
      </p:sp>
    </p:spTree>
    <p:extLst>
      <p:ext uri="{BB962C8B-B14F-4D97-AF65-F5344CB8AC3E}">
        <p14:creationId xmlns:p14="http://schemas.microsoft.com/office/powerpoint/2010/main" val="979019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7577DEC-D9A5-404D-9789-702F4319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CEEA9366-CEA8-4F23-B065-4337F0D836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904A03D6-39B4-4278-9BE1-A07E024499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FBE459AF-3736-4886-82E0-9B5DA427B5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alpha val="80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4B6B88EF-180C-4E39-8A3F-A52E87110C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5">
              <a:extLst>
                <a:ext uri="{FF2B5EF4-FFF2-40B4-BE49-F238E27FC236}">
                  <a16:creationId xmlns:a16="http://schemas.microsoft.com/office/drawing/2014/main" id="{52DFAACF-64D0-4621-8FF4-E2F03C3E8D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Isosceles Triangle 14">
              <a:extLst>
                <a:ext uri="{FF2B5EF4-FFF2-40B4-BE49-F238E27FC236}">
                  <a16:creationId xmlns:a16="http://schemas.microsoft.com/office/drawing/2014/main" id="{36611FF0-65B3-49DB-97C6-1B72AAD0FB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7">
              <a:extLst>
                <a:ext uri="{FF2B5EF4-FFF2-40B4-BE49-F238E27FC236}">
                  <a16:creationId xmlns:a16="http://schemas.microsoft.com/office/drawing/2014/main" id="{0F7407FE-86B1-4890-9D80-9406FBF29E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9">
              <a:extLst>
                <a:ext uri="{FF2B5EF4-FFF2-40B4-BE49-F238E27FC236}">
                  <a16:creationId xmlns:a16="http://schemas.microsoft.com/office/drawing/2014/main" id="{EBD42D5B-8F87-45B3-98B3-C66944F92E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F5E04699-59E1-4468-9E7C-83070EEB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F2AE8F13-9A52-4D7F-9637-321EA7CF32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Subtitle 2">
            <a:extLst>
              <a:ext uri="{FF2B5EF4-FFF2-40B4-BE49-F238E27FC236}">
                <a16:creationId xmlns:a16="http://schemas.microsoft.com/office/drawing/2014/main" id="{88FEBD26-B4C5-7485-8CF9-64D6E10EF48B}"/>
              </a:ext>
            </a:extLst>
          </p:cNvPr>
          <p:cNvSpPr>
            <a:spLocks noGrp="1"/>
          </p:cNvSpPr>
          <p:nvPr>
            <p:ph type="subTitle" idx="1"/>
          </p:nvPr>
        </p:nvSpPr>
        <p:spPr>
          <a:xfrm>
            <a:off x="1507066" y="1030147"/>
            <a:ext cx="7766937" cy="5827853"/>
          </a:xfrm>
        </p:spPr>
        <p:txBody>
          <a:bodyPr>
            <a:noAutofit/>
          </a:bodyPr>
          <a:lstStyle/>
          <a:p>
            <a:pPr algn="ctr"/>
            <a:r>
              <a:rPr lang="en-US" sz="2800" dirty="0">
                <a:solidFill>
                  <a:schemeClr val="accent1">
                    <a:lumMod val="40000"/>
                    <a:lumOff val="60000"/>
                  </a:schemeClr>
                </a:solidFill>
              </a:rPr>
              <a:t>Arkansas House of Representatives - 100</a:t>
            </a:r>
          </a:p>
          <a:p>
            <a:pPr algn="ctr"/>
            <a:r>
              <a:rPr lang="en-US" sz="2800" dirty="0">
                <a:solidFill>
                  <a:schemeClr val="accent1">
                    <a:lumMod val="40000"/>
                    <a:lumOff val="60000"/>
                  </a:schemeClr>
                </a:solidFill>
              </a:rPr>
              <a:t>Super Majority Vote:  75</a:t>
            </a:r>
          </a:p>
          <a:p>
            <a:pPr algn="ctr"/>
            <a:r>
              <a:rPr lang="en-US" sz="2800" dirty="0">
                <a:solidFill>
                  <a:schemeClr val="accent1">
                    <a:lumMod val="40000"/>
                    <a:lumOff val="60000"/>
                  </a:schemeClr>
                </a:solidFill>
              </a:rPr>
              <a:t>Republicans: 81 members</a:t>
            </a:r>
          </a:p>
          <a:p>
            <a:pPr algn="ctr"/>
            <a:r>
              <a:rPr lang="en-US" sz="2800" dirty="0">
                <a:solidFill>
                  <a:schemeClr val="accent1">
                    <a:lumMod val="40000"/>
                    <a:lumOff val="60000"/>
                  </a:schemeClr>
                </a:solidFill>
              </a:rPr>
              <a:t>Democrats: 19 members </a:t>
            </a:r>
          </a:p>
          <a:p>
            <a:pPr algn="ctr"/>
            <a:endParaRPr lang="en-US" sz="2800" dirty="0">
              <a:solidFill>
                <a:schemeClr val="accent1">
                  <a:lumMod val="40000"/>
                  <a:lumOff val="60000"/>
                </a:schemeClr>
              </a:solidFill>
            </a:endParaRPr>
          </a:p>
          <a:p>
            <a:pPr algn="ctr"/>
            <a:r>
              <a:rPr lang="en-US" sz="2800" dirty="0">
                <a:solidFill>
                  <a:schemeClr val="accent1">
                    <a:lumMod val="40000"/>
                    <a:lumOff val="60000"/>
                  </a:schemeClr>
                </a:solidFill>
              </a:rPr>
              <a:t>Arkansas State Senate - 35</a:t>
            </a:r>
          </a:p>
          <a:p>
            <a:pPr algn="ctr"/>
            <a:r>
              <a:rPr lang="en-US" sz="2800" dirty="0">
                <a:solidFill>
                  <a:schemeClr val="accent1">
                    <a:lumMod val="40000"/>
                    <a:lumOff val="60000"/>
                  </a:schemeClr>
                </a:solidFill>
              </a:rPr>
              <a:t>Super Majority Vote:  27</a:t>
            </a:r>
          </a:p>
          <a:p>
            <a:pPr algn="ctr"/>
            <a:r>
              <a:rPr lang="en-US" sz="2800" dirty="0">
                <a:solidFill>
                  <a:schemeClr val="accent1">
                    <a:lumMod val="40000"/>
                    <a:lumOff val="60000"/>
                  </a:schemeClr>
                </a:solidFill>
              </a:rPr>
              <a:t>Republicans: 29 members</a:t>
            </a:r>
          </a:p>
          <a:p>
            <a:pPr algn="ctr"/>
            <a:r>
              <a:rPr lang="en-US" sz="2800" dirty="0">
                <a:solidFill>
                  <a:schemeClr val="accent1">
                    <a:lumMod val="40000"/>
                    <a:lumOff val="60000"/>
                  </a:schemeClr>
                </a:solidFill>
              </a:rPr>
              <a:t>Democrats: 6 members</a:t>
            </a:r>
          </a:p>
          <a:p>
            <a:pPr algn="ctr"/>
            <a:endParaRPr lang="en-US" sz="2800" dirty="0">
              <a:solidFill>
                <a:schemeClr val="accent1">
                  <a:lumMod val="40000"/>
                  <a:lumOff val="60000"/>
                </a:schemeClr>
              </a:solidFill>
            </a:endParaRPr>
          </a:p>
        </p:txBody>
      </p:sp>
      <p:sp>
        <p:nvSpPr>
          <p:cNvPr id="2" name="Title 1">
            <a:extLst>
              <a:ext uri="{FF2B5EF4-FFF2-40B4-BE49-F238E27FC236}">
                <a16:creationId xmlns:a16="http://schemas.microsoft.com/office/drawing/2014/main" id="{FBDB49C8-1C66-813A-4769-7C4ADA910560}"/>
              </a:ext>
            </a:extLst>
          </p:cNvPr>
          <p:cNvSpPr>
            <a:spLocks noGrp="1"/>
          </p:cNvSpPr>
          <p:nvPr>
            <p:ph type="ctrTitle"/>
          </p:nvPr>
        </p:nvSpPr>
        <p:spPr>
          <a:xfrm>
            <a:off x="1507067" y="0"/>
            <a:ext cx="7766936" cy="1030147"/>
          </a:xfrm>
        </p:spPr>
        <p:txBody>
          <a:bodyPr>
            <a:normAutofit/>
          </a:bodyPr>
          <a:lstStyle/>
          <a:p>
            <a:pPr algn="ctr"/>
            <a:r>
              <a:rPr lang="en-US" b="1" dirty="0">
                <a:solidFill>
                  <a:schemeClr val="accent1">
                    <a:lumMod val="40000"/>
                    <a:lumOff val="60000"/>
                  </a:schemeClr>
                </a:solidFill>
              </a:rPr>
              <a:t>Legislative Overview</a:t>
            </a:r>
          </a:p>
        </p:txBody>
      </p:sp>
    </p:spTree>
    <p:extLst>
      <p:ext uri="{BB962C8B-B14F-4D97-AF65-F5344CB8AC3E}">
        <p14:creationId xmlns:p14="http://schemas.microsoft.com/office/powerpoint/2010/main" val="971307848"/>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F6C3E2D9-D3EE-6497-2A59-103D43025CDC}"/>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0" y="0"/>
            <a:ext cx="1029101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463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94284-27A6-B6C3-A913-A12D8F67A357}"/>
              </a:ext>
            </a:extLst>
          </p:cNvPr>
          <p:cNvSpPr>
            <a:spLocks noGrp="1"/>
          </p:cNvSpPr>
          <p:nvPr>
            <p:ph type="title"/>
          </p:nvPr>
        </p:nvSpPr>
        <p:spPr>
          <a:xfrm>
            <a:off x="677334" y="181337"/>
            <a:ext cx="8596668" cy="767787"/>
          </a:xfrm>
        </p:spPr>
        <p:txBody>
          <a:bodyPr>
            <a:normAutofit/>
          </a:bodyPr>
          <a:lstStyle/>
          <a:p>
            <a:pPr algn="ctr"/>
            <a:r>
              <a:rPr lang="en-US" sz="3200" dirty="0">
                <a:solidFill>
                  <a:schemeClr val="accent2">
                    <a:lumMod val="75000"/>
                  </a:schemeClr>
                </a:solidFill>
              </a:rPr>
              <a:t>Solid Waste Legislation</a:t>
            </a:r>
          </a:p>
        </p:txBody>
      </p:sp>
      <p:sp>
        <p:nvSpPr>
          <p:cNvPr id="3" name="Content Placeholder 2">
            <a:extLst>
              <a:ext uri="{FF2B5EF4-FFF2-40B4-BE49-F238E27FC236}">
                <a16:creationId xmlns:a16="http://schemas.microsoft.com/office/drawing/2014/main" id="{1E6D76D1-4CBB-0FF0-9B1D-684436C5FDB3}"/>
              </a:ext>
            </a:extLst>
          </p:cNvPr>
          <p:cNvSpPr>
            <a:spLocks noGrp="1"/>
          </p:cNvSpPr>
          <p:nvPr>
            <p:ph idx="1"/>
          </p:nvPr>
        </p:nvSpPr>
        <p:spPr>
          <a:xfrm>
            <a:off x="376391" y="810228"/>
            <a:ext cx="10272318" cy="6047771"/>
          </a:xfrm>
        </p:spPr>
        <p:txBody>
          <a:bodyPr>
            <a:normAutofit fontScale="92500" lnSpcReduction="20000"/>
          </a:bodyPr>
          <a:lstStyle/>
          <a:p>
            <a:r>
              <a:rPr lang="en-US" sz="2800" dirty="0">
                <a:solidFill>
                  <a:schemeClr val="accent2">
                    <a:lumMod val="75000"/>
                  </a:schemeClr>
                </a:solidFill>
              </a:rPr>
              <a:t>Tires</a:t>
            </a:r>
          </a:p>
          <a:p>
            <a:pPr marL="463550" indent="-463550">
              <a:buNone/>
            </a:pPr>
            <a:r>
              <a:rPr lang="en-US" sz="2800" dirty="0">
                <a:solidFill>
                  <a:schemeClr val="accent2">
                    <a:lumMod val="75000"/>
                  </a:schemeClr>
                </a:solidFill>
              </a:rPr>
              <a:t>	SB8 – Payton:  Immediate transfer of $5 million from General Revenue Reserve Fund to ADEQ’s Used Tire Recycling Fund.  Filed 12/9/24, Died without action 5/5/25. Gov Opposed.</a:t>
            </a:r>
          </a:p>
          <a:p>
            <a:pPr marL="463550" indent="-463550">
              <a:buNone/>
            </a:pPr>
            <a:endParaRPr lang="en-US" sz="2800" dirty="0">
              <a:solidFill>
                <a:schemeClr val="accent2">
                  <a:lumMod val="75000"/>
                </a:schemeClr>
              </a:solidFill>
            </a:endParaRPr>
          </a:p>
          <a:p>
            <a:pPr marL="463550" indent="-463550">
              <a:buNone/>
            </a:pPr>
            <a:r>
              <a:rPr lang="en-US" sz="2800" dirty="0">
                <a:solidFill>
                  <a:schemeClr val="accent2">
                    <a:lumMod val="75000"/>
                  </a:schemeClr>
                </a:solidFill>
              </a:rPr>
              <a:t>	Governor’s Letter #36 provides $5 million to ADEQ’s current waste tire program. Filed with Jt. Budget Committee in mid-March.</a:t>
            </a:r>
          </a:p>
          <a:p>
            <a:pPr marL="463550" indent="-463550">
              <a:buNone/>
            </a:pPr>
            <a:endParaRPr lang="en-US" sz="2800" dirty="0">
              <a:solidFill>
                <a:schemeClr val="accent2">
                  <a:lumMod val="75000"/>
                </a:schemeClr>
              </a:solidFill>
            </a:endParaRPr>
          </a:p>
          <a:p>
            <a:pPr marL="463550" indent="-463550">
              <a:buNone/>
            </a:pPr>
            <a:r>
              <a:rPr lang="en-US" sz="2800" dirty="0">
                <a:solidFill>
                  <a:schemeClr val="accent2">
                    <a:lumMod val="75000"/>
                  </a:schemeClr>
                </a:solidFill>
              </a:rPr>
              <a:t>	SB606 – Davis:  Eliminate the existing used tire program &amp; districts, reduced fees &amp; assessed on new tires not rims, establish manifest system &amp; abatement program – PRIVATIZE.  Governor supported this ADEQ bill. Filed 4/1/25, Killed in      Sen PHC 4/7/25 voice vote.</a:t>
            </a:r>
          </a:p>
          <a:p>
            <a:pPr marL="463550" indent="-463550">
              <a:buNone/>
            </a:pPr>
            <a:r>
              <a:rPr lang="en-US" sz="2800" dirty="0">
                <a:solidFill>
                  <a:schemeClr val="accent2">
                    <a:lumMod val="75000"/>
                  </a:schemeClr>
                </a:solidFill>
              </a:rPr>
              <a:t>	</a:t>
            </a:r>
          </a:p>
          <a:p>
            <a:pPr marL="463550" indent="-463550">
              <a:buNone/>
            </a:pPr>
            <a:endParaRPr lang="en-US" sz="2800" dirty="0">
              <a:solidFill>
                <a:schemeClr val="accent2">
                  <a:lumMod val="75000"/>
                </a:schemeClr>
              </a:solidFill>
            </a:endParaRPr>
          </a:p>
          <a:p>
            <a:pPr marL="463550" indent="-463550">
              <a:buNone/>
            </a:pPr>
            <a:endParaRPr lang="en-US" sz="2800" dirty="0">
              <a:solidFill>
                <a:schemeClr val="accent2">
                  <a:lumMod val="75000"/>
                </a:schemeClr>
              </a:solidFill>
            </a:endParaRPr>
          </a:p>
        </p:txBody>
      </p:sp>
      <p:pic>
        <p:nvPicPr>
          <p:cNvPr id="5" name="Graphic 4" descr="Thumbs Down with solid fill">
            <a:extLst>
              <a:ext uri="{FF2B5EF4-FFF2-40B4-BE49-F238E27FC236}">
                <a16:creationId xmlns:a16="http://schemas.microsoft.com/office/drawing/2014/main" id="{785B760B-1241-F81C-A17F-2321951A216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12943" y="1525143"/>
            <a:ext cx="557031" cy="557031"/>
          </a:xfrm>
          <a:prstGeom prst="rect">
            <a:avLst/>
          </a:prstGeom>
        </p:spPr>
      </p:pic>
      <p:pic>
        <p:nvPicPr>
          <p:cNvPr id="9" name="Graphic 8" descr="Thumbs up sign with solid fill">
            <a:extLst>
              <a:ext uri="{FF2B5EF4-FFF2-40B4-BE49-F238E27FC236}">
                <a16:creationId xmlns:a16="http://schemas.microsoft.com/office/drawing/2014/main" id="{A99356D0-60F3-D7D5-3891-D8D60479D32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12944" y="2972156"/>
            <a:ext cx="557030" cy="557030"/>
          </a:xfrm>
          <a:prstGeom prst="rect">
            <a:avLst/>
          </a:prstGeom>
        </p:spPr>
      </p:pic>
      <p:pic>
        <p:nvPicPr>
          <p:cNvPr id="10" name="Graphic 9" descr="Thumbs Down with solid fill">
            <a:extLst>
              <a:ext uri="{FF2B5EF4-FFF2-40B4-BE49-F238E27FC236}">
                <a16:creationId xmlns:a16="http://schemas.microsoft.com/office/drawing/2014/main" id="{FF628353-B67E-D2A2-12F4-261B2C05CAC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12943" y="4915077"/>
            <a:ext cx="557031" cy="557031"/>
          </a:xfrm>
          <a:prstGeom prst="rect">
            <a:avLst/>
          </a:prstGeom>
        </p:spPr>
      </p:pic>
    </p:spTree>
    <p:extLst>
      <p:ext uri="{BB962C8B-B14F-4D97-AF65-F5344CB8AC3E}">
        <p14:creationId xmlns:p14="http://schemas.microsoft.com/office/powerpoint/2010/main" val="3465208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718A8E-14F6-3C72-003A-B4F3479227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303AD0-FCCB-75C8-8BDA-F366BD84D3DF}"/>
              </a:ext>
            </a:extLst>
          </p:cNvPr>
          <p:cNvSpPr>
            <a:spLocks noGrp="1"/>
          </p:cNvSpPr>
          <p:nvPr>
            <p:ph type="title"/>
          </p:nvPr>
        </p:nvSpPr>
        <p:spPr>
          <a:xfrm>
            <a:off x="677334" y="181337"/>
            <a:ext cx="8596668" cy="767787"/>
          </a:xfrm>
        </p:spPr>
        <p:txBody>
          <a:bodyPr>
            <a:normAutofit/>
          </a:bodyPr>
          <a:lstStyle/>
          <a:p>
            <a:pPr algn="ctr"/>
            <a:r>
              <a:rPr lang="en-US" sz="3200" dirty="0">
                <a:solidFill>
                  <a:schemeClr val="accent2">
                    <a:lumMod val="75000"/>
                  </a:schemeClr>
                </a:solidFill>
              </a:rPr>
              <a:t>Solid Waste Legislation</a:t>
            </a:r>
          </a:p>
        </p:txBody>
      </p:sp>
      <p:sp>
        <p:nvSpPr>
          <p:cNvPr id="3" name="Content Placeholder 2">
            <a:extLst>
              <a:ext uri="{FF2B5EF4-FFF2-40B4-BE49-F238E27FC236}">
                <a16:creationId xmlns:a16="http://schemas.microsoft.com/office/drawing/2014/main" id="{F2350F82-9D34-D612-0A97-F9AF219F0C54}"/>
              </a:ext>
            </a:extLst>
          </p:cNvPr>
          <p:cNvSpPr>
            <a:spLocks noGrp="1"/>
          </p:cNvSpPr>
          <p:nvPr>
            <p:ph idx="1"/>
          </p:nvPr>
        </p:nvSpPr>
        <p:spPr>
          <a:xfrm>
            <a:off x="376391" y="810228"/>
            <a:ext cx="10272318" cy="6047771"/>
          </a:xfrm>
        </p:spPr>
        <p:txBody>
          <a:bodyPr>
            <a:normAutofit/>
          </a:bodyPr>
          <a:lstStyle/>
          <a:p>
            <a:r>
              <a:rPr lang="en-US" sz="2800" dirty="0">
                <a:solidFill>
                  <a:schemeClr val="accent2">
                    <a:lumMod val="75000"/>
                  </a:schemeClr>
                </a:solidFill>
              </a:rPr>
              <a:t>Tires</a:t>
            </a:r>
          </a:p>
          <a:p>
            <a:pPr marL="463550" indent="-463550">
              <a:buNone/>
            </a:pPr>
            <a:r>
              <a:rPr lang="en-US" sz="2800" dirty="0">
                <a:solidFill>
                  <a:schemeClr val="accent2">
                    <a:lumMod val="75000"/>
                  </a:schemeClr>
                </a:solidFill>
              </a:rPr>
              <a:t>	SB622 – Davis:  Allows tire retailers to add a tire fee for hauling/disposal of waste tires (due to nonperforming Waste Tire Districts).  Filed 4/3/25, Died in House PHC without hearing.</a:t>
            </a:r>
          </a:p>
          <a:p>
            <a:pPr marL="463550" indent="-463550">
              <a:buNone/>
            </a:pPr>
            <a:endParaRPr lang="en-US" sz="2800" dirty="0">
              <a:solidFill>
                <a:schemeClr val="accent2">
                  <a:lumMod val="75000"/>
                </a:schemeClr>
              </a:solidFill>
            </a:endParaRPr>
          </a:p>
          <a:p>
            <a:pPr marL="463550" indent="-463550">
              <a:buNone/>
            </a:pPr>
            <a:r>
              <a:rPr lang="en-US" sz="2800" dirty="0">
                <a:solidFill>
                  <a:schemeClr val="accent2">
                    <a:lumMod val="75000"/>
                  </a:schemeClr>
                </a:solidFill>
              </a:rPr>
              <a:t>	SB238 – Payton: Extended tire fees to small tires, retreads, online purchased &amp; new car tires @ $3, large and extra-large tires @ $5.  Governor opposed. File 2/27/25, Died in House PHC 4/8/25.</a:t>
            </a:r>
          </a:p>
          <a:p>
            <a:pPr marL="463550" indent="-463550">
              <a:buNone/>
            </a:pPr>
            <a:r>
              <a:rPr lang="en-US" sz="2800" dirty="0">
                <a:solidFill>
                  <a:schemeClr val="accent2">
                    <a:lumMod val="75000"/>
                  </a:schemeClr>
                </a:solidFill>
              </a:rPr>
              <a:t>	</a:t>
            </a:r>
          </a:p>
          <a:p>
            <a:pPr marL="463550" indent="-463550">
              <a:buNone/>
            </a:pPr>
            <a:endParaRPr lang="en-US" sz="2800" dirty="0">
              <a:solidFill>
                <a:schemeClr val="accent2">
                  <a:lumMod val="75000"/>
                </a:schemeClr>
              </a:solidFill>
            </a:endParaRPr>
          </a:p>
          <a:p>
            <a:pPr marL="463550" indent="-463550">
              <a:buNone/>
            </a:pPr>
            <a:endParaRPr lang="en-US" sz="2800" dirty="0">
              <a:solidFill>
                <a:schemeClr val="accent2">
                  <a:lumMod val="75000"/>
                </a:schemeClr>
              </a:solidFill>
            </a:endParaRPr>
          </a:p>
        </p:txBody>
      </p:sp>
      <p:pic>
        <p:nvPicPr>
          <p:cNvPr id="5" name="Graphic 4" descr="Thumbs Down with solid fill">
            <a:extLst>
              <a:ext uri="{FF2B5EF4-FFF2-40B4-BE49-F238E27FC236}">
                <a16:creationId xmlns:a16="http://schemas.microsoft.com/office/drawing/2014/main" id="{724F9D11-1BF9-3C62-B909-BA991E26971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12942" y="2027106"/>
            <a:ext cx="557031" cy="557031"/>
          </a:xfrm>
          <a:prstGeom prst="rect">
            <a:avLst/>
          </a:prstGeom>
        </p:spPr>
      </p:pic>
      <p:pic>
        <p:nvPicPr>
          <p:cNvPr id="10" name="Graphic 9" descr="Thumbs Down with solid fill">
            <a:extLst>
              <a:ext uri="{FF2B5EF4-FFF2-40B4-BE49-F238E27FC236}">
                <a16:creationId xmlns:a16="http://schemas.microsoft.com/office/drawing/2014/main" id="{42A0FD49-6F58-26C4-1975-1B0EE8E1979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12941" y="4442552"/>
            <a:ext cx="557031" cy="557031"/>
          </a:xfrm>
          <a:prstGeom prst="rect">
            <a:avLst/>
          </a:prstGeom>
        </p:spPr>
      </p:pic>
    </p:spTree>
    <p:extLst>
      <p:ext uri="{BB962C8B-B14F-4D97-AF65-F5344CB8AC3E}">
        <p14:creationId xmlns:p14="http://schemas.microsoft.com/office/powerpoint/2010/main" val="3884048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0E22F8-CAFA-AE1A-8307-AF2CA5BEC3C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3B085D-5F4D-CF0C-4CF9-CA2C6FBA021D}"/>
              </a:ext>
            </a:extLst>
          </p:cNvPr>
          <p:cNvSpPr>
            <a:spLocks noGrp="1"/>
          </p:cNvSpPr>
          <p:nvPr>
            <p:ph type="title"/>
          </p:nvPr>
        </p:nvSpPr>
        <p:spPr>
          <a:xfrm>
            <a:off x="677334" y="181337"/>
            <a:ext cx="8596668" cy="767787"/>
          </a:xfrm>
        </p:spPr>
        <p:txBody>
          <a:bodyPr>
            <a:normAutofit/>
          </a:bodyPr>
          <a:lstStyle/>
          <a:p>
            <a:pPr algn="ctr"/>
            <a:r>
              <a:rPr lang="en-US" sz="3200" dirty="0">
                <a:solidFill>
                  <a:schemeClr val="accent2">
                    <a:lumMod val="75000"/>
                  </a:schemeClr>
                </a:solidFill>
              </a:rPr>
              <a:t>Solid Waste Legislation</a:t>
            </a:r>
          </a:p>
        </p:txBody>
      </p:sp>
      <p:sp>
        <p:nvSpPr>
          <p:cNvPr id="3" name="Content Placeholder 2">
            <a:extLst>
              <a:ext uri="{FF2B5EF4-FFF2-40B4-BE49-F238E27FC236}">
                <a16:creationId xmlns:a16="http://schemas.microsoft.com/office/drawing/2014/main" id="{B628155A-A8F0-A3F6-BB11-CCABDAE4CBBF}"/>
              </a:ext>
            </a:extLst>
          </p:cNvPr>
          <p:cNvSpPr>
            <a:spLocks noGrp="1"/>
          </p:cNvSpPr>
          <p:nvPr>
            <p:ph idx="1"/>
          </p:nvPr>
        </p:nvSpPr>
        <p:spPr>
          <a:xfrm>
            <a:off x="376391" y="810228"/>
            <a:ext cx="10272318" cy="6047771"/>
          </a:xfrm>
        </p:spPr>
        <p:txBody>
          <a:bodyPr>
            <a:normAutofit/>
          </a:bodyPr>
          <a:lstStyle/>
          <a:p>
            <a:r>
              <a:rPr lang="en-US" sz="2800" dirty="0">
                <a:solidFill>
                  <a:schemeClr val="accent2">
                    <a:lumMod val="75000"/>
                  </a:schemeClr>
                </a:solidFill>
              </a:rPr>
              <a:t>Electronics</a:t>
            </a:r>
          </a:p>
          <a:p>
            <a:pPr marL="0" indent="0">
              <a:buNone/>
            </a:pPr>
            <a:endParaRPr lang="en-US" sz="2800" dirty="0">
              <a:solidFill>
                <a:schemeClr val="accent2">
                  <a:lumMod val="75000"/>
                </a:schemeClr>
              </a:solidFill>
            </a:endParaRPr>
          </a:p>
          <a:p>
            <a:pPr marL="463550" indent="-463550">
              <a:spcBef>
                <a:spcPts val="0"/>
              </a:spcBef>
              <a:buNone/>
            </a:pPr>
            <a:r>
              <a:rPr lang="en-US" sz="2800" dirty="0">
                <a:solidFill>
                  <a:schemeClr val="accent2">
                    <a:lumMod val="75000"/>
                  </a:schemeClr>
                </a:solidFill>
              </a:rPr>
              <a:t>	SB369 (Act 778) -	Irvin: Eliminates the Computer &amp; Electronic Recycling Fund and the fund’s support of </a:t>
            </a:r>
          </a:p>
          <a:p>
            <a:pPr marL="463550" indent="-463550">
              <a:spcBef>
                <a:spcPts val="0"/>
              </a:spcBef>
              <a:buNone/>
            </a:pPr>
            <a:r>
              <a:rPr lang="en-US" sz="2800" dirty="0">
                <a:solidFill>
                  <a:schemeClr val="accent2">
                    <a:lumMod val="75000"/>
                  </a:schemeClr>
                </a:solidFill>
              </a:rPr>
              <a:t>	market research and grants for collection, transport and processing scrap electronic equipment, and support of measures to promote the recycling, donation, </a:t>
            </a:r>
            <a:r>
              <a:rPr lang="en-US" sz="2800" dirty="0" err="1">
                <a:solidFill>
                  <a:schemeClr val="accent2">
                    <a:lumMod val="75000"/>
                  </a:schemeClr>
                </a:solidFill>
              </a:rPr>
              <a:t>demanufacturing</a:t>
            </a:r>
            <a:r>
              <a:rPr lang="en-US" sz="2800" dirty="0">
                <a:solidFill>
                  <a:schemeClr val="accent2">
                    <a:lumMod val="75000"/>
                  </a:schemeClr>
                </a:solidFill>
              </a:rPr>
              <a:t> or disposal options, redistributes funds from sale of surplus electronic equipment.</a:t>
            </a:r>
          </a:p>
          <a:p>
            <a:pPr marL="463550" indent="-463550">
              <a:spcBef>
                <a:spcPts val="0"/>
              </a:spcBef>
              <a:buNone/>
            </a:pPr>
            <a:r>
              <a:rPr lang="en-US" sz="2800" dirty="0">
                <a:solidFill>
                  <a:schemeClr val="accent2">
                    <a:lumMod val="75000"/>
                  </a:schemeClr>
                </a:solidFill>
              </a:rPr>
              <a:t>	Filed 3/4/25, Signed 4/17/25</a:t>
            </a:r>
          </a:p>
          <a:p>
            <a:pPr marL="463550" indent="-463550">
              <a:buNone/>
            </a:pPr>
            <a:endParaRPr lang="en-US" sz="2800" dirty="0">
              <a:solidFill>
                <a:schemeClr val="accent2">
                  <a:lumMod val="75000"/>
                </a:schemeClr>
              </a:solidFill>
            </a:endParaRPr>
          </a:p>
          <a:p>
            <a:pPr marL="463550" indent="-463550">
              <a:buNone/>
            </a:pPr>
            <a:endParaRPr lang="en-US" sz="2800" dirty="0">
              <a:solidFill>
                <a:schemeClr val="accent2">
                  <a:lumMod val="75000"/>
                </a:schemeClr>
              </a:solidFill>
            </a:endParaRPr>
          </a:p>
        </p:txBody>
      </p:sp>
      <p:pic>
        <p:nvPicPr>
          <p:cNvPr id="6" name="Graphic 5" descr="Thumbs up sign with solid fill">
            <a:extLst>
              <a:ext uri="{FF2B5EF4-FFF2-40B4-BE49-F238E27FC236}">
                <a16:creationId xmlns:a16="http://schemas.microsoft.com/office/drawing/2014/main" id="{CDB11ED6-B854-D210-904A-02DD37B98A2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89794" y="3329383"/>
            <a:ext cx="532009" cy="532009"/>
          </a:xfrm>
          <a:prstGeom prst="rect">
            <a:avLst/>
          </a:prstGeom>
        </p:spPr>
      </p:pic>
    </p:spTree>
    <p:extLst>
      <p:ext uri="{BB962C8B-B14F-4D97-AF65-F5344CB8AC3E}">
        <p14:creationId xmlns:p14="http://schemas.microsoft.com/office/powerpoint/2010/main" val="2286284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07D4D9-294E-54DD-5D3E-D7BB957738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68199C-3E00-A54D-DCE2-1FA2D4083222}"/>
              </a:ext>
            </a:extLst>
          </p:cNvPr>
          <p:cNvSpPr>
            <a:spLocks noGrp="1"/>
          </p:cNvSpPr>
          <p:nvPr>
            <p:ph type="title"/>
          </p:nvPr>
        </p:nvSpPr>
        <p:spPr>
          <a:xfrm>
            <a:off x="677334" y="181337"/>
            <a:ext cx="8596668" cy="767787"/>
          </a:xfrm>
        </p:spPr>
        <p:txBody>
          <a:bodyPr>
            <a:normAutofit/>
          </a:bodyPr>
          <a:lstStyle/>
          <a:p>
            <a:pPr algn="ctr"/>
            <a:r>
              <a:rPr lang="en-US" sz="3200" dirty="0">
                <a:solidFill>
                  <a:schemeClr val="accent2">
                    <a:lumMod val="75000"/>
                  </a:schemeClr>
                </a:solidFill>
              </a:rPr>
              <a:t>Solid Waste Legislation</a:t>
            </a:r>
          </a:p>
        </p:txBody>
      </p:sp>
      <p:sp>
        <p:nvSpPr>
          <p:cNvPr id="3" name="Content Placeholder 2">
            <a:extLst>
              <a:ext uri="{FF2B5EF4-FFF2-40B4-BE49-F238E27FC236}">
                <a16:creationId xmlns:a16="http://schemas.microsoft.com/office/drawing/2014/main" id="{E488F4FA-1350-AE47-0931-9BF457946F0C}"/>
              </a:ext>
            </a:extLst>
          </p:cNvPr>
          <p:cNvSpPr>
            <a:spLocks noGrp="1"/>
          </p:cNvSpPr>
          <p:nvPr>
            <p:ph idx="1"/>
          </p:nvPr>
        </p:nvSpPr>
        <p:spPr>
          <a:xfrm>
            <a:off x="376391" y="810228"/>
            <a:ext cx="10272318" cy="6047771"/>
          </a:xfrm>
        </p:spPr>
        <p:txBody>
          <a:bodyPr>
            <a:normAutofit/>
          </a:bodyPr>
          <a:lstStyle/>
          <a:p>
            <a:r>
              <a:rPr lang="en-US" sz="2800" dirty="0">
                <a:solidFill>
                  <a:schemeClr val="accent2">
                    <a:lumMod val="75000"/>
                  </a:schemeClr>
                </a:solidFill>
              </a:rPr>
              <a:t>Electronics</a:t>
            </a:r>
          </a:p>
          <a:p>
            <a:pPr marL="0" indent="0">
              <a:buNone/>
            </a:pPr>
            <a:endParaRPr lang="en-US" sz="2800" dirty="0">
              <a:solidFill>
                <a:schemeClr val="accent2">
                  <a:lumMod val="75000"/>
                </a:schemeClr>
              </a:solidFill>
            </a:endParaRPr>
          </a:p>
          <a:p>
            <a:pPr marL="463550" indent="-463550">
              <a:spcBef>
                <a:spcPts val="0"/>
              </a:spcBef>
              <a:buNone/>
            </a:pPr>
            <a:r>
              <a:rPr lang="en-US" sz="2800" dirty="0">
                <a:solidFill>
                  <a:schemeClr val="accent2">
                    <a:lumMod val="75000"/>
                  </a:schemeClr>
                </a:solidFill>
              </a:rPr>
              <a:t>	SB185 (Act 208) -	 Dotson: Transfers authority from DFA </a:t>
            </a:r>
          </a:p>
          <a:p>
            <a:pPr marL="463550" indent="-463550">
              <a:spcBef>
                <a:spcPts val="0"/>
              </a:spcBef>
              <a:buNone/>
            </a:pPr>
            <a:r>
              <a:rPr lang="en-US" sz="2800" dirty="0">
                <a:solidFill>
                  <a:schemeClr val="accent2">
                    <a:lumMod val="75000"/>
                  </a:schemeClr>
                </a:solidFill>
              </a:rPr>
              <a:t>	to Department of Transformation regarding pricing for </a:t>
            </a:r>
          </a:p>
          <a:p>
            <a:pPr marL="463550" indent="-463550">
              <a:spcBef>
                <a:spcPts val="0"/>
              </a:spcBef>
              <a:buNone/>
            </a:pPr>
            <a:r>
              <a:rPr lang="en-US" sz="2800" dirty="0">
                <a:solidFill>
                  <a:schemeClr val="accent2">
                    <a:lumMod val="75000"/>
                  </a:schemeClr>
                </a:solidFill>
              </a:rPr>
              <a:t>	the sale of surplus computers and electronic equipment </a:t>
            </a:r>
          </a:p>
          <a:p>
            <a:pPr marL="463550" indent="-463550">
              <a:spcBef>
                <a:spcPts val="0"/>
              </a:spcBef>
              <a:buNone/>
            </a:pPr>
            <a:r>
              <a:rPr lang="en-US" sz="2800" dirty="0">
                <a:solidFill>
                  <a:schemeClr val="accent2">
                    <a:lumMod val="75000"/>
                  </a:schemeClr>
                </a:solidFill>
              </a:rPr>
              <a:t>	and the establishment of statewide contracts for </a:t>
            </a:r>
          </a:p>
          <a:p>
            <a:pPr marL="463550" indent="-463550">
              <a:spcBef>
                <a:spcPts val="0"/>
              </a:spcBef>
              <a:buNone/>
            </a:pPr>
            <a:r>
              <a:rPr lang="en-US" sz="2800" dirty="0">
                <a:solidFill>
                  <a:schemeClr val="accent2">
                    <a:lumMod val="75000"/>
                  </a:schemeClr>
                </a:solidFill>
              </a:rPr>
              <a:t>	recycling and </a:t>
            </a:r>
            <a:r>
              <a:rPr lang="en-US" sz="2800" dirty="0" err="1">
                <a:solidFill>
                  <a:schemeClr val="accent2">
                    <a:lumMod val="75000"/>
                  </a:schemeClr>
                </a:solidFill>
              </a:rPr>
              <a:t>demanufacturing</a:t>
            </a:r>
            <a:r>
              <a:rPr lang="en-US" sz="2800" dirty="0">
                <a:solidFill>
                  <a:schemeClr val="accent2">
                    <a:lumMod val="75000"/>
                  </a:schemeClr>
                </a:solidFill>
              </a:rPr>
              <a:t>. </a:t>
            </a:r>
          </a:p>
          <a:p>
            <a:pPr marL="463550" indent="-463550">
              <a:spcBef>
                <a:spcPts val="0"/>
              </a:spcBef>
              <a:buNone/>
            </a:pPr>
            <a:r>
              <a:rPr lang="en-US" sz="2800" dirty="0">
                <a:solidFill>
                  <a:schemeClr val="accent2">
                    <a:lumMod val="75000"/>
                  </a:schemeClr>
                </a:solidFill>
              </a:rPr>
              <a:t>	Filed 2/3/25, Signed 2/27/25</a:t>
            </a:r>
          </a:p>
          <a:p>
            <a:pPr marL="463550" indent="-463550">
              <a:buNone/>
            </a:pPr>
            <a:endParaRPr lang="en-US" sz="2800" dirty="0">
              <a:solidFill>
                <a:schemeClr val="accent2">
                  <a:lumMod val="75000"/>
                </a:schemeClr>
              </a:solidFill>
            </a:endParaRPr>
          </a:p>
        </p:txBody>
      </p:sp>
      <p:pic>
        <p:nvPicPr>
          <p:cNvPr id="6" name="Graphic 5" descr="Thumbs up sign with solid fill">
            <a:extLst>
              <a:ext uri="{FF2B5EF4-FFF2-40B4-BE49-F238E27FC236}">
                <a16:creationId xmlns:a16="http://schemas.microsoft.com/office/drawing/2014/main" id="{B2B8EED8-332B-78DD-8A66-928ED231A62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76391" y="2823203"/>
            <a:ext cx="532009" cy="532009"/>
          </a:xfrm>
          <a:prstGeom prst="rect">
            <a:avLst/>
          </a:prstGeom>
        </p:spPr>
      </p:pic>
    </p:spTree>
    <p:extLst>
      <p:ext uri="{BB962C8B-B14F-4D97-AF65-F5344CB8AC3E}">
        <p14:creationId xmlns:p14="http://schemas.microsoft.com/office/powerpoint/2010/main" val="3455186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BA9F3C-4C51-7FBF-ED76-6862C23E69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4F08DF-80F1-D5DE-9EB6-B90A5E2970DB}"/>
              </a:ext>
            </a:extLst>
          </p:cNvPr>
          <p:cNvSpPr>
            <a:spLocks noGrp="1"/>
          </p:cNvSpPr>
          <p:nvPr>
            <p:ph type="title"/>
          </p:nvPr>
        </p:nvSpPr>
        <p:spPr>
          <a:xfrm>
            <a:off x="677334" y="181337"/>
            <a:ext cx="8596668" cy="767787"/>
          </a:xfrm>
        </p:spPr>
        <p:txBody>
          <a:bodyPr>
            <a:normAutofit/>
          </a:bodyPr>
          <a:lstStyle/>
          <a:p>
            <a:pPr algn="ctr"/>
            <a:r>
              <a:rPr lang="en-US" sz="3200" dirty="0">
                <a:solidFill>
                  <a:schemeClr val="accent2">
                    <a:lumMod val="75000"/>
                  </a:schemeClr>
                </a:solidFill>
              </a:rPr>
              <a:t>Solid Waste Legislation</a:t>
            </a:r>
          </a:p>
        </p:txBody>
      </p:sp>
      <p:sp>
        <p:nvSpPr>
          <p:cNvPr id="3" name="Content Placeholder 2">
            <a:extLst>
              <a:ext uri="{FF2B5EF4-FFF2-40B4-BE49-F238E27FC236}">
                <a16:creationId xmlns:a16="http://schemas.microsoft.com/office/drawing/2014/main" id="{D23E4479-7141-2C6C-DBCB-EA19C79D7D6E}"/>
              </a:ext>
            </a:extLst>
          </p:cNvPr>
          <p:cNvSpPr>
            <a:spLocks noGrp="1"/>
          </p:cNvSpPr>
          <p:nvPr>
            <p:ph idx="1"/>
          </p:nvPr>
        </p:nvSpPr>
        <p:spPr>
          <a:xfrm>
            <a:off x="376391" y="810228"/>
            <a:ext cx="10272318" cy="6047771"/>
          </a:xfrm>
        </p:spPr>
        <p:txBody>
          <a:bodyPr>
            <a:normAutofit/>
          </a:bodyPr>
          <a:lstStyle/>
          <a:p>
            <a:r>
              <a:rPr lang="en-US" sz="2800" dirty="0">
                <a:solidFill>
                  <a:schemeClr val="accent2">
                    <a:lumMod val="75000"/>
                  </a:schemeClr>
                </a:solidFill>
              </a:rPr>
              <a:t>Recycling</a:t>
            </a:r>
          </a:p>
          <a:p>
            <a:pPr marL="0" indent="0">
              <a:buNone/>
            </a:pPr>
            <a:endParaRPr lang="en-US" sz="2800" dirty="0">
              <a:solidFill>
                <a:schemeClr val="accent2">
                  <a:lumMod val="75000"/>
                </a:schemeClr>
              </a:solidFill>
            </a:endParaRPr>
          </a:p>
          <a:p>
            <a:pPr marL="463550" indent="-463550">
              <a:spcBef>
                <a:spcPts val="0"/>
              </a:spcBef>
              <a:buNone/>
            </a:pPr>
            <a:r>
              <a:rPr lang="en-US" sz="2800" dirty="0">
                <a:solidFill>
                  <a:schemeClr val="accent2">
                    <a:lumMod val="75000"/>
                  </a:schemeClr>
                </a:solidFill>
              </a:rPr>
              <a:t>	SB460 (Act 697) -	Irvin: Eliminates the Marketing </a:t>
            </a:r>
          </a:p>
          <a:p>
            <a:pPr marL="463550" indent="-463550">
              <a:spcBef>
                <a:spcPts val="0"/>
              </a:spcBef>
              <a:buNone/>
            </a:pPr>
            <a:r>
              <a:rPr lang="en-US" sz="2800" dirty="0">
                <a:solidFill>
                  <a:schemeClr val="accent2">
                    <a:lumMod val="75000"/>
                  </a:schemeClr>
                </a:solidFill>
              </a:rPr>
              <a:t>	Recyclables Program of the Compliance Advisory Panel at ADEQ.  Reduces Panel from 9 to 7 members.</a:t>
            </a:r>
          </a:p>
          <a:p>
            <a:pPr marL="463550" indent="-463550">
              <a:spcBef>
                <a:spcPts val="0"/>
              </a:spcBef>
              <a:buNone/>
            </a:pPr>
            <a:r>
              <a:rPr lang="en-US" sz="2800" dirty="0">
                <a:solidFill>
                  <a:schemeClr val="accent2">
                    <a:lumMod val="75000"/>
                  </a:schemeClr>
                </a:solidFill>
              </a:rPr>
              <a:t>	Filed 3/13/25, Signed 4/16/25</a:t>
            </a:r>
          </a:p>
          <a:p>
            <a:pPr marL="463550" indent="-463550">
              <a:buNone/>
            </a:pPr>
            <a:endParaRPr lang="en-US" sz="2800" dirty="0">
              <a:solidFill>
                <a:schemeClr val="accent2">
                  <a:lumMod val="75000"/>
                </a:schemeClr>
              </a:solidFill>
            </a:endParaRPr>
          </a:p>
        </p:txBody>
      </p:sp>
      <p:pic>
        <p:nvPicPr>
          <p:cNvPr id="6" name="Graphic 5" descr="Thumbs up sign with solid fill">
            <a:extLst>
              <a:ext uri="{FF2B5EF4-FFF2-40B4-BE49-F238E27FC236}">
                <a16:creationId xmlns:a16="http://schemas.microsoft.com/office/drawing/2014/main" id="{10715A63-2DE0-9691-C9D9-F5033774B0D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76391" y="2441823"/>
            <a:ext cx="526220" cy="526220"/>
          </a:xfrm>
          <a:prstGeom prst="rect">
            <a:avLst/>
          </a:prstGeom>
        </p:spPr>
      </p:pic>
    </p:spTree>
    <p:extLst>
      <p:ext uri="{BB962C8B-B14F-4D97-AF65-F5344CB8AC3E}">
        <p14:creationId xmlns:p14="http://schemas.microsoft.com/office/powerpoint/2010/main" val="182357132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Facet</Template>
  <TotalTime>2314</TotalTime>
  <Words>1627</Words>
  <Application>Microsoft Office PowerPoint</Application>
  <PresentationFormat>Widescreen</PresentationFormat>
  <Paragraphs>184</Paragraphs>
  <Slides>24</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Aptos</vt:lpstr>
      <vt:lpstr>Arial</vt:lpstr>
      <vt:lpstr>Trebuchet MS</vt:lpstr>
      <vt:lpstr>Wingdings 3</vt:lpstr>
      <vt:lpstr>Facet</vt:lpstr>
      <vt:lpstr>PowerPoint Presentation</vt:lpstr>
      <vt:lpstr>Disclaimer:  All materials, comments and presentations are strictly the opinions of the presenter and are not those of Government Solutions, LLC or its partners, staff and clients, including specifically LANXESS, ExxonMobil, Central States Water Resources, Gulf State Toyota and WM (Waste Management).</vt:lpstr>
      <vt:lpstr>Legislative Overview</vt:lpstr>
      <vt:lpstr>PowerPoint Presentation</vt:lpstr>
      <vt:lpstr>Solid Waste Legislation</vt:lpstr>
      <vt:lpstr>Solid Waste Legislation</vt:lpstr>
      <vt:lpstr>Solid Waste Legislation</vt:lpstr>
      <vt:lpstr>Solid Waste Legislation</vt:lpstr>
      <vt:lpstr>Solid Waste Legislation</vt:lpstr>
      <vt:lpstr>Solid Waste Legislation</vt:lpstr>
      <vt:lpstr>Solid Waste Legislation</vt:lpstr>
      <vt:lpstr>Solid Waste Legislation</vt:lpstr>
      <vt:lpstr>Solid Waste Legislation</vt:lpstr>
      <vt:lpstr>Solid Waste Legislation</vt:lpstr>
      <vt:lpstr>Solid Waste Legislation</vt:lpstr>
      <vt:lpstr>Solid Waste Legislation</vt:lpstr>
      <vt:lpstr>Solid Waste Legislation</vt:lpstr>
      <vt:lpstr>Solid Waste Legislation</vt:lpstr>
      <vt:lpstr>Solid Waste Legislation</vt:lpstr>
      <vt:lpstr>Land Use</vt:lpstr>
      <vt:lpstr>Land Use</vt:lpstr>
      <vt:lpstr>Land Use</vt:lpstr>
      <vt:lpstr>Land Use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Randy Thurman</dc:creator>
  <cp:lastModifiedBy>Randy Thurman</cp:lastModifiedBy>
  <cp:revision>8</cp:revision>
  <cp:lastPrinted>2025-08-19T01:27:52Z</cp:lastPrinted>
  <dcterms:created xsi:type="dcterms:W3CDTF">2025-07-24T14:06:29Z</dcterms:created>
  <dcterms:modified xsi:type="dcterms:W3CDTF">2025-08-20T02:11:54Z</dcterms:modified>
</cp:coreProperties>
</file>