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 id="2147483660" r:id="rId5"/>
  </p:sldMasterIdLst>
  <p:notesMasterIdLst>
    <p:notesMasterId r:id="rId61"/>
  </p:notesMasterIdLst>
  <p:sldIdLst>
    <p:sldId id="265" r:id="rId6"/>
    <p:sldId id="281" r:id="rId7"/>
    <p:sldId id="268" r:id="rId8"/>
    <p:sldId id="282" r:id="rId9"/>
    <p:sldId id="283" r:id="rId10"/>
    <p:sldId id="284" r:id="rId11"/>
    <p:sldId id="285" r:id="rId12"/>
    <p:sldId id="291" r:id="rId13"/>
    <p:sldId id="286" r:id="rId14"/>
    <p:sldId id="287" r:id="rId15"/>
    <p:sldId id="288" r:id="rId16"/>
    <p:sldId id="289" r:id="rId17"/>
    <p:sldId id="290" r:id="rId18"/>
    <p:sldId id="292" r:id="rId19"/>
    <p:sldId id="293" r:id="rId20"/>
    <p:sldId id="298" r:id="rId21"/>
    <p:sldId id="300" r:id="rId22"/>
    <p:sldId id="299" r:id="rId23"/>
    <p:sldId id="297" r:id="rId24"/>
    <p:sldId id="296" r:id="rId25"/>
    <p:sldId id="295" r:id="rId26"/>
    <p:sldId id="301" r:id="rId27"/>
    <p:sldId id="302" r:id="rId28"/>
    <p:sldId id="303" r:id="rId29"/>
    <p:sldId id="304" r:id="rId30"/>
    <p:sldId id="308" r:id="rId31"/>
    <p:sldId id="309" r:id="rId32"/>
    <p:sldId id="307" r:id="rId33"/>
    <p:sldId id="314" r:id="rId34"/>
    <p:sldId id="312" r:id="rId35"/>
    <p:sldId id="315" r:id="rId36"/>
    <p:sldId id="313" r:id="rId37"/>
    <p:sldId id="311" r:id="rId38"/>
    <p:sldId id="310" r:id="rId39"/>
    <p:sldId id="306" r:id="rId40"/>
    <p:sldId id="323" r:id="rId41"/>
    <p:sldId id="321" r:id="rId42"/>
    <p:sldId id="320" r:id="rId43"/>
    <p:sldId id="319" r:id="rId44"/>
    <p:sldId id="322" r:id="rId45"/>
    <p:sldId id="318" r:id="rId46"/>
    <p:sldId id="327" r:id="rId47"/>
    <p:sldId id="326" r:id="rId48"/>
    <p:sldId id="329" r:id="rId49"/>
    <p:sldId id="330" r:id="rId50"/>
    <p:sldId id="328" r:id="rId51"/>
    <p:sldId id="325" r:id="rId52"/>
    <p:sldId id="324" r:id="rId53"/>
    <p:sldId id="317" r:id="rId54"/>
    <p:sldId id="305" r:id="rId55"/>
    <p:sldId id="331" r:id="rId56"/>
    <p:sldId id="332" r:id="rId57"/>
    <p:sldId id="333" r:id="rId58"/>
    <p:sldId id="334" r:id="rId59"/>
    <p:sldId id="338" r:id="rId60"/>
  </p:sldIdLst>
  <p:sldSz cx="9144000" cy="6858000" type="screen4x3"/>
  <p:notesSz cx="6400800" cy="86868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1"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1"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1"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1"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29F"/>
    <a:srgbClr val="B9B323"/>
    <a:srgbClr val="408000"/>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66" autoAdjust="0"/>
    <p:restoredTop sz="86999" autoAdjust="0"/>
  </p:normalViewPr>
  <p:slideViewPr>
    <p:cSldViewPr>
      <p:cViewPr>
        <p:scale>
          <a:sx n="100" d="100"/>
          <a:sy n="100" d="100"/>
        </p:scale>
        <p:origin x="-1234" y="7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2028" y="-90"/>
      </p:cViewPr>
      <p:guideLst>
        <p:guide orient="horz" pos="2737"/>
        <p:guide pos="201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61"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theme" Target="theme/theme1.xml"/><Relationship Id="rId8" Type="http://schemas.openxmlformats.org/officeDocument/2006/relationships/slide" Target="slides/slide3.xml"/><Relationship Id="rId51" Type="http://schemas.openxmlformats.org/officeDocument/2006/relationships/slide" Target="slides/slide46.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773680" cy="434340"/>
          </a:xfrm>
          <a:prstGeom prst="rect">
            <a:avLst/>
          </a:prstGeom>
          <a:noFill/>
          <a:ln w="9525">
            <a:noFill/>
            <a:miter lim="800000"/>
            <a:headEnd/>
            <a:tailEnd/>
          </a:ln>
        </p:spPr>
        <p:txBody>
          <a:bodyPr vert="horz" wrap="square" lIns="86190" tIns="43096" rIns="86190" bIns="43096" numCol="1" anchor="t" anchorCtr="0" compatLnSpc="1">
            <a:prstTxWarp prst="textNoShape">
              <a:avLst/>
            </a:prstTxWarp>
          </a:bodyPr>
          <a:lstStyle>
            <a:lvl1pPr>
              <a:defRPr sz="1200" smtClean="0">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627121" y="0"/>
            <a:ext cx="2773680" cy="434340"/>
          </a:xfrm>
          <a:prstGeom prst="rect">
            <a:avLst/>
          </a:prstGeom>
          <a:noFill/>
          <a:ln w="9525">
            <a:noFill/>
            <a:miter lim="800000"/>
            <a:headEnd/>
            <a:tailEnd/>
          </a:ln>
        </p:spPr>
        <p:txBody>
          <a:bodyPr vert="horz" wrap="square" lIns="86190" tIns="43096" rIns="86190" bIns="43096" numCol="1" anchor="t" anchorCtr="0" compatLnSpc="1">
            <a:prstTxWarp prst="textNoShape">
              <a:avLst/>
            </a:prstTxWarp>
          </a:bodyPr>
          <a:lstStyle>
            <a:lvl1pPr algn="r">
              <a:defRPr sz="1200" smtClean="0">
                <a:latin typeface="Arial" charset="0"/>
              </a:defRPr>
            </a:lvl1pPr>
          </a:lstStyle>
          <a:p>
            <a:pPr>
              <a:defRPr/>
            </a:pPr>
            <a:endParaRPr lang="en-US" dirty="0"/>
          </a:p>
        </p:txBody>
      </p:sp>
      <p:sp>
        <p:nvSpPr>
          <p:cNvPr id="8196" name="Rectangle 4"/>
          <p:cNvSpPr>
            <a:spLocks noGrp="1" noRot="1" noChangeAspect="1" noChangeArrowheads="1" noTextEdit="1"/>
          </p:cNvSpPr>
          <p:nvPr>
            <p:ph type="sldImg" idx="2"/>
          </p:nvPr>
        </p:nvSpPr>
        <p:spPr bwMode="auto">
          <a:xfrm>
            <a:off x="1028700" y="652463"/>
            <a:ext cx="4343400" cy="32575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853441" y="4126230"/>
            <a:ext cx="4693920" cy="3909060"/>
          </a:xfrm>
          <a:prstGeom prst="rect">
            <a:avLst/>
          </a:prstGeom>
          <a:noFill/>
          <a:ln w="9525">
            <a:noFill/>
            <a:miter lim="800000"/>
            <a:headEnd/>
            <a:tailEnd/>
          </a:ln>
        </p:spPr>
        <p:txBody>
          <a:bodyPr vert="horz" wrap="square" lIns="86190" tIns="43096" rIns="86190" bIns="430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252460"/>
            <a:ext cx="2773680" cy="434340"/>
          </a:xfrm>
          <a:prstGeom prst="rect">
            <a:avLst/>
          </a:prstGeom>
          <a:noFill/>
          <a:ln w="9525">
            <a:noFill/>
            <a:miter lim="800000"/>
            <a:headEnd/>
            <a:tailEnd/>
          </a:ln>
        </p:spPr>
        <p:txBody>
          <a:bodyPr vert="horz" wrap="square" lIns="86190" tIns="43096" rIns="86190" bIns="43096" numCol="1" anchor="b" anchorCtr="0" compatLnSpc="1">
            <a:prstTxWarp prst="textNoShape">
              <a:avLst/>
            </a:prstTxWarp>
          </a:bodyPr>
          <a:lstStyle>
            <a:lvl1pPr>
              <a:defRPr sz="1200" smtClean="0">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627121" y="8252460"/>
            <a:ext cx="2773680" cy="434340"/>
          </a:xfrm>
          <a:prstGeom prst="rect">
            <a:avLst/>
          </a:prstGeom>
          <a:noFill/>
          <a:ln w="9525">
            <a:noFill/>
            <a:miter lim="800000"/>
            <a:headEnd/>
            <a:tailEnd/>
          </a:ln>
        </p:spPr>
        <p:txBody>
          <a:bodyPr vert="horz" wrap="square" lIns="86190" tIns="43096" rIns="86190" bIns="43096" numCol="1" anchor="b" anchorCtr="0" compatLnSpc="1">
            <a:prstTxWarp prst="textNoShape">
              <a:avLst/>
            </a:prstTxWarp>
          </a:bodyPr>
          <a:lstStyle>
            <a:lvl1pPr algn="r">
              <a:defRPr sz="1200" smtClean="0">
                <a:latin typeface="Arial" charset="0"/>
              </a:defRPr>
            </a:lvl1pPr>
          </a:lstStyle>
          <a:p>
            <a:pPr>
              <a:defRPr/>
            </a:pPr>
            <a:fld id="{1BEC3076-5B25-41AB-9D49-2FB11D91ED2A}" type="slidenum">
              <a:rPr lang="en-US"/>
              <a:pPr>
                <a:defRPr/>
              </a:pPr>
              <a:t>‹#›</a:t>
            </a:fld>
            <a:endParaRPr lang="en-US" dirty="0"/>
          </a:p>
        </p:txBody>
      </p:sp>
    </p:spTree>
    <p:extLst>
      <p:ext uri="{BB962C8B-B14F-4D97-AF65-F5344CB8AC3E}">
        <p14:creationId xmlns:p14="http://schemas.microsoft.com/office/powerpoint/2010/main" val="13661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p>
            <a:fld id="{A884CECD-803C-46BB-8B77-DEED5035803C}" type="slidenum">
              <a:rPr lang="en-US">
                <a:latin typeface="Arial" pitchFamily="34" charset="0"/>
              </a:rPr>
              <a:pPr/>
              <a:t>1</a:t>
            </a:fld>
            <a:endParaRPr lang="en-US" dirty="0">
              <a:latin typeface="Arial" pitchFamily="34" charset="0"/>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DF882B16-96DF-4F74-AD88-4DC08C2ACCB7}" type="slidenum">
              <a:rPr lang="en-US">
                <a:latin typeface="Arial" pitchFamily="34" charset="0"/>
              </a:rPr>
              <a:pPr/>
              <a:t>2</a:t>
            </a:fld>
            <a:endParaRPr lang="en-US" dirty="0">
              <a:latin typeface="Arial" pitchFamily="34" charset="0"/>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dirty="0"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43</a:t>
            </a:fld>
            <a:endParaRPr lang="en-US" dirty="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44</a:t>
            </a:fld>
            <a:endParaRPr lang="en-US" dirty="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45</a:t>
            </a:fld>
            <a:endParaRPr lang="en-US" dirty="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46</a:t>
            </a:fld>
            <a:endParaRPr lang="en-US" dirty="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47</a:t>
            </a:fld>
            <a:endParaRPr lang="en-US" dirty="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48</a:t>
            </a:fld>
            <a:endParaRPr lang="en-US" dirty="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49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a:t>
            </a:fld>
            <a:endParaRPr lang="en-US" dirty="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50</a:t>
            </a:fld>
            <a:endParaRPr lang="en-US" dirty="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51</a:t>
            </a:fld>
            <a:endParaRPr lang="en-US" dirty="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52</a:t>
            </a:fld>
            <a:endParaRPr lang="en-US" dirty="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53</a:t>
            </a:fld>
            <a:endParaRPr lang="en-US" dirty="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54</a:t>
            </a:fld>
            <a:endParaRPr lang="en-US" dirty="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55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134"/>
            <a:endParaRPr lang="en-US" dirty="0"/>
          </a:p>
        </p:txBody>
      </p:sp>
      <p:sp>
        <p:nvSpPr>
          <p:cNvPr id="4" name="Slide Number Placeholder 3"/>
          <p:cNvSpPr>
            <a:spLocks noGrp="1"/>
          </p:cNvSpPr>
          <p:nvPr>
            <p:ph type="sldNum" sz="quarter" idx="10"/>
          </p:nvPr>
        </p:nvSpPr>
        <p:spPr/>
        <p:txBody>
          <a:bodyPr/>
          <a:lstStyle/>
          <a:p>
            <a:pPr>
              <a:defRPr/>
            </a:pPr>
            <a:fld id="{1BEC3076-5B25-41AB-9D49-2FB11D91ED2A}"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567E7CF-E1C7-4EFD-B6F4-83A3CE20783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BBBD588-EE94-4865-806B-7E088582BA9C}"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2D66D22-8E2E-428B-9A04-6E465AEF66A2}"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A28622A-868B-4626-B788-F10EB9D3EEB5}"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BE9FCBA-FC71-4E48-A380-EFD9BB2C4DD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40FDDDF-F98D-420A-81A2-8B3C1AB069CA}"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8FF7268-2665-4943-B8CE-EB751F103B7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C6502DC0-D13A-4205-BCE5-6A6AA8D6BF0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D1D8D5D-689F-4034-8C4B-55586FEE0A9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9813BFB7-B055-4F63-A8AD-BBE338EEABC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CB5DCA6-A020-4D4C-8C9D-ADF32EE0786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C143D0CC-A0E5-4010-ACD6-36E6FB96DF1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smtClean="0">
                <a:latin typeface="Arial" charset="0"/>
              </a:defRPr>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smtClean="0">
                <a:latin typeface="Arial" charset="0"/>
              </a:defRPr>
            </a:lvl1pPr>
          </a:lstStyle>
          <a:p>
            <a:pPr>
              <a:defRPr/>
            </a:pPr>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smtClean="0">
                <a:latin typeface="Arial" charset="0"/>
              </a:defRPr>
            </a:lvl1pPr>
          </a:lstStyle>
          <a:p>
            <a:pPr>
              <a:defRPr/>
            </a:pPr>
            <a:fld id="{1D4EB3C1-8F9D-42EF-9E85-3A89EB64C53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mws_background"/>
          <p:cNvPicPr>
            <a:picLocks noChangeAspect="1" noChangeArrowheads="1"/>
          </p:cNvPicPr>
          <p:nvPr/>
        </p:nvPicPr>
        <p:blipFill>
          <a:blip r:embed="rId3" cstate="print"/>
          <a:srcRect/>
          <a:stretch>
            <a:fillRect/>
          </a:stretch>
        </p:blipFill>
        <p:spPr bwMode="auto">
          <a:xfrm>
            <a:off x="0" y="0"/>
            <a:ext cx="9145588" cy="6859588"/>
          </a:xfrm>
          <a:prstGeom prst="rect">
            <a:avLst/>
          </a:prstGeom>
          <a:noFill/>
          <a:ln w="9525">
            <a:noFill/>
            <a:miter lim="800000"/>
            <a:headEnd/>
            <a:tailEnd/>
          </a:ln>
        </p:spPr>
      </p:pic>
      <p:pic>
        <p:nvPicPr>
          <p:cNvPr id="3075" name="Picture 7" descr="MW_stripe"/>
          <p:cNvPicPr>
            <a:picLocks noChangeAspect="1" noChangeArrowheads="1"/>
          </p:cNvPicPr>
          <p:nvPr/>
        </p:nvPicPr>
        <p:blipFill>
          <a:blip r:embed="rId4" cstate="print"/>
          <a:srcRect l="5173"/>
          <a:stretch>
            <a:fillRect/>
          </a:stretch>
        </p:blipFill>
        <p:spPr bwMode="auto">
          <a:xfrm>
            <a:off x="0" y="3886200"/>
            <a:ext cx="8382000" cy="1304925"/>
          </a:xfrm>
          <a:prstGeom prst="rect">
            <a:avLst/>
          </a:prstGeom>
          <a:noFill/>
          <a:ln w="9525">
            <a:noFill/>
            <a:miter lim="800000"/>
            <a:headEnd/>
            <a:tailEnd/>
          </a:ln>
        </p:spPr>
      </p:pic>
      <p:pic>
        <p:nvPicPr>
          <p:cNvPr id="3076" name="Picture 4" descr="MitchellWilliamslogo4c"/>
          <p:cNvPicPr>
            <a:picLocks noChangeAspect="1" noChangeArrowheads="1"/>
          </p:cNvPicPr>
          <p:nvPr/>
        </p:nvPicPr>
        <p:blipFill>
          <a:blip r:embed="rId5" cstate="print"/>
          <a:srcRect/>
          <a:stretch>
            <a:fillRect/>
          </a:stretch>
        </p:blipFill>
        <p:spPr bwMode="auto">
          <a:xfrm>
            <a:off x="3810000" y="3886200"/>
            <a:ext cx="4495800" cy="1284288"/>
          </a:xfrm>
          <a:prstGeom prst="rect">
            <a:avLst/>
          </a:prstGeom>
          <a:noFill/>
          <a:ln w="9525">
            <a:noFill/>
            <a:miter lim="800000"/>
            <a:headEnd/>
            <a:tailEnd/>
          </a:ln>
        </p:spPr>
      </p:pic>
      <p:pic>
        <p:nvPicPr>
          <p:cNvPr id="3077" name="Picture 5" descr="MWSG&amp;W_names"/>
          <p:cNvPicPr>
            <a:picLocks noChangeAspect="1" noChangeArrowheads="1"/>
          </p:cNvPicPr>
          <p:nvPr/>
        </p:nvPicPr>
        <p:blipFill>
          <a:blip r:embed="rId6" cstate="print"/>
          <a:srcRect/>
          <a:stretch>
            <a:fillRect/>
          </a:stretch>
        </p:blipFill>
        <p:spPr bwMode="auto">
          <a:xfrm>
            <a:off x="1296988" y="5334000"/>
            <a:ext cx="6604000" cy="492125"/>
          </a:xfrm>
          <a:prstGeom prst="rect">
            <a:avLst/>
          </a:prstGeom>
          <a:noFill/>
          <a:ln w="9525">
            <a:noFill/>
            <a:miter lim="800000"/>
            <a:headEnd/>
            <a:tailEnd/>
          </a:ln>
        </p:spPr>
      </p:pic>
      <p:sp>
        <p:nvSpPr>
          <p:cNvPr id="3078" name="Rectangle 6"/>
          <p:cNvSpPr>
            <a:spLocks noGrp="1" noChangeArrowheads="1"/>
          </p:cNvSpPr>
          <p:nvPr>
            <p:ph type="subTitle" idx="1"/>
          </p:nvPr>
        </p:nvSpPr>
        <p:spPr>
          <a:xfrm>
            <a:off x="685800" y="2286000"/>
            <a:ext cx="7772400" cy="2667000"/>
          </a:xfrm>
          <a:noFill/>
        </p:spPr>
        <p:txBody>
          <a:bodyPr/>
          <a:lstStyle/>
          <a:p>
            <a:pPr eaLnBrk="1" hangingPunct="1"/>
            <a:r>
              <a:rPr lang="en-US" sz="4000" b="1" dirty="0" smtClean="0">
                <a:solidFill>
                  <a:schemeClr val="bg1"/>
                </a:solidFill>
                <a:latin typeface="HelveticaNeueLT Com 25 UltLt" pitchFamily="34" charset="0"/>
              </a:rPr>
              <a:t>Medical Marijuana Update</a:t>
            </a:r>
          </a:p>
          <a:p>
            <a:pPr eaLnBrk="1" hangingPunct="1"/>
            <a:r>
              <a:rPr lang="en-US" sz="4000" b="1" dirty="0" smtClean="0">
                <a:solidFill>
                  <a:schemeClr val="bg1"/>
                </a:solidFill>
                <a:latin typeface="HelveticaNeueLT Com 25 UltLt" pitchFamily="34" charset="0"/>
              </a:rPr>
              <a:t>And Impacts to Businesses</a:t>
            </a:r>
          </a:p>
        </p:txBody>
      </p:sp>
      <p:sp>
        <p:nvSpPr>
          <p:cNvPr id="2" name="Slide Number Placeholder 1"/>
          <p:cNvSpPr>
            <a:spLocks noGrp="1"/>
          </p:cNvSpPr>
          <p:nvPr>
            <p:ph type="sldNum" sz="quarter" idx="12"/>
          </p:nvPr>
        </p:nvSpPr>
        <p:spPr/>
        <p:txBody>
          <a:bodyPr/>
          <a:lstStyle/>
          <a:p>
            <a:pPr>
              <a:defRPr/>
            </a:pPr>
            <a:fld id="{9567E7CF-E1C7-4EFD-B6F4-83A3CE20783A}"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b="1" kern="0" dirty="0">
                <a:solidFill>
                  <a:schemeClr val="bg1"/>
                </a:solidFill>
                <a:ea typeface="+mj-ea"/>
                <a:cs typeface="Arial" panose="020B0604020202020204" pitchFamily="34" charset="0"/>
              </a:rPr>
              <a:t>Arkansas Amendment Details </a:t>
            </a:r>
            <a:br>
              <a:rPr lang="en-US" sz="3200" b="1" kern="0" dirty="0">
                <a:solidFill>
                  <a:schemeClr val="bg1"/>
                </a:solidFill>
                <a:ea typeface="+mj-ea"/>
                <a:cs typeface="Arial" panose="020B0604020202020204" pitchFamily="34" charset="0"/>
              </a:rPr>
            </a:br>
            <a:r>
              <a:rPr lang="en-US" sz="3200" b="1" kern="0" dirty="0">
                <a:solidFill>
                  <a:schemeClr val="bg1"/>
                </a:solidFill>
                <a:ea typeface="+mj-ea"/>
                <a:cs typeface="Arial" panose="020B0604020202020204" pitchFamily="34" charset="0"/>
              </a:rPr>
              <a:t>Qualifying Medical Condition (cont.)</a:t>
            </a:r>
            <a:endParaRPr kumimoji="0" lang="en-US" sz="3200" b="1" i="0" u="none" strike="noStrike" kern="0" cap="none" spc="0" normalizeH="0" baseline="0" noProof="0" dirty="0" smtClean="0">
              <a:ln>
                <a:noFill/>
              </a:ln>
              <a:solidFill>
                <a:schemeClr val="bg1"/>
              </a:solidFill>
              <a:effectLst/>
              <a:uLnTx/>
              <a:uFillTx/>
              <a:ea typeface="+mj-ea"/>
              <a:cs typeface="Arial" panose="020B0604020202020204" pitchFamily="34" charset="0"/>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eaLnBrk="1" hangingPunct="1">
              <a:spcBef>
                <a:spcPct val="20000"/>
              </a:spcBef>
              <a:defRPr/>
            </a:pPr>
            <a:endParaRPr lang="en-US" kern="0" dirty="0" smtClean="0">
              <a:latin typeface="+mn-lt"/>
              <a:ea typeface="+mn-ea"/>
            </a:endParaRPr>
          </a:p>
          <a:p>
            <a:pPr lvl="0" eaLnBrk="1" hangingPunct="1">
              <a:spcBef>
                <a:spcPct val="20000"/>
              </a:spcBef>
              <a:defRPr/>
            </a:pPr>
            <a:r>
              <a:rPr lang="en-US" kern="0" dirty="0" smtClean="0">
                <a:latin typeface="+mn-lt"/>
                <a:ea typeface="+mn-ea"/>
              </a:rPr>
              <a:t>Also </a:t>
            </a:r>
            <a:r>
              <a:rPr lang="en-US" kern="0" dirty="0">
                <a:latin typeface="+mn-lt"/>
                <a:ea typeface="+mn-ea"/>
              </a:rPr>
              <a:t>includes chronic or debilitating diseases</a:t>
            </a:r>
          </a:p>
          <a:p>
            <a:pPr lvl="0" eaLnBrk="1" hangingPunct="1">
              <a:spcBef>
                <a:spcPct val="20000"/>
              </a:spcBef>
              <a:defRPr/>
            </a:pPr>
            <a:r>
              <a:rPr lang="en-US" kern="0" dirty="0">
                <a:latin typeface="+mn-lt"/>
                <a:ea typeface="+mn-ea"/>
              </a:rPr>
              <a:t>with enumerated severe symptoms including:</a:t>
            </a:r>
          </a:p>
          <a:p>
            <a:pPr lvl="0" eaLnBrk="1" hangingPunct="1">
              <a:spcBef>
                <a:spcPct val="20000"/>
              </a:spcBef>
              <a:defRPr/>
            </a:pPr>
            <a:endParaRPr lang="en-US" kern="0" dirty="0">
              <a:latin typeface="+mn-lt"/>
              <a:ea typeface="+mn-ea"/>
            </a:endParaRPr>
          </a:p>
          <a:p>
            <a:pPr marL="457200" lvl="0" indent="-457200" eaLnBrk="1" hangingPunct="1">
              <a:spcBef>
                <a:spcPct val="20000"/>
              </a:spcBef>
              <a:buFont typeface="Wingdings" panose="05000000000000000000" pitchFamily="2" charset="2"/>
              <a:buChar char="Ø"/>
              <a:defRPr/>
            </a:pPr>
            <a:r>
              <a:rPr lang="en-US" kern="0" dirty="0">
                <a:latin typeface="+mn-lt"/>
                <a:ea typeface="+mn-ea"/>
              </a:rPr>
              <a:t>Intractable Pain</a:t>
            </a:r>
          </a:p>
          <a:p>
            <a:pPr marL="342900" lvl="0" indent="-342900" eaLnBrk="1" hangingPunct="1">
              <a:spcBef>
                <a:spcPct val="20000"/>
              </a:spcBef>
              <a:buFont typeface="Wingdings" panose="05000000000000000000" pitchFamily="2" charset="2"/>
              <a:buChar char="Ø"/>
              <a:defRPr/>
            </a:pPr>
            <a:r>
              <a:rPr lang="en-US" kern="0" dirty="0">
                <a:latin typeface="+mn-lt"/>
                <a:ea typeface="+mn-ea"/>
              </a:rPr>
              <a:t>Severe Nausea</a:t>
            </a:r>
          </a:p>
          <a:p>
            <a:pPr marL="342900" lvl="0" indent="-342900" eaLnBrk="1" hangingPunct="1">
              <a:spcBef>
                <a:spcPct val="20000"/>
              </a:spcBef>
              <a:buFont typeface="Wingdings" panose="05000000000000000000" pitchFamily="2" charset="2"/>
              <a:buChar char="Ø"/>
              <a:defRPr/>
            </a:pPr>
            <a:r>
              <a:rPr lang="en-US" kern="0" dirty="0">
                <a:latin typeface="+mn-lt"/>
                <a:ea typeface="+mn-ea"/>
              </a:rPr>
              <a:t>Severe Muscle Spasms</a:t>
            </a:r>
          </a:p>
          <a:p>
            <a:pPr marL="342900" lvl="0" indent="-342900" eaLnBrk="1" hangingPunct="1">
              <a:spcBef>
                <a:spcPct val="20000"/>
              </a:spcBef>
              <a:buFont typeface="Wingdings" panose="05000000000000000000" pitchFamily="2" charset="2"/>
              <a:buChar char="Ø"/>
              <a:defRPr/>
            </a:pPr>
            <a:r>
              <a:rPr lang="en-US" kern="0" dirty="0">
                <a:latin typeface="+mn-lt"/>
                <a:ea typeface="+mn-ea"/>
              </a:rPr>
              <a:t>Seizures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10</a:t>
            </a:fld>
            <a:endParaRPr lang="en-US" dirty="0"/>
          </a:p>
        </p:txBody>
      </p:sp>
    </p:spTree>
    <p:extLst>
      <p:ext uri="{BB962C8B-B14F-4D97-AF65-F5344CB8AC3E}">
        <p14:creationId xmlns:p14="http://schemas.microsoft.com/office/powerpoint/2010/main" val="2730519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4400" b="1" kern="0" dirty="0">
                <a:solidFill>
                  <a:schemeClr val="bg1"/>
                </a:solidFill>
                <a:latin typeface="HelveticaNeueLT Com 25 UltLt" pitchFamily="34" charset="0"/>
                <a:ea typeface="+mj-ea"/>
                <a:cs typeface="+mj-cs"/>
              </a:rPr>
              <a:t>Next Steps</a:t>
            </a:r>
            <a:endParaRPr kumimoji="0" lang="en-US" sz="44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buFont typeface="Wingdings" panose="05000000000000000000" pitchFamily="2" charset="2"/>
              <a:buChar char="Ø"/>
              <a:defRPr/>
            </a:pPr>
            <a:r>
              <a:rPr lang="en-US" kern="0" dirty="0">
                <a:latin typeface="+mn-lt"/>
                <a:ea typeface="+mn-ea"/>
              </a:rPr>
              <a:t>If a physician provides a written certification of a qualifying condition, the qualifying patient can use the certification to obtain a registry identification card from the Arkansas Department of </a:t>
            </a:r>
            <a:r>
              <a:rPr lang="en-US" kern="0" dirty="0" smtClean="0">
                <a:latin typeface="+mn-lt"/>
                <a:ea typeface="+mn-ea"/>
              </a:rPr>
              <a:t>Health</a:t>
            </a:r>
          </a:p>
          <a:p>
            <a:pPr lvl="0" eaLnBrk="1" hangingPunct="1">
              <a:spcBef>
                <a:spcPct val="20000"/>
              </a:spcBef>
              <a:defRPr/>
            </a:pPr>
            <a:endParaRPr lang="en-US" kern="0" dirty="0">
              <a:latin typeface="+mn-lt"/>
              <a:ea typeface="+mn-ea"/>
            </a:endParaRPr>
          </a:p>
          <a:p>
            <a:pPr marL="342900" lvl="0" indent="-342900" eaLnBrk="1" hangingPunct="1">
              <a:spcBef>
                <a:spcPct val="20000"/>
              </a:spcBef>
              <a:buFont typeface="Wingdings" panose="05000000000000000000" pitchFamily="2" charset="2"/>
              <a:buChar char="Ø"/>
              <a:defRPr/>
            </a:pPr>
            <a:r>
              <a:rPr lang="en-US" kern="0" dirty="0">
                <a:latin typeface="+mn-lt"/>
                <a:ea typeface="+mn-ea"/>
              </a:rPr>
              <a:t>Once the Qualifying Patient Obtains a Registry Identification Card, he/she can purchase and possess up to 2.5 ounces of marijuana without threat of criminal prosecution or adverse state actions</a:t>
            </a:r>
          </a:p>
          <a:p>
            <a:pPr lvl="0"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11</a:t>
            </a:fld>
            <a:endParaRPr lang="en-US" dirty="0"/>
          </a:p>
        </p:txBody>
      </p:sp>
    </p:spTree>
    <p:extLst>
      <p:ext uri="{BB962C8B-B14F-4D97-AF65-F5344CB8AC3E}">
        <p14:creationId xmlns:p14="http://schemas.microsoft.com/office/powerpoint/2010/main" val="22117697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b="1" kern="0" dirty="0">
                <a:solidFill>
                  <a:schemeClr val="bg1"/>
                </a:solidFill>
                <a:ea typeface="+mj-ea"/>
                <a:cs typeface="Arial" panose="020B0604020202020204" pitchFamily="34" charset="0"/>
              </a:rPr>
              <a:t>Arkansas Amendment</a:t>
            </a:r>
            <a:br>
              <a:rPr lang="en-US" sz="3200" b="1" kern="0" dirty="0">
                <a:solidFill>
                  <a:schemeClr val="bg1"/>
                </a:solidFill>
                <a:ea typeface="+mj-ea"/>
                <a:cs typeface="Arial" panose="020B0604020202020204" pitchFamily="34" charset="0"/>
              </a:rPr>
            </a:br>
            <a:r>
              <a:rPr lang="en-US" sz="3200" b="1" kern="0" dirty="0">
                <a:solidFill>
                  <a:schemeClr val="bg1"/>
                </a:solidFill>
                <a:ea typeface="+mj-ea"/>
                <a:cs typeface="Arial" panose="020B0604020202020204" pitchFamily="34" charset="0"/>
              </a:rPr>
              <a:t>Non-Discrimination Provision</a:t>
            </a:r>
            <a:endParaRPr kumimoji="0" lang="en-US" sz="3200" b="1" i="0" u="none" strike="noStrike" kern="0" cap="none" spc="0" normalizeH="0" baseline="0" noProof="0" dirty="0" smtClean="0">
              <a:ln>
                <a:noFill/>
              </a:ln>
              <a:solidFill>
                <a:schemeClr val="bg1"/>
              </a:solidFill>
              <a:effectLst/>
              <a:uLnTx/>
              <a:uFillTx/>
              <a:ea typeface="+mj-ea"/>
              <a:cs typeface="Arial" panose="020B0604020202020204" pitchFamily="34" charset="0"/>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eaLnBrk="1" hangingPunct="1">
              <a:spcBef>
                <a:spcPct val="20000"/>
              </a:spcBef>
              <a:defRPr/>
            </a:pPr>
            <a:endParaRPr lang="en-US" sz="2800" kern="0" dirty="0" smtClean="0">
              <a:solidFill>
                <a:srgbClr val="00529F"/>
              </a:solidFill>
              <a:latin typeface="+mn-lt"/>
              <a:ea typeface="+mn-ea"/>
            </a:endParaRPr>
          </a:p>
          <a:p>
            <a:pPr lvl="0" eaLnBrk="1" hangingPunct="1">
              <a:spcBef>
                <a:spcPct val="20000"/>
              </a:spcBef>
              <a:defRPr/>
            </a:pPr>
            <a:r>
              <a:rPr lang="en-US" sz="2800" kern="0" dirty="0" smtClean="0">
                <a:latin typeface="+mn-lt"/>
                <a:ea typeface="+mn-ea"/>
              </a:rPr>
              <a:t>Some </a:t>
            </a:r>
            <a:r>
              <a:rPr lang="en-US" sz="2800" kern="0" dirty="0">
                <a:latin typeface="+mn-lt"/>
                <a:ea typeface="+mn-ea"/>
              </a:rPr>
              <a:t>job applicants and employees may produce a medical marijuana registry ID card approved by the Arkansas Department of Health in response to a failed drug test.</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12</a:t>
            </a:fld>
            <a:endParaRPr lang="en-US" dirty="0"/>
          </a:p>
        </p:txBody>
      </p:sp>
    </p:spTree>
    <p:extLst>
      <p:ext uri="{BB962C8B-B14F-4D97-AF65-F5344CB8AC3E}">
        <p14:creationId xmlns:p14="http://schemas.microsoft.com/office/powerpoint/2010/main" val="446936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fr-FR" sz="3200" b="1" kern="0" dirty="0">
                <a:solidFill>
                  <a:schemeClr val="bg1"/>
                </a:solidFill>
                <a:ea typeface="+mj-ea"/>
                <a:cs typeface="Arial" panose="020B0604020202020204" pitchFamily="34" charset="0"/>
              </a:rPr>
              <a:t>Arkansas Amendment</a:t>
            </a:r>
            <a:br>
              <a:rPr lang="fr-FR" sz="3200" b="1" kern="0" dirty="0">
                <a:solidFill>
                  <a:schemeClr val="bg1"/>
                </a:solidFill>
                <a:ea typeface="+mj-ea"/>
                <a:cs typeface="Arial" panose="020B0604020202020204" pitchFamily="34" charset="0"/>
              </a:rPr>
            </a:br>
            <a:r>
              <a:rPr lang="fr-FR" sz="3200" b="1" kern="0" dirty="0">
                <a:solidFill>
                  <a:schemeClr val="bg1"/>
                </a:solidFill>
                <a:ea typeface="+mj-ea"/>
                <a:cs typeface="Arial" panose="020B0604020202020204" pitchFamily="34" charset="0"/>
              </a:rPr>
              <a:t>Non-Discrimination Provision (Cont.)</a:t>
            </a:r>
            <a:endParaRPr kumimoji="0" lang="en-US" sz="3200" b="1" i="0" u="none" strike="noStrike" kern="0" cap="none" spc="0" normalizeH="0" baseline="0" noProof="0" dirty="0" smtClean="0">
              <a:ln>
                <a:noFill/>
              </a:ln>
              <a:solidFill>
                <a:schemeClr val="bg1"/>
              </a:solidFill>
              <a:effectLst/>
              <a:uLnTx/>
              <a:uFillTx/>
              <a:ea typeface="+mj-ea"/>
              <a:cs typeface="Arial" panose="020B0604020202020204" pitchFamily="34" charset="0"/>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2000" dirty="0"/>
              <a:t>Non-compliance with the Arkansas Medical Marijuana Amendment of 2016 (AMMA) can pose significant risks for an employer.  It includes a non-discrimination provision directed at employers.  The provision provides that</a:t>
            </a:r>
            <a:r>
              <a:rPr lang="en-US" sz="2000" dirty="0" smtClean="0"/>
              <a:t>:</a:t>
            </a:r>
          </a:p>
          <a:p>
            <a:pPr marL="342900" indent="-342900">
              <a:buFont typeface="Wingdings" panose="05000000000000000000" pitchFamily="2" charset="2"/>
              <a:buChar char="Ø"/>
            </a:pPr>
            <a:endParaRPr lang="en-US" sz="2000" dirty="0"/>
          </a:p>
          <a:p>
            <a:pPr marL="800100" lvl="1" indent="-342900">
              <a:buFont typeface="Courier New" panose="02070309020205020404" pitchFamily="49" charset="0"/>
              <a:buChar char="o"/>
            </a:pPr>
            <a:r>
              <a:rPr lang="en-US" sz="2000" dirty="0"/>
              <a:t>“An employer shall not discriminate against an applicant or employee in hiring, termination, or any term or condition of employment, or otherwise penalize an applicant or employee, based upon the applicant’s or employee’s past or present status as a qualifying patient or designated caregiver.”</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13</a:t>
            </a:fld>
            <a:endParaRPr lang="en-US" dirty="0"/>
          </a:p>
        </p:txBody>
      </p:sp>
    </p:spTree>
    <p:extLst>
      <p:ext uri="{BB962C8B-B14F-4D97-AF65-F5344CB8AC3E}">
        <p14:creationId xmlns:p14="http://schemas.microsoft.com/office/powerpoint/2010/main" val="546236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2800" b="1" kern="0" dirty="0">
                <a:solidFill>
                  <a:schemeClr val="bg1"/>
                </a:solidFill>
                <a:ea typeface="+mj-ea"/>
                <a:cs typeface="Arial" panose="020B0604020202020204" pitchFamily="34" charset="0"/>
              </a:rPr>
              <a:t>Arkansas Medical Marijuana Act Non-Discrimination Provision (Cont.)</a:t>
            </a:r>
            <a:endParaRPr kumimoji="0" lang="en-US" sz="2800" b="1" u="none" strike="noStrike" kern="0" cap="none" spc="0" normalizeH="0" baseline="0" noProof="0" dirty="0" smtClean="0">
              <a:ln>
                <a:noFill/>
              </a:ln>
              <a:solidFill>
                <a:schemeClr val="bg1"/>
              </a:solidFill>
              <a:effectLst/>
              <a:uLnTx/>
              <a:uFillTx/>
              <a:ea typeface="+mj-ea"/>
              <a:cs typeface="Arial" panose="020B0604020202020204" pitchFamily="34" charset="0"/>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buFont typeface="Arial" panose="020B0604020202020204" pitchFamily="34" charset="0"/>
              <a:buChar char="•"/>
              <a:defRPr/>
            </a:pPr>
            <a:r>
              <a:rPr lang="en-US" kern="0" dirty="0">
                <a:latin typeface="+mn-lt"/>
                <a:ea typeface="+mn-ea"/>
              </a:rPr>
              <a:t>Damages under the AMMA for an employment discrimination claim based on an applicant’s or employee’s past or present status as a qualifying patient or designated caregiver is capped in accordance with the statutory caps in the Arkansas Civil Rights Act.</a:t>
            </a:r>
          </a:p>
          <a:p>
            <a:pPr lvl="0" eaLnBrk="1" hangingPunct="1">
              <a:spcBef>
                <a:spcPct val="20000"/>
              </a:spcBef>
              <a:defRPr/>
            </a:pPr>
            <a:endParaRPr lang="en-US" kern="0" dirty="0">
              <a:latin typeface="+mn-lt"/>
              <a:ea typeface="+mn-ea"/>
            </a:endParaRPr>
          </a:p>
          <a:p>
            <a:pPr marL="342900" lvl="0" indent="-342900" eaLnBrk="1" hangingPunct="1">
              <a:spcBef>
                <a:spcPct val="20000"/>
              </a:spcBef>
              <a:buFont typeface="Arial" panose="020B0604020202020204" pitchFamily="34" charset="0"/>
              <a:buChar char="•"/>
              <a:defRPr/>
            </a:pPr>
            <a:r>
              <a:rPr lang="en-US" kern="0" dirty="0">
                <a:latin typeface="+mn-lt"/>
                <a:ea typeface="+mn-ea"/>
              </a:rPr>
              <a:t>Liability for back pay is limited to no more than two years prior to the filing of an action and the period within in which an applicant or employee can bring such an action is one year from when the alleged discrimination occurred.</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14</a:t>
            </a:fld>
            <a:endParaRPr lang="en-US" dirty="0"/>
          </a:p>
        </p:txBody>
      </p:sp>
    </p:spTree>
    <p:extLst>
      <p:ext uri="{BB962C8B-B14F-4D97-AF65-F5344CB8AC3E}">
        <p14:creationId xmlns:p14="http://schemas.microsoft.com/office/powerpoint/2010/main" val="37078885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b="1" kern="0" dirty="0">
                <a:solidFill>
                  <a:schemeClr val="bg1"/>
                </a:solidFill>
                <a:ea typeface="+mj-ea"/>
                <a:cs typeface="Arial" panose="020B0604020202020204" pitchFamily="34" charset="0"/>
              </a:rPr>
              <a:t>Arkansas Medical Marijuana Act Non-Discrimination Provision (Cont.)</a:t>
            </a:r>
            <a:endParaRPr kumimoji="0" lang="en-US" sz="3200" b="1" i="0" u="none" strike="noStrike" kern="0" cap="none" spc="0" normalizeH="0" baseline="0" noProof="0" dirty="0" smtClean="0">
              <a:ln>
                <a:noFill/>
              </a:ln>
              <a:solidFill>
                <a:schemeClr val="bg1"/>
              </a:solidFill>
              <a:effectLst/>
              <a:uLnTx/>
              <a:uFillTx/>
              <a:ea typeface="+mj-ea"/>
              <a:cs typeface="Arial" panose="020B0604020202020204" pitchFamily="34" charset="0"/>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eaLnBrk="1" hangingPunct="1">
              <a:spcBef>
                <a:spcPct val="20000"/>
              </a:spcBef>
              <a:defRPr/>
            </a:pPr>
            <a:r>
              <a:rPr lang="en-US" kern="0" dirty="0">
                <a:latin typeface="+mn-lt"/>
                <a:ea typeface="+mn-ea"/>
              </a:rPr>
              <a:t>What if your employee has a registry card?</a:t>
            </a:r>
          </a:p>
          <a:p>
            <a:pPr lvl="0" eaLnBrk="1" hangingPunct="1">
              <a:spcBef>
                <a:spcPct val="20000"/>
              </a:spcBef>
              <a:defRPr/>
            </a:pPr>
            <a:endParaRPr lang="en-US" kern="0" dirty="0" smtClean="0">
              <a:latin typeface="+mn-lt"/>
              <a:ea typeface="+mn-ea"/>
            </a:endParaRPr>
          </a:p>
          <a:p>
            <a:pPr marL="342900" lvl="0" indent="-342900" eaLnBrk="1" hangingPunct="1">
              <a:spcBef>
                <a:spcPct val="20000"/>
              </a:spcBef>
              <a:buFont typeface="Wingdings" panose="05000000000000000000" pitchFamily="2" charset="2"/>
              <a:buChar char="Ø"/>
              <a:defRPr/>
            </a:pPr>
            <a:r>
              <a:rPr lang="en-US" kern="0" dirty="0" smtClean="0">
                <a:latin typeface="+mn-lt"/>
                <a:ea typeface="+mn-ea"/>
              </a:rPr>
              <a:t>Two </a:t>
            </a:r>
            <a:r>
              <a:rPr lang="en-US" kern="0" dirty="0">
                <a:latin typeface="+mn-lt"/>
                <a:ea typeface="+mn-ea"/>
              </a:rPr>
              <a:t>straightforward conclusions:</a:t>
            </a:r>
          </a:p>
          <a:p>
            <a:pPr marL="800100" lvl="1" indent="-342900" eaLnBrk="1" hangingPunct="1">
              <a:spcBef>
                <a:spcPct val="20000"/>
              </a:spcBef>
              <a:buFont typeface="Courier New" panose="02070309020205020404" pitchFamily="49" charset="0"/>
              <a:buChar char="o"/>
              <a:defRPr/>
            </a:pPr>
            <a:r>
              <a:rPr lang="en-US" kern="0" dirty="0">
                <a:latin typeface="+mn-lt"/>
                <a:ea typeface="+mn-ea"/>
              </a:rPr>
              <a:t>There is no protected right either from the state or federal government to be under the influence in the workplace.</a:t>
            </a:r>
          </a:p>
          <a:p>
            <a:pPr marL="800100" lvl="1" indent="-342900" eaLnBrk="1" hangingPunct="1">
              <a:spcBef>
                <a:spcPct val="20000"/>
              </a:spcBef>
              <a:buFont typeface="Courier New" panose="02070309020205020404" pitchFamily="49" charset="0"/>
              <a:buChar char="o"/>
              <a:defRPr/>
            </a:pPr>
            <a:r>
              <a:rPr lang="en-US" kern="0" dirty="0">
                <a:latin typeface="+mn-lt"/>
                <a:ea typeface="+mn-ea"/>
              </a:rPr>
              <a:t>Off-duty consumption of marijuana without a registration card still illegal</a:t>
            </a:r>
          </a:p>
          <a:p>
            <a:pPr marL="800100" lvl="1" indent="-342900" eaLnBrk="1" hangingPunct="1">
              <a:spcBef>
                <a:spcPct val="20000"/>
              </a:spcBef>
              <a:buFont typeface="Courier New" panose="02070309020205020404" pitchFamily="49" charset="0"/>
              <a:buChar char="o"/>
              <a:defRPr/>
            </a:pPr>
            <a:r>
              <a:rPr lang="en-US" kern="0" dirty="0">
                <a:latin typeface="+mn-lt"/>
                <a:ea typeface="+mn-ea"/>
              </a:rPr>
              <a:t>Reasonable suspicion testing</a:t>
            </a:r>
          </a:p>
          <a:p>
            <a:pPr lvl="0" eaLnBrk="1" hangingPunct="1">
              <a:spcBef>
                <a:spcPct val="20000"/>
              </a:spcBef>
              <a:defRPr/>
            </a:pPr>
            <a:endParaRPr lang="en-US" kern="0" dirty="0">
              <a:latin typeface="+mn-lt"/>
              <a:ea typeface="+mn-ea"/>
            </a:endParaRPr>
          </a:p>
          <a:p>
            <a:pPr lvl="0" eaLnBrk="1" hangingPunct="1">
              <a:spcBef>
                <a:spcPct val="20000"/>
              </a:spcBef>
              <a:defRPr/>
            </a:pPr>
            <a:r>
              <a:rPr lang="en-US" kern="0" dirty="0">
                <a:latin typeface="+mn-lt"/>
                <a:ea typeface="+mn-ea"/>
              </a:rPr>
              <a:t>The rest of the questions are more difficult.</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15</a:t>
            </a:fld>
            <a:endParaRPr lang="en-US" dirty="0"/>
          </a:p>
        </p:txBody>
      </p:sp>
    </p:spTree>
    <p:extLst>
      <p:ext uri="{BB962C8B-B14F-4D97-AF65-F5344CB8AC3E}">
        <p14:creationId xmlns:p14="http://schemas.microsoft.com/office/powerpoint/2010/main" val="4671668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smtClean="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371600"/>
            <a:ext cx="6858000" cy="48082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3" name="Title 2"/>
          <p:cNvSpPr>
            <a:spLocks noGrp="1"/>
          </p:cNvSpPr>
          <p:nvPr>
            <p:ph type="title"/>
          </p:nvPr>
        </p:nvSpPr>
        <p:spPr>
          <a:xfrm>
            <a:off x="685800" y="0"/>
            <a:ext cx="7772400" cy="1371600"/>
          </a:xfrm>
        </p:spPr>
        <p:txBody>
          <a:bodyPr/>
          <a:lstStyle/>
          <a:p>
            <a:r>
              <a:rPr lang="en-US" sz="3600" dirty="0">
                <a:solidFill>
                  <a:schemeClr val="bg1"/>
                </a:solidFill>
              </a:rPr>
              <a:t>Systemic Marijuana Side Effects (THC)</a:t>
            </a:r>
          </a:p>
        </p:txBody>
      </p:sp>
      <p:sp>
        <p:nvSpPr>
          <p:cNvPr id="7" name="Content Placeholder 6"/>
          <p:cNvSpPr>
            <a:spLocks noGrp="1"/>
          </p:cNvSpPr>
          <p:nvPr>
            <p:ph sz="half" idx="1"/>
          </p:nvPr>
        </p:nvSpPr>
        <p:spPr/>
        <p:txBody>
          <a:bodyPr/>
          <a:lstStyle/>
          <a:p>
            <a:r>
              <a:rPr lang="en-US" sz="2000" dirty="0"/>
              <a:t>Short-term memory problems</a:t>
            </a:r>
          </a:p>
          <a:p>
            <a:r>
              <a:rPr lang="en-US" sz="2000" dirty="0"/>
              <a:t>Impaired thinking and ability to perform tasks requiring mental alertness</a:t>
            </a:r>
          </a:p>
          <a:p>
            <a:r>
              <a:rPr lang="en-US" sz="2000" dirty="0"/>
              <a:t>Loss of balance and motor function (e.g., coordination)</a:t>
            </a:r>
          </a:p>
          <a:p>
            <a:r>
              <a:rPr lang="en-US" sz="2000" dirty="0"/>
              <a:t>Decreased ability to concentrate</a:t>
            </a:r>
          </a:p>
          <a:p>
            <a:r>
              <a:rPr lang="en-US" sz="2000" dirty="0"/>
              <a:t>Changes in sensory perception</a:t>
            </a:r>
          </a:p>
          <a:p>
            <a:r>
              <a:rPr lang="en-US" sz="2000" dirty="0"/>
              <a:t>Decreased reaction time</a:t>
            </a:r>
          </a:p>
          <a:p>
            <a:endParaRPr lang="en-US" dirty="0"/>
          </a:p>
        </p:txBody>
      </p:sp>
      <p:sp>
        <p:nvSpPr>
          <p:cNvPr id="8" name="Content Placeholder 7"/>
          <p:cNvSpPr>
            <a:spLocks noGrp="1"/>
          </p:cNvSpPr>
          <p:nvPr>
            <p:ph sz="half" idx="2"/>
          </p:nvPr>
        </p:nvSpPr>
        <p:spPr/>
        <p:txBody>
          <a:bodyPr/>
          <a:lstStyle/>
          <a:p>
            <a:r>
              <a:rPr lang="en-US" sz="2000" dirty="0"/>
              <a:t>Increased heart rate</a:t>
            </a:r>
          </a:p>
          <a:p>
            <a:r>
              <a:rPr lang="en-US" sz="2000" dirty="0"/>
              <a:t>Increased blood pressure</a:t>
            </a:r>
          </a:p>
          <a:p>
            <a:r>
              <a:rPr lang="en-US" sz="2000" dirty="0"/>
              <a:t>Dry mouth</a:t>
            </a:r>
          </a:p>
          <a:p>
            <a:r>
              <a:rPr lang="en-US" sz="2000" dirty="0"/>
              <a:t>Increased appetite, thirst</a:t>
            </a:r>
          </a:p>
          <a:p>
            <a:r>
              <a:rPr lang="en-US" sz="2000" dirty="0"/>
              <a:t>Drowsiness</a:t>
            </a:r>
          </a:p>
          <a:p>
            <a:r>
              <a:rPr lang="en-US" sz="2000" dirty="0"/>
              <a:t>Anxiety, insomnia, panic attacks</a:t>
            </a:r>
          </a:p>
          <a:p>
            <a:r>
              <a:rPr lang="en-US" sz="2000" dirty="0"/>
              <a:t>Hallucinations</a:t>
            </a:r>
          </a:p>
          <a:p>
            <a:pPr marL="0" indent="0">
              <a:buNone/>
            </a:pPr>
            <a:endParaRPr lang="en-US" dirty="0"/>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16</a:t>
            </a:fld>
            <a:endParaRPr lang="en-US" dirty="0"/>
          </a:p>
        </p:txBody>
      </p:sp>
    </p:spTree>
    <p:extLst>
      <p:ext uri="{BB962C8B-B14F-4D97-AF65-F5344CB8AC3E}">
        <p14:creationId xmlns:p14="http://schemas.microsoft.com/office/powerpoint/2010/main" val="2621282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b="1" kern="0" dirty="0">
                <a:solidFill>
                  <a:schemeClr val="bg1"/>
                </a:solidFill>
                <a:latin typeface="+mj-lt"/>
                <a:ea typeface="+mj-ea"/>
                <a:cs typeface="+mj-cs"/>
              </a:rPr>
              <a:t>Unique Properties of Marijuana</a:t>
            </a:r>
            <a:endParaRPr kumimoji="0" lang="en-US" sz="3600" b="1" i="0" u="none" strike="noStrike" kern="0" cap="none" spc="0" normalizeH="0" baseline="0" noProof="0" dirty="0" smtClean="0">
              <a:ln>
                <a:noFill/>
              </a:ln>
              <a:solidFill>
                <a:schemeClr val="bg1"/>
              </a:solidFill>
              <a:effectLst/>
              <a:uLnTx/>
              <a:uFillTx/>
              <a:latin typeface="+mj-lt"/>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eaLnBrk="1" hangingPunct="1">
              <a:spcBef>
                <a:spcPct val="20000"/>
              </a:spcBef>
              <a:buFont typeface="Wingdings" panose="05000000000000000000" pitchFamily="2" charset="2"/>
              <a:buChar char="Ø"/>
              <a:defRPr/>
            </a:pPr>
            <a:r>
              <a:rPr lang="en-US" sz="2000" kern="0" dirty="0">
                <a:latin typeface="+mn-lt"/>
                <a:ea typeface="+mn-ea"/>
              </a:rPr>
              <a:t>Carry-over impairment effect</a:t>
            </a:r>
          </a:p>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Slow rate of metabolization</a:t>
            </a:r>
          </a:p>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Remains in system for extended period</a:t>
            </a:r>
          </a:p>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Easily accessible</a:t>
            </a:r>
          </a:p>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Pervasive unlawful use</a:t>
            </a:r>
          </a:p>
          <a:p>
            <a:pPr marL="342900" lvl="0" indent="-342900" eaLnBrk="1" hangingPunct="1">
              <a:spcBef>
                <a:spcPct val="20000"/>
              </a:spcBef>
              <a:buFont typeface="Wingdings" panose="05000000000000000000" pitchFamily="2" charset="2"/>
              <a:buChar char="Ø"/>
              <a:defRPr/>
            </a:pPr>
            <a:endParaRPr lang="en-US" sz="2000" kern="0" dirty="0">
              <a:latin typeface="+mn-lt"/>
              <a:ea typeface="+mn-ea"/>
            </a:endParaRPr>
          </a:p>
          <a:p>
            <a:pPr marL="342900" lvl="0" indent="-342900" eaLnBrk="1" hangingPunct="1">
              <a:spcBef>
                <a:spcPct val="20000"/>
              </a:spcBef>
              <a:buFont typeface="Wingdings" panose="05000000000000000000" pitchFamily="2" charset="2"/>
              <a:buChar char="Ø"/>
              <a:defRPr/>
            </a:pPr>
            <a:r>
              <a:rPr lang="en-US" sz="2000" kern="0" dirty="0">
                <a:latin typeface="+mn-lt"/>
                <a:ea typeface="+mn-ea"/>
              </a:rPr>
              <a:t>High rates of chronic and habitual use</a:t>
            </a:r>
          </a:p>
          <a:p>
            <a:pPr marL="457200" lvl="0" indent="-457200" eaLnBrk="1" hangingPunct="1">
              <a:spcBef>
                <a:spcPct val="20000"/>
              </a:spcBef>
              <a:buFont typeface="Wingdings" panose="05000000000000000000" pitchFamily="2" charset="2"/>
              <a:buChar char="Ø"/>
              <a:defRPr/>
            </a:pPr>
            <a:endParaRPr lang="en-US" sz="2800" kern="0" dirty="0">
              <a:latin typeface="+mn-lt"/>
              <a:ea typeface="+mn-ea"/>
            </a:endParaRPr>
          </a:p>
          <a:p>
            <a:pPr marL="285750" lvl="0" indent="-285750" eaLnBrk="1" hangingPunct="1">
              <a:spcBef>
                <a:spcPct val="20000"/>
              </a:spcBef>
              <a:buFont typeface="Wingdings" panose="05000000000000000000" pitchFamily="2" charset="2"/>
              <a:buChar char="Ø"/>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17</a:t>
            </a:fld>
            <a:endParaRPr lang="en-US" dirty="0"/>
          </a:p>
        </p:txBody>
      </p:sp>
    </p:spTree>
    <p:extLst>
      <p:ext uri="{BB962C8B-B14F-4D97-AF65-F5344CB8AC3E}">
        <p14:creationId xmlns:p14="http://schemas.microsoft.com/office/powerpoint/2010/main" val="36564391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General Concerns</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760" lvl="0" indent="-256032" eaLnBrk="1" fontAlgn="auto" hangingPunct="1">
              <a:spcBef>
                <a:spcPts val="400"/>
              </a:spcBef>
              <a:spcAft>
                <a:spcPts val="0"/>
              </a:spcAft>
              <a:buClr>
                <a:srgbClr val="2DA2BF"/>
              </a:buClr>
              <a:buSzPct val="68000"/>
              <a:buFont typeface="Wingdings 3"/>
              <a:buChar char=""/>
            </a:pPr>
            <a:r>
              <a:rPr lang="en-US" dirty="0">
                <a:solidFill>
                  <a:prstClr val="black"/>
                </a:solidFill>
                <a:ea typeface="+mn-ea"/>
                <a:cs typeface="Arial" panose="020B0604020202020204" pitchFamily="34" charset="0"/>
              </a:rPr>
              <a:t>What do we mean by “medical marijuana”?  What would be permissible? Oil? Edibles? Smoked?</a:t>
            </a:r>
          </a:p>
          <a:p>
            <a:pPr marL="109728" lvl="0" eaLnBrk="1" fontAlgn="auto" hangingPunct="1">
              <a:spcBef>
                <a:spcPts val="400"/>
              </a:spcBef>
              <a:spcAft>
                <a:spcPts val="0"/>
              </a:spcAft>
              <a:buClr>
                <a:srgbClr val="2DA2BF"/>
              </a:buClr>
              <a:buSzPct val="68000"/>
            </a:pPr>
            <a:endParaRPr lang="en-US" dirty="0">
              <a:solidFill>
                <a:prstClr val="black"/>
              </a:solidFill>
              <a:ea typeface="+mn-ea"/>
              <a:cs typeface="Arial" panose="020B0604020202020204" pitchFamily="34" charset="0"/>
            </a:endParaRPr>
          </a:p>
          <a:p>
            <a:pPr marL="365760" lvl="0" indent="-256032" eaLnBrk="1" fontAlgn="auto" hangingPunct="1">
              <a:spcBef>
                <a:spcPts val="400"/>
              </a:spcBef>
              <a:spcAft>
                <a:spcPts val="0"/>
              </a:spcAft>
              <a:buClr>
                <a:srgbClr val="2DA2BF"/>
              </a:buClr>
              <a:buSzPct val="68000"/>
              <a:buFont typeface="Wingdings 3"/>
              <a:buChar char=""/>
            </a:pPr>
            <a:r>
              <a:rPr lang="en-US" dirty="0">
                <a:solidFill>
                  <a:prstClr val="black"/>
                </a:solidFill>
                <a:ea typeface="+mn-ea"/>
                <a:cs typeface="Arial" panose="020B0604020202020204" pitchFamily="34" charset="0"/>
              </a:rPr>
              <a:t>Could impact workplace policies on:</a:t>
            </a:r>
          </a:p>
          <a:p>
            <a:pPr marL="621792" lvl="1" indent="-228600" eaLnBrk="1" fontAlgn="auto" hangingPunct="1">
              <a:spcBef>
                <a:spcPts val="324"/>
              </a:spcBef>
              <a:spcAft>
                <a:spcPts val="0"/>
              </a:spcAft>
              <a:buClr>
                <a:srgbClr val="2DA2BF"/>
              </a:buClr>
              <a:buFont typeface="Verdana"/>
              <a:buChar char="◦"/>
            </a:pPr>
            <a:r>
              <a:rPr lang="en-US" dirty="0">
                <a:solidFill>
                  <a:prstClr val="black"/>
                </a:solidFill>
                <a:ea typeface="+mn-ea"/>
                <a:cs typeface="Arial" panose="020B0604020202020204" pitchFamily="34" charset="0"/>
              </a:rPr>
              <a:t>Smoking</a:t>
            </a:r>
          </a:p>
          <a:p>
            <a:pPr marL="621792" lvl="1" indent="-228600" eaLnBrk="1" fontAlgn="auto" hangingPunct="1">
              <a:spcBef>
                <a:spcPts val="324"/>
              </a:spcBef>
              <a:spcAft>
                <a:spcPts val="0"/>
              </a:spcAft>
              <a:buClr>
                <a:srgbClr val="2DA2BF"/>
              </a:buClr>
              <a:buFont typeface="Verdana"/>
              <a:buChar char="◦"/>
            </a:pPr>
            <a:r>
              <a:rPr lang="en-US" dirty="0">
                <a:solidFill>
                  <a:prstClr val="black"/>
                </a:solidFill>
                <a:ea typeface="+mn-ea"/>
                <a:cs typeface="Arial" panose="020B0604020202020204" pitchFamily="34" charset="0"/>
              </a:rPr>
              <a:t>Possession at work</a:t>
            </a:r>
          </a:p>
          <a:p>
            <a:pPr marL="621792" lvl="1" indent="-228600" eaLnBrk="1" fontAlgn="auto" hangingPunct="1">
              <a:spcBef>
                <a:spcPts val="324"/>
              </a:spcBef>
              <a:spcAft>
                <a:spcPts val="0"/>
              </a:spcAft>
              <a:buClr>
                <a:srgbClr val="2DA2BF"/>
              </a:buClr>
              <a:buFont typeface="Verdana"/>
              <a:buChar char="◦"/>
            </a:pPr>
            <a:r>
              <a:rPr lang="en-US" dirty="0">
                <a:solidFill>
                  <a:prstClr val="black"/>
                </a:solidFill>
                <a:ea typeface="+mn-ea"/>
                <a:cs typeface="Arial" panose="020B0604020202020204" pitchFamily="34" charset="0"/>
              </a:rPr>
              <a:t>Whether it can be consumed during work time</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18</a:t>
            </a:fld>
            <a:endParaRPr lang="en-US" dirty="0"/>
          </a:p>
        </p:txBody>
      </p:sp>
    </p:spTree>
    <p:extLst>
      <p:ext uri="{BB962C8B-B14F-4D97-AF65-F5344CB8AC3E}">
        <p14:creationId xmlns:p14="http://schemas.microsoft.com/office/powerpoint/2010/main" val="40054499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Safety Still Important</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endParaRPr lang="en-US" sz="2000" dirty="0" smtClean="0"/>
          </a:p>
          <a:p>
            <a:pPr marL="457200" indent="-457200">
              <a:buFont typeface="Wingdings" panose="05000000000000000000" pitchFamily="2" charset="2"/>
              <a:buChar char="Ø"/>
            </a:pPr>
            <a:r>
              <a:rPr lang="en-US" sz="2000" dirty="0" smtClean="0"/>
              <a:t>Costs </a:t>
            </a:r>
            <a:r>
              <a:rPr lang="en-US" sz="2000" dirty="0"/>
              <a:t>of ensuring safe workplaces continue to escalate, including due to risks such as distracted driving, increased driving time, faster production demands, etc</a:t>
            </a:r>
            <a:r>
              <a:rPr lang="en-US" sz="2000" dirty="0" smtClean="0"/>
              <a:t>.</a:t>
            </a:r>
          </a:p>
          <a:p>
            <a:endParaRPr lang="en-US" sz="2000" dirty="0" smtClean="0"/>
          </a:p>
          <a:p>
            <a:pPr marL="457200" indent="-457200">
              <a:buFont typeface="Wingdings" panose="05000000000000000000" pitchFamily="2" charset="2"/>
              <a:buChar char="Ø"/>
            </a:pPr>
            <a:r>
              <a:rPr lang="en-US" sz="2000" dirty="0" smtClean="0"/>
              <a:t>Industrial, manufacturing and energy facilities have particularly complex operations including those relating to protection of environment, health and safety.</a:t>
            </a:r>
            <a:endParaRPr lang="en-US" sz="2000" dirty="0"/>
          </a:p>
          <a:p>
            <a:pPr marL="0" indent="0">
              <a:buNone/>
            </a:pPr>
            <a:endParaRPr lang="en-US" sz="2000" dirty="0"/>
          </a:p>
          <a:p>
            <a:pPr marL="457200" indent="-457200">
              <a:buFont typeface="Wingdings" panose="05000000000000000000" pitchFamily="2" charset="2"/>
              <a:buChar char="Ø"/>
            </a:pPr>
            <a:r>
              <a:rPr lang="en-US" sz="2000" dirty="0"/>
              <a:t>More injuries means increased workers’ compensation, unemployment, and litigation costs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19</a:t>
            </a:fld>
            <a:endParaRPr lang="en-US" dirty="0"/>
          </a:p>
        </p:txBody>
      </p:sp>
    </p:spTree>
    <p:extLst>
      <p:ext uri="{BB962C8B-B14F-4D97-AF65-F5344CB8AC3E}">
        <p14:creationId xmlns:p14="http://schemas.microsoft.com/office/powerpoint/2010/main" val="4268151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1026" descr="mws_background"/>
          <p:cNvPicPr>
            <a:picLocks noChangeAspect="1" noChangeArrowheads="1"/>
          </p:cNvPicPr>
          <p:nvPr/>
        </p:nvPicPr>
        <p:blipFill>
          <a:blip r:embed="rId3" cstate="print"/>
          <a:srcRect/>
          <a:stretch>
            <a:fillRect/>
          </a:stretch>
        </p:blipFill>
        <p:spPr bwMode="auto">
          <a:xfrm>
            <a:off x="0" y="0"/>
            <a:ext cx="9145588" cy="6859588"/>
          </a:xfrm>
          <a:prstGeom prst="rect">
            <a:avLst/>
          </a:prstGeom>
          <a:noFill/>
          <a:ln w="9525">
            <a:noFill/>
            <a:miter lim="800000"/>
            <a:headEnd/>
            <a:tailEnd/>
          </a:ln>
        </p:spPr>
      </p:pic>
      <p:sp>
        <p:nvSpPr>
          <p:cNvPr id="5123" name="Rectangle 1030"/>
          <p:cNvSpPr>
            <a:spLocks noGrp="1" noChangeArrowheads="1"/>
          </p:cNvSpPr>
          <p:nvPr>
            <p:ph type="ctrTitle"/>
          </p:nvPr>
        </p:nvSpPr>
        <p:spPr>
          <a:xfrm>
            <a:off x="685800" y="2362200"/>
            <a:ext cx="7772400" cy="2209800"/>
          </a:xfrm>
          <a:noFill/>
        </p:spPr>
        <p:txBody>
          <a:bodyPr/>
          <a:lstStyle/>
          <a:p>
            <a:pPr eaLnBrk="1" hangingPunct="1"/>
            <a:r>
              <a:rPr lang="en-US" sz="3200" b="1" dirty="0" smtClean="0">
                <a:solidFill>
                  <a:schemeClr val="bg1"/>
                </a:solidFill>
                <a:latin typeface="HelveticaNeueLT Com 25 UltLt" pitchFamily="34" charset="0"/>
              </a:rPr>
              <a:t>Arkansas Environmental Federation</a:t>
            </a:r>
            <a:br>
              <a:rPr lang="en-US" sz="3200" b="1" dirty="0" smtClean="0">
                <a:solidFill>
                  <a:schemeClr val="bg1"/>
                </a:solidFill>
                <a:latin typeface="HelveticaNeueLT Com 25 UltLt" pitchFamily="34" charset="0"/>
              </a:rPr>
            </a:br>
            <a:r>
              <a:rPr lang="en-US" sz="3200" b="1" dirty="0" smtClean="0">
                <a:solidFill>
                  <a:schemeClr val="bg1"/>
                </a:solidFill>
                <a:latin typeface="HelveticaNeueLT Com 25 UltLt" pitchFamily="34" charset="0"/>
              </a:rPr>
              <a:t>Health &amp; Safety Seminar</a:t>
            </a:r>
            <a:br>
              <a:rPr lang="en-US" sz="3200" b="1" dirty="0" smtClean="0">
                <a:solidFill>
                  <a:schemeClr val="bg1"/>
                </a:solidFill>
                <a:latin typeface="HelveticaNeueLT Com 25 UltLt" pitchFamily="34" charset="0"/>
              </a:rPr>
            </a:br>
            <a:r>
              <a:rPr lang="en-US" sz="3200" b="1" dirty="0">
                <a:solidFill>
                  <a:schemeClr val="bg1"/>
                </a:solidFill>
                <a:latin typeface="HelveticaNeueLT Com 25 UltLt" pitchFamily="34" charset="0"/>
              </a:rPr>
              <a:t/>
            </a:r>
            <a:br>
              <a:rPr lang="en-US" sz="3200" b="1" dirty="0">
                <a:solidFill>
                  <a:schemeClr val="bg1"/>
                </a:solidFill>
                <a:latin typeface="HelveticaNeueLT Com 25 UltLt" pitchFamily="34" charset="0"/>
              </a:rPr>
            </a:br>
            <a:r>
              <a:rPr lang="en-US" sz="3200" b="1" dirty="0" smtClean="0">
                <a:solidFill>
                  <a:schemeClr val="bg1"/>
                </a:solidFill>
                <a:latin typeface="HelveticaNeueLT Com 25 UltLt" pitchFamily="34" charset="0"/>
              </a:rPr>
              <a:t>Walter G. Wright</a:t>
            </a:r>
            <a:br>
              <a:rPr lang="en-US" sz="3200" b="1" dirty="0" smtClean="0">
                <a:solidFill>
                  <a:schemeClr val="bg1"/>
                </a:solidFill>
                <a:latin typeface="HelveticaNeueLT Com 25 UltLt" pitchFamily="34" charset="0"/>
              </a:rPr>
            </a:br>
            <a:r>
              <a:rPr lang="en-US" sz="2400" b="1" dirty="0" smtClean="0">
                <a:solidFill>
                  <a:schemeClr val="bg1"/>
                </a:solidFill>
                <a:latin typeface="HelveticaNeueLT Com 25 UltLt" pitchFamily="34" charset="0"/>
              </a:rPr>
              <a:t>wwright@mwlaw.com</a:t>
            </a:r>
            <a:br>
              <a:rPr lang="en-US" sz="2400" b="1" dirty="0" smtClean="0">
                <a:solidFill>
                  <a:schemeClr val="bg1"/>
                </a:solidFill>
                <a:latin typeface="HelveticaNeueLT Com 25 UltLt" pitchFamily="34" charset="0"/>
              </a:rPr>
            </a:br>
            <a:r>
              <a:rPr lang="en-US" sz="3200" b="1" dirty="0" smtClean="0">
                <a:solidFill>
                  <a:schemeClr val="bg1"/>
                </a:solidFill>
                <a:latin typeface="HelveticaNeueLT Com 25 UltLt" pitchFamily="34" charset="0"/>
              </a:rPr>
              <a:t/>
            </a:r>
            <a:br>
              <a:rPr lang="en-US" sz="3200" b="1" dirty="0" smtClean="0">
                <a:solidFill>
                  <a:schemeClr val="bg1"/>
                </a:solidFill>
                <a:latin typeface="HelveticaNeueLT Com 25 UltLt" pitchFamily="34" charset="0"/>
              </a:rPr>
            </a:br>
            <a:r>
              <a:rPr lang="en-US" sz="3200" b="1" dirty="0" smtClean="0">
                <a:solidFill>
                  <a:schemeClr val="bg1"/>
                </a:solidFill>
                <a:latin typeface="HelveticaNeueLT Com 25 UltLt" pitchFamily="34" charset="0"/>
              </a:rPr>
              <a:t> Nathan A. Read</a:t>
            </a:r>
            <a:br>
              <a:rPr lang="en-US" sz="3200" b="1" dirty="0" smtClean="0">
                <a:solidFill>
                  <a:schemeClr val="bg1"/>
                </a:solidFill>
                <a:latin typeface="HelveticaNeueLT Com 25 UltLt" pitchFamily="34" charset="0"/>
              </a:rPr>
            </a:br>
            <a:r>
              <a:rPr lang="en-US" sz="2400" b="1" dirty="0" smtClean="0">
                <a:solidFill>
                  <a:schemeClr val="bg1"/>
                </a:solidFill>
                <a:latin typeface="HelveticaNeueLT Com 25 UltLt" pitchFamily="34" charset="0"/>
              </a:rPr>
              <a:t>nread@mwlaw.com</a:t>
            </a:r>
            <a:endParaRPr lang="en-US" sz="3200" b="1" dirty="0" smtClean="0">
              <a:solidFill>
                <a:schemeClr val="bg1"/>
              </a:solidFill>
              <a:latin typeface="HelveticaNeueLT Com 25 UltLt" pitchFamily="34" charset="0"/>
            </a:endParaRPr>
          </a:p>
        </p:txBody>
      </p:sp>
      <p:sp>
        <p:nvSpPr>
          <p:cNvPr id="2" name="Slide Number Placeholder 1"/>
          <p:cNvSpPr>
            <a:spLocks noGrp="1"/>
          </p:cNvSpPr>
          <p:nvPr>
            <p:ph type="sldNum" sz="quarter" idx="12"/>
          </p:nvPr>
        </p:nvSpPr>
        <p:spPr/>
        <p:txBody>
          <a:bodyPr/>
          <a:lstStyle/>
          <a:p>
            <a:pPr>
              <a:defRPr/>
            </a:pPr>
            <a:fld id="{9567E7CF-E1C7-4EFD-B6F4-83A3CE20783A}"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Employer Issues</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r>
              <a:rPr lang="en-US" sz="2800" dirty="0"/>
              <a:t>Costs of drug-testing applicants, employees</a:t>
            </a:r>
          </a:p>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a:t>Increased management training costs</a:t>
            </a:r>
          </a:p>
          <a:p>
            <a:pPr marL="457200" indent="-457200">
              <a:buFont typeface="Wingdings" panose="05000000000000000000" pitchFamily="2" charset="2"/>
              <a:buChar char="Ø"/>
            </a:pPr>
            <a:endParaRPr lang="en-US" sz="2800" dirty="0"/>
          </a:p>
          <a:p>
            <a:pPr marL="457200" indent="-457200">
              <a:buFont typeface="Wingdings" panose="05000000000000000000" pitchFamily="2" charset="2"/>
              <a:buChar char="Ø"/>
            </a:pPr>
            <a:r>
              <a:rPr lang="en-US" sz="2800" dirty="0"/>
              <a:t>Increased need for supervision, oversight</a:t>
            </a:r>
          </a:p>
          <a:p>
            <a:pPr marL="457200" lvl="0" indent="-457200" algn="ctr" eaLnBrk="1" hangingPunct="1">
              <a:spcBef>
                <a:spcPct val="20000"/>
              </a:spcBef>
              <a:buFont typeface="Wingdings" panose="05000000000000000000" pitchFamily="2" charset="2"/>
              <a:buChar char="Ø"/>
              <a:defRPr/>
            </a:pPr>
            <a:endParaRPr lang="en-US" sz="2800" kern="0" dirty="0">
              <a:solidFill>
                <a:srgbClr val="00529F"/>
              </a:solidFill>
              <a:latin typeface="+mn-lt"/>
              <a:ea typeface="+mn-ea"/>
            </a:endParaRPr>
          </a:p>
          <a:p>
            <a:pPr marL="285750" lvl="0" indent="-285750" eaLnBrk="1" hangingPunct="1">
              <a:spcBef>
                <a:spcPct val="20000"/>
              </a:spcBef>
              <a:buFont typeface="Wingdings" panose="05000000000000000000" pitchFamily="2" charset="2"/>
              <a:buChar char="Ø"/>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anose="05000000000000000000" pitchFamily="2" charset="2"/>
              <a:buChar char="Ø"/>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20</a:t>
            </a:fld>
            <a:endParaRPr lang="en-US" dirty="0"/>
          </a:p>
        </p:txBody>
      </p:sp>
    </p:spTree>
    <p:extLst>
      <p:ext uri="{BB962C8B-B14F-4D97-AF65-F5344CB8AC3E}">
        <p14:creationId xmlns:p14="http://schemas.microsoft.com/office/powerpoint/2010/main" val="6699913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Key Questions Faced by </a:t>
            </a:r>
            <a:br>
              <a:rPr lang="en-US" sz="3600" dirty="0">
                <a:solidFill>
                  <a:schemeClr val="bg1"/>
                </a:solidFill>
              </a:rPr>
            </a:br>
            <a:r>
              <a:rPr lang="en-US" sz="3600" dirty="0">
                <a:solidFill>
                  <a:schemeClr val="bg1"/>
                </a:solidFill>
              </a:rPr>
              <a:t>Arkansas Employers</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r>
              <a:rPr lang="en-US" dirty="0"/>
              <a:t>Do employers continue to enforce their traditional substance-abuse policies, or adopt a new approach for dealing with employees who test positive for marijuana in the workplace</a:t>
            </a:r>
            <a:r>
              <a:rPr lang="en-US" dirty="0" smtClean="0"/>
              <a:t>?</a:t>
            </a:r>
          </a:p>
          <a:p>
            <a:endParaRPr lang="en-US" dirty="0"/>
          </a:p>
          <a:p>
            <a:pPr marL="457200" indent="-457200">
              <a:buFont typeface="Wingdings" panose="05000000000000000000" pitchFamily="2" charset="2"/>
              <a:buChar char="Ø"/>
            </a:pPr>
            <a:r>
              <a:rPr lang="en-US" dirty="0"/>
              <a:t>Does the Americans with Disabilities Act (ADA) protect employees who claim discrimination based upon their use of marijuana for a disabling medical condition?</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21</a:t>
            </a:fld>
            <a:endParaRPr lang="en-US" dirty="0"/>
          </a:p>
        </p:txBody>
      </p:sp>
    </p:spTree>
    <p:extLst>
      <p:ext uri="{BB962C8B-B14F-4D97-AF65-F5344CB8AC3E}">
        <p14:creationId xmlns:p14="http://schemas.microsoft.com/office/powerpoint/2010/main" val="3307102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Key Questions Faced by </a:t>
            </a:r>
            <a:br>
              <a:rPr lang="en-US" sz="3600" dirty="0">
                <a:solidFill>
                  <a:schemeClr val="bg1"/>
                </a:solidFill>
              </a:rPr>
            </a:br>
            <a:r>
              <a:rPr lang="en-US" sz="3600" dirty="0">
                <a:solidFill>
                  <a:schemeClr val="bg1"/>
                </a:solidFill>
              </a:rPr>
              <a:t>Arkansas Employers (Cont.)</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dirty="0"/>
              <a:t>Do employers violate the Occupational Safety and Health Administration’s (OSHA’s) General Duty Clause by allowing employees who use marijuana to perform safety-sensitive jobs, and thereby create a workplace hazard that OSHA standards seek to eliminate</a:t>
            </a:r>
            <a:r>
              <a:rPr lang="en-US" dirty="0" smtClean="0"/>
              <a:t>? (irrelevant fun fact – note use of drones by OSHA and LA DEQ</a:t>
            </a:r>
            <a:endParaRPr lang="en-US" dirty="0"/>
          </a:p>
          <a:p>
            <a:pPr marL="0" indent="0">
              <a:buNone/>
            </a:pPr>
            <a:endParaRPr lang="en-US" dirty="0"/>
          </a:p>
          <a:p>
            <a:pPr marL="342900" indent="-342900">
              <a:buFont typeface="Wingdings" panose="05000000000000000000" pitchFamily="2" charset="2"/>
              <a:buChar char="Ø"/>
            </a:pPr>
            <a:r>
              <a:rPr lang="en-US" dirty="0"/>
              <a:t>Do the Department of Transportation’s (DOT’s) substance-abuse regulations trump state marijuana laws?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22</a:t>
            </a:fld>
            <a:endParaRPr lang="en-US" dirty="0"/>
          </a:p>
        </p:txBody>
      </p:sp>
    </p:spTree>
    <p:extLst>
      <p:ext uri="{BB962C8B-B14F-4D97-AF65-F5344CB8AC3E}">
        <p14:creationId xmlns:p14="http://schemas.microsoft.com/office/powerpoint/2010/main" val="34437144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Key Questions Faced by </a:t>
            </a:r>
            <a:br>
              <a:rPr lang="en-US" sz="3600" dirty="0">
                <a:solidFill>
                  <a:schemeClr val="bg1"/>
                </a:solidFill>
              </a:rPr>
            </a:br>
            <a:r>
              <a:rPr lang="en-US" sz="3600" dirty="0">
                <a:solidFill>
                  <a:schemeClr val="bg1"/>
                </a:solidFill>
              </a:rPr>
              <a:t>Arkansas Employers (Cont.)</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dirty="0"/>
              <a:t>Heightened level of concern when claimant returns to a safety-sensitive occupation, such as driving or construction, while subject to potential adverse cognitive and psychological effects of marijuana?</a:t>
            </a:r>
          </a:p>
          <a:p>
            <a:endParaRPr lang="en-US" dirty="0"/>
          </a:p>
          <a:p>
            <a:pPr marL="342900" indent="-342900">
              <a:buFont typeface="Wingdings" panose="05000000000000000000" pitchFamily="2" charset="2"/>
              <a:buChar char="Ø"/>
            </a:pPr>
            <a:r>
              <a:rPr lang="en-US" dirty="0"/>
              <a:t>Quantification of the amount of marijuana consumed by claimant is not available through urine medication testing, thereby limiting ability to determine if he or she has consumed prescribed dose, or is in fact </a:t>
            </a:r>
            <a:r>
              <a:rPr lang="en-US" dirty="0" smtClean="0"/>
              <a:t>acutely </a:t>
            </a:r>
            <a:r>
              <a:rPr lang="en-US" dirty="0"/>
              <a:t>intoxicated</a:t>
            </a:r>
          </a:p>
          <a:p>
            <a:pPr lvl="0"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23</a:t>
            </a:fld>
            <a:endParaRPr lang="en-US" dirty="0"/>
          </a:p>
        </p:txBody>
      </p:sp>
    </p:spTree>
    <p:extLst>
      <p:ext uri="{BB962C8B-B14F-4D97-AF65-F5344CB8AC3E}">
        <p14:creationId xmlns:p14="http://schemas.microsoft.com/office/powerpoint/2010/main" val="865179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Key Questions Faced by </a:t>
            </a:r>
            <a:br>
              <a:rPr lang="en-US" sz="3600" dirty="0">
                <a:solidFill>
                  <a:schemeClr val="bg1"/>
                </a:solidFill>
              </a:rPr>
            </a:br>
            <a:r>
              <a:rPr lang="en-US" sz="3600" dirty="0">
                <a:solidFill>
                  <a:schemeClr val="bg1"/>
                </a:solidFill>
              </a:rPr>
              <a:t>Arkansas Employers (Cont.)</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r>
              <a:rPr lang="en-US" sz="2800" dirty="0"/>
              <a:t>Can an employer ban the use of marijuana by an employee if it is permitted by state law - and if the employee has a prescription?</a:t>
            </a:r>
          </a:p>
          <a:p>
            <a:endParaRPr lang="en-US" sz="2800" dirty="0"/>
          </a:p>
          <a:p>
            <a:pPr marL="457200" indent="-457200">
              <a:buFont typeface="Wingdings" panose="05000000000000000000" pitchFamily="2" charset="2"/>
              <a:buChar char="Ø"/>
            </a:pPr>
            <a:r>
              <a:rPr lang="en-US" sz="2800" dirty="0"/>
              <a:t>Does an employer have the right to terminate an employee who tests positive for marijuana, even if the employee shows no signs of impairment on the job?</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24</a:t>
            </a:fld>
            <a:endParaRPr lang="en-US" dirty="0"/>
          </a:p>
        </p:txBody>
      </p:sp>
    </p:spTree>
    <p:extLst>
      <p:ext uri="{BB962C8B-B14F-4D97-AF65-F5344CB8AC3E}">
        <p14:creationId xmlns:p14="http://schemas.microsoft.com/office/powerpoint/2010/main" val="474827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4400" dirty="0">
                <a:solidFill>
                  <a:schemeClr val="bg1"/>
                </a:solidFill>
              </a:rPr>
              <a:t>Conclusions</a:t>
            </a:r>
            <a:endParaRPr kumimoji="0" lang="en-US" sz="44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r>
              <a:rPr lang="en-US" sz="2000" dirty="0"/>
              <a:t>Employees shown to be “impaired” on the job may be disciplined and discharged by an employer.</a:t>
            </a:r>
          </a:p>
          <a:p>
            <a:pPr marL="109728" indent="0">
              <a:buNone/>
            </a:pPr>
            <a:endParaRPr lang="en-US" sz="2000" dirty="0"/>
          </a:p>
          <a:p>
            <a:pPr marL="457200" indent="-457200">
              <a:buFont typeface="Wingdings" panose="05000000000000000000" pitchFamily="2" charset="2"/>
              <a:buChar char="Ø"/>
            </a:pPr>
            <a:r>
              <a:rPr lang="en-US" sz="2000" dirty="0" smtClean="0"/>
              <a:t>As we will discuss, Federal </a:t>
            </a:r>
            <a:r>
              <a:rPr lang="en-US" sz="2000" dirty="0"/>
              <a:t>government </a:t>
            </a:r>
            <a:r>
              <a:rPr lang="en-US" sz="2000" dirty="0" smtClean="0"/>
              <a:t>contractors/grantees </a:t>
            </a:r>
            <a:r>
              <a:rPr lang="en-US" sz="2000" dirty="0"/>
              <a:t>subject to the Drug Free Workplace Act of 1988 should continue to follow all of the requirements of the Act, even in states permitting marijuana use by </a:t>
            </a:r>
            <a:r>
              <a:rPr lang="en-US" sz="2000" dirty="0" smtClean="0"/>
              <a:t>employees</a:t>
            </a:r>
          </a:p>
          <a:p>
            <a:pPr marL="457200" indent="-457200">
              <a:buFont typeface="Wingdings" panose="05000000000000000000" pitchFamily="2" charset="2"/>
              <a:buChar char="Ø"/>
            </a:pPr>
            <a:endParaRPr lang="en-US" sz="2000" dirty="0"/>
          </a:p>
          <a:p>
            <a:pPr marL="457200" indent="-457200">
              <a:buFont typeface="Wingdings" panose="05000000000000000000" pitchFamily="2" charset="2"/>
              <a:buChar char="Ø"/>
            </a:pPr>
            <a:r>
              <a:rPr lang="en-US" sz="2000" dirty="0" smtClean="0"/>
              <a:t>Employers subject to Department of Transportation HAZMAT rules must recognize the continued ban of marijuana use.</a:t>
            </a:r>
            <a:endParaRPr lang="en-US" sz="2000" dirty="0"/>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25</a:t>
            </a:fld>
            <a:endParaRPr lang="en-US" dirty="0"/>
          </a:p>
        </p:txBody>
      </p:sp>
    </p:spTree>
    <p:extLst>
      <p:ext uri="{BB962C8B-B14F-4D97-AF65-F5344CB8AC3E}">
        <p14:creationId xmlns:p14="http://schemas.microsoft.com/office/powerpoint/2010/main" val="30741531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The Arkansas Amendment </a:t>
            </a:r>
            <a:br>
              <a:rPr lang="en-US" sz="3600" dirty="0">
                <a:solidFill>
                  <a:schemeClr val="bg1"/>
                </a:solidFill>
              </a:rPr>
            </a:br>
            <a:r>
              <a:rPr lang="en-US" sz="3600" dirty="0">
                <a:solidFill>
                  <a:schemeClr val="bg1"/>
                </a:solidFill>
              </a:rPr>
              <a:t>Employer Issues/Suggestions</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sz="1600" dirty="0"/>
              <a:t>Create Written Job Descriptions which Designate Safety Sensitive Positions within your Organization?</a:t>
            </a:r>
          </a:p>
          <a:p>
            <a:pPr marL="0" indent="0" algn="ctr">
              <a:buNone/>
            </a:pPr>
            <a:endParaRPr lang="en-US" sz="1600" dirty="0"/>
          </a:p>
          <a:p>
            <a:r>
              <a:rPr lang="en-US" sz="1600" dirty="0"/>
              <a:t>The AMMA permits employers to “exclude a qualifying patient from being employed in or performing a safety sensitive position based on the employer’s good faith belief that the qualifying patient was engaged in the current use of marijuana.”</a:t>
            </a:r>
          </a:p>
          <a:p>
            <a:endParaRPr lang="en-US" sz="1600" dirty="0"/>
          </a:p>
          <a:p>
            <a:r>
              <a:rPr lang="en-US" sz="1600" dirty="0"/>
              <a:t>Safety sensitive position is defined as “any position </a:t>
            </a:r>
            <a:r>
              <a:rPr lang="en-US" sz="1600" u="sng" dirty="0"/>
              <a:t>designated in writing by the employer </a:t>
            </a:r>
            <a:r>
              <a:rPr lang="en-US" sz="1600" dirty="0"/>
              <a:t>as a safety sensitive position in which a person performing the position while under the influence of marijuana may constitute a threat to health or safety.</a:t>
            </a:r>
          </a:p>
          <a:p>
            <a:endParaRPr lang="en-US" sz="1600" dirty="0"/>
          </a:p>
          <a:p>
            <a:r>
              <a:rPr lang="en-US" sz="1600" dirty="0"/>
              <a:t>Creating written job descriptions which designate certain jobs as “safety sensitive positions” permits employers to exclude job applicants and employees with medical marijuana registry ID cards from those positions.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26</a:t>
            </a:fld>
            <a:endParaRPr lang="en-US" dirty="0"/>
          </a:p>
        </p:txBody>
      </p:sp>
    </p:spTree>
    <p:extLst>
      <p:ext uri="{BB962C8B-B14F-4D97-AF65-F5344CB8AC3E}">
        <p14:creationId xmlns:p14="http://schemas.microsoft.com/office/powerpoint/2010/main" val="28420240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3048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dirty="0">
                <a:solidFill>
                  <a:schemeClr val="bg1"/>
                </a:solidFill>
              </a:rPr>
              <a:t>The Arkansas Amendment </a:t>
            </a:r>
            <a:br>
              <a:rPr lang="en-US" sz="3200" dirty="0">
                <a:solidFill>
                  <a:schemeClr val="bg1"/>
                </a:solidFill>
              </a:rPr>
            </a:br>
            <a:r>
              <a:rPr lang="en-US" sz="3200" dirty="0">
                <a:solidFill>
                  <a:schemeClr val="bg1"/>
                </a:solidFill>
              </a:rPr>
              <a:t>Employer </a:t>
            </a:r>
            <a:r>
              <a:rPr lang="en-US" sz="3200" dirty="0" smtClean="0">
                <a:solidFill>
                  <a:schemeClr val="bg1"/>
                </a:solidFill>
              </a:rPr>
              <a:t>Issues/Suggestions (cont.)</a:t>
            </a:r>
            <a:endParaRPr kumimoji="0" lang="en-US" sz="32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sz="2000" dirty="0"/>
              <a:t>Review and Update Your Employee Handbooks, and Drug Testing Policies and Practices?</a:t>
            </a:r>
          </a:p>
          <a:p>
            <a:pPr marL="0" indent="0" algn="ctr">
              <a:buNone/>
            </a:pPr>
            <a:endParaRPr lang="en-US" sz="2000" dirty="0"/>
          </a:p>
          <a:p>
            <a:r>
              <a:rPr lang="en-US" sz="2000" dirty="0"/>
              <a:t>Some employers use employee handbooks to provide definitive guidance on workplace policies or rules.</a:t>
            </a:r>
          </a:p>
          <a:p>
            <a:endParaRPr lang="en-US" sz="2000" dirty="0"/>
          </a:p>
          <a:p>
            <a:r>
              <a:rPr lang="en-US" sz="2000" dirty="0"/>
              <a:t>Revise your employee handbook to address the use of marijuana in the workplace.</a:t>
            </a:r>
          </a:p>
          <a:p>
            <a:pPr marL="0" indent="0">
              <a:buNone/>
            </a:pPr>
            <a:endParaRPr lang="en-US" sz="2000" dirty="0"/>
          </a:p>
          <a:p>
            <a:r>
              <a:rPr lang="en-US" sz="2000" dirty="0"/>
              <a:t>Employee handbooks should make clear that employees are not permitted to possess, smoke, ingest, or engage in the use of marijuana while on the employer’s premises during the hours of employment.</a:t>
            </a:r>
          </a:p>
          <a:p>
            <a:pPr lvl="0" eaLnBrk="1" hangingPunct="1">
              <a:spcBef>
                <a:spcPct val="20000"/>
              </a:spcBef>
              <a:defRPr/>
            </a:pPr>
            <a:endParaRPr lang="en-US" kern="0" dirty="0">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27</a:t>
            </a:fld>
            <a:endParaRPr lang="en-US" dirty="0"/>
          </a:p>
        </p:txBody>
      </p:sp>
    </p:spTree>
    <p:extLst>
      <p:ext uri="{BB962C8B-B14F-4D97-AF65-F5344CB8AC3E}">
        <p14:creationId xmlns:p14="http://schemas.microsoft.com/office/powerpoint/2010/main" val="12457419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dirty="0">
                <a:solidFill>
                  <a:schemeClr val="bg1"/>
                </a:solidFill>
              </a:rPr>
              <a:t>The Arkansas Amendment </a:t>
            </a:r>
            <a:br>
              <a:rPr lang="en-US" sz="3200" dirty="0">
                <a:solidFill>
                  <a:schemeClr val="bg1"/>
                </a:solidFill>
              </a:rPr>
            </a:br>
            <a:r>
              <a:rPr lang="en-US" sz="3200" dirty="0">
                <a:solidFill>
                  <a:schemeClr val="bg1"/>
                </a:solidFill>
              </a:rPr>
              <a:t>Employer Issues/Suggestions (cont.)</a:t>
            </a:r>
            <a:endParaRPr kumimoji="0" lang="en-US" sz="32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endParaRPr lang="en-US" sz="2800" dirty="0" smtClean="0"/>
          </a:p>
          <a:p>
            <a:pPr marL="457200" indent="-457200">
              <a:buFont typeface="Wingdings" panose="05000000000000000000" pitchFamily="2" charset="2"/>
              <a:buChar char="Ø"/>
            </a:pPr>
            <a:r>
              <a:rPr lang="en-US" sz="2800" dirty="0" smtClean="0"/>
              <a:t>Employees </a:t>
            </a:r>
            <a:r>
              <a:rPr lang="en-US" sz="2800" dirty="0"/>
              <a:t>should not be permitted to be under the influence of marijuana while on an employer’s premises or during the hours of employment.</a:t>
            </a:r>
          </a:p>
          <a:p>
            <a:endParaRPr lang="en-US" sz="2800" dirty="0"/>
          </a:p>
          <a:p>
            <a:pPr marL="457200" indent="-457200">
              <a:buFont typeface="Wingdings" panose="05000000000000000000" pitchFamily="2" charset="2"/>
              <a:buChar char="Ø"/>
            </a:pPr>
            <a:r>
              <a:rPr lang="en-US" sz="2800" dirty="0"/>
              <a:t>Modify definition of “under the influence” to comply with Amendment</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28</a:t>
            </a:fld>
            <a:endParaRPr lang="en-US" dirty="0"/>
          </a:p>
        </p:txBody>
      </p:sp>
    </p:spTree>
    <p:extLst>
      <p:ext uri="{BB962C8B-B14F-4D97-AF65-F5344CB8AC3E}">
        <p14:creationId xmlns:p14="http://schemas.microsoft.com/office/powerpoint/2010/main" val="41053669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4400" dirty="0">
                <a:solidFill>
                  <a:schemeClr val="bg1"/>
                </a:solidFill>
              </a:rPr>
              <a:t>Laws and Regulations</a:t>
            </a:r>
            <a:endParaRPr kumimoji="0" lang="en-US" sz="44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2000" dirty="0"/>
              <a:t>The Drug-Free Workplace Act of 1988</a:t>
            </a:r>
          </a:p>
          <a:p>
            <a:pPr marL="800100" lvl="1" indent="-342900">
              <a:buFont typeface="Courier New" panose="02070309020205020404" pitchFamily="49" charset="0"/>
              <a:buChar char="o"/>
            </a:pPr>
            <a:r>
              <a:rPr lang="en-US" sz="2000" dirty="0"/>
              <a:t>Prohibits the possession and use of marijuana (and other drugs) in the workplace if the employer has a federal contract of over $100,000 or is a federal grantee of any </a:t>
            </a:r>
            <a:r>
              <a:rPr lang="en-US" sz="2000" dirty="0" smtClean="0"/>
              <a:t>kind</a:t>
            </a:r>
          </a:p>
          <a:p>
            <a:pPr marL="800100" lvl="1" indent="-342900">
              <a:buFont typeface="Courier New" panose="02070309020205020404" pitchFamily="49" charset="0"/>
              <a:buChar char="o"/>
            </a:pPr>
            <a:endParaRPr lang="en-US" sz="2000" dirty="0"/>
          </a:p>
          <a:p>
            <a:pPr marL="800100" lvl="1" indent="-342900">
              <a:buFont typeface="Courier New" panose="02070309020205020404" pitchFamily="49" charset="0"/>
              <a:buChar char="o"/>
            </a:pPr>
            <a:r>
              <a:rPr lang="en-US" sz="2000" dirty="0" smtClean="0"/>
              <a:t>Applicable to certain federal contractors and grantees</a:t>
            </a:r>
          </a:p>
          <a:p>
            <a:pPr marL="800100" lvl="1" indent="-342900">
              <a:buFont typeface="Courier New" panose="02070309020205020404" pitchFamily="49" charset="0"/>
              <a:buChar char="o"/>
            </a:pPr>
            <a:endParaRPr lang="en-US" sz="2000" dirty="0"/>
          </a:p>
          <a:p>
            <a:pPr marL="800100" lvl="1" indent="-342900">
              <a:buFont typeface="Courier New" panose="02070309020205020404" pitchFamily="49" charset="0"/>
              <a:buChar char="o"/>
            </a:pPr>
            <a:r>
              <a:rPr lang="en-US" sz="2000" dirty="0" smtClean="0"/>
              <a:t>Penalties include cessation of payment, termination of contract/grant, suspension/loss of federal contractor or grantee status</a:t>
            </a:r>
            <a:endParaRPr lang="en-US" sz="2000" dirty="0"/>
          </a:p>
          <a:p>
            <a:pPr lvl="1"/>
            <a:endParaRPr lang="en-US" dirty="0"/>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29</a:t>
            </a:fld>
            <a:endParaRPr lang="en-US" dirty="0"/>
          </a:p>
        </p:txBody>
      </p:sp>
    </p:spTree>
    <p:extLst>
      <p:ext uri="{BB962C8B-B14F-4D97-AF65-F5344CB8AC3E}">
        <p14:creationId xmlns:p14="http://schemas.microsoft.com/office/powerpoint/2010/main" val="1833035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smtClean="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r>
              <a:rPr lang="en-US" sz="2800" kern="0" dirty="0">
                <a:latin typeface="+mn-lt"/>
                <a:ea typeface="+mn-ea"/>
              </a:rPr>
              <a:t>Arkansas Environmental Energy and Water Log Blog</a:t>
            </a:r>
            <a:endParaRPr kumimoji="0" lang="en-US" sz="2800" b="0" u="none" strike="noStrike" kern="0" cap="none" spc="0" normalizeH="0" baseline="0" noProof="0" dirty="0" smtClean="0">
              <a:ln>
                <a:noFill/>
              </a:ln>
              <a:effectLst/>
              <a:uLnTx/>
              <a:uFillTx/>
              <a:latin typeface="+mn-lt"/>
              <a:ea typeface="+mn-ea"/>
            </a:endParaRPr>
          </a:p>
          <a:p>
            <a:pPr marL="342900" lvl="0" indent="-342900" eaLnBrk="1" hangingPunct="1">
              <a:spcBef>
                <a:spcPct val="20000"/>
              </a:spcBef>
              <a:buFontTx/>
              <a:buChar char="•"/>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lvl="0" indent="-342900" eaLnBrk="1" hangingPunct="1">
              <a:spcBef>
                <a:spcPct val="20000"/>
              </a:spcBef>
              <a:buFontTx/>
              <a:buChar char="•"/>
              <a:defRPr/>
            </a:pPr>
            <a:endParaRPr lang="en-US" sz="1400" kern="0" dirty="0">
              <a:solidFill>
                <a:srgbClr val="00529F"/>
              </a:solidFill>
              <a:latin typeface="+mn-lt"/>
              <a:ea typeface="+mn-ea"/>
            </a:endParaRPr>
          </a:p>
          <a:p>
            <a:pPr lvl="0" eaLnBrk="1" hangingPunct="1">
              <a:spcBef>
                <a:spcPct val="20000"/>
              </a:spcBef>
              <a:defRPr/>
            </a:pPr>
            <a:endParaRPr lang="en-US" sz="1400" kern="0" dirty="0">
              <a:solidFill>
                <a:srgbClr val="00529F"/>
              </a:solidFill>
              <a:latin typeface="+mn-lt"/>
              <a:ea typeface="+mn-ea"/>
            </a:endParaRPr>
          </a:p>
          <a:p>
            <a:pPr lvl="0" algn="ctr" eaLnBrk="1" hangingPunct="1">
              <a:spcBef>
                <a:spcPct val="20000"/>
              </a:spcBef>
              <a:defRPr/>
            </a:pPr>
            <a:r>
              <a:rPr lang="en-US" sz="2800" kern="0" dirty="0">
                <a:latin typeface="+mn-lt"/>
                <a:ea typeface="+mn-ea"/>
              </a:rPr>
              <a:t>http://www.mitchellwilliamslaw.com/blog</a:t>
            </a:r>
          </a:p>
          <a:p>
            <a:pPr lvl="0" algn="ctr" eaLnBrk="1" hangingPunct="1">
              <a:spcBef>
                <a:spcPct val="20000"/>
              </a:spcBef>
              <a:defRPr/>
            </a:pPr>
            <a:endParaRPr lang="en-US" sz="2800" kern="0" dirty="0">
              <a:latin typeface="+mn-lt"/>
              <a:ea typeface="+mn-ea"/>
            </a:endParaRPr>
          </a:p>
          <a:p>
            <a:pPr lvl="0" algn="ctr" eaLnBrk="1" hangingPunct="1">
              <a:spcBef>
                <a:spcPct val="20000"/>
              </a:spcBef>
              <a:defRPr/>
            </a:pPr>
            <a:r>
              <a:rPr lang="en-US" sz="2000" kern="0" dirty="0">
                <a:latin typeface="+mn-lt"/>
                <a:ea typeface="+mn-ea"/>
              </a:rPr>
              <a:t>Three combined posts every business day addressing federal/Arkansas legislation, regulation, administrative/judicial decisions and personnel transitions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Laws and Regulations (cont.)</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29640" y="1447800"/>
            <a:ext cx="6858000" cy="47091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a:endParaRPr lang="en-US" sz="1400" dirty="0" smtClean="0"/>
          </a:p>
          <a:p>
            <a:pPr lvl="1"/>
            <a:r>
              <a:rPr lang="en-US" sz="1400" dirty="0" smtClean="0"/>
              <a:t>Drug Free Workplace Act of 1988 (cont.)</a:t>
            </a:r>
          </a:p>
          <a:p>
            <a:pPr lvl="1"/>
            <a:endParaRPr lang="en-US" sz="1400" dirty="0" smtClean="0"/>
          </a:p>
          <a:p>
            <a:pPr lvl="1"/>
            <a:r>
              <a:rPr lang="en-US" sz="1400" dirty="0" smtClean="0"/>
              <a:t>Six requirements</a:t>
            </a:r>
          </a:p>
          <a:p>
            <a:pPr lvl="1"/>
            <a:endParaRPr lang="en-US" sz="1400" dirty="0"/>
          </a:p>
          <a:p>
            <a:pPr marL="1257300" lvl="2" indent="-342900">
              <a:buFont typeface="Arial" panose="020B0604020202020204" pitchFamily="34" charset="0"/>
              <a:buChar char="•"/>
            </a:pPr>
            <a:r>
              <a:rPr lang="en-US" sz="1400" dirty="0"/>
              <a:t>Publish a policy statement informing employees that it is unlawful to have or use drugs in the workplace and the penalties imposed if they </a:t>
            </a:r>
            <a:r>
              <a:rPr lang="en-US" sz="1400" dirty="0" smtClean="0"/>
              <a:t>do</a:t>
            </a:r>
          </a:p>
          <a:p>
            <a:pPr marL="1257300" lvl="2" indent="-342900">
              <a:buFont typeface="Arial" panose="020B0604020202020204" pitchFamily="34" charset="0"/>
              <a:buChar char="•"/>
            </a:pPr>
            <a:r>
              <a:rPr lang="en-US" sz="1400" dirty="0" smtClean="0"/>
              <a:t>Create </a:t>
            </a:r>
            <a:r>
              <a:rPr lang="en-US" sz="1400" dirty="0"/>
              <a:t>a drug free awareness program to educate employee</a:t>
            </a:r>
          </a:p>
          <a:p>
            <a:pPr marL="1257300" lvl="2" indent="-342900">
              <a:buFont typeface="Arial" panose="020B0604020202020204" pitchFamily="34" charset="0"/>
              <a:buChar char="•"/>
            </a:pPr>
            <a:r>
              <a:rPr lang="en-US" sz="1400" dirty="0"/>
              <a:t>Notify employees that employment on a federal contract requires the employee to abide by the drug free workplace policy</a:t>
            </a:r>
          </a:p>
          <a:p>
            <a:pPr marL="1257300" lvl="2" indent="-342900">
              <a:buFont typeface="Arial" panose="020B0604020202020204" pitchFamily="34" charset="0"/>
              <a:buChar char="•"/>
            </a:pPr>
            <a:r>
              <a:rPr lang="en-US" sz="1400" dirty="0"/>
              <a:t>Notify the contracting federal agency within 10 days of receiving notice that any employee has been convicted of a criminal drug violation in the </a:t>
            </a:r>
            <a:r>
              <a:rPr lang="en-US" sz="1400" dirty="0" smtClean="0"/>
              <a:t>workplace</a:t>
            </a:r>
          </a:p>
          <a:p>
            <a:pPr marL="1257300" lvl="2" indent="-342900">
              <a:buFont typeface="Arial" panose="020B0604020202020204" pitchFamily="34" charset="0"/>
              <a:buChar char="•"/>
            </a:pPr>
            <a:r>
              <a:rPr lang="en-US" sz="1400" dirty="0"/>
              <a:t>Impose a penalty on employees convicted of drug violations or require participation in a drug rehabilitation program</a:t>
            </a:r>
          </a:p>
          <a:p>
            <a:pPr marL="1257300" lvl="2" indent="-342900">
              <a:buFont typeface="Arial" panose="020B0604020202020204" pitchFamily="34" charset="0"/>
              <a:buChar char="•"/>
            </a:pPr>
            <a:r>
              <a:rPr lang="en-US" sz="1400" dirty="0"/>
              <a:t>Make an ongoing good faith effort to maintain a drug free </a:t>
            </a:r>
            <a:r>
              <a:rPr lang="en-US" sz="1400" dirty="0" smtClean="0"/>
              <a:t>workspace</a:t>
            </a:r>
          </a:p>
          <a:p>
            <a:pPr lvl="2"/>
            <a:endParaRPr lang="en-US" sz="1400" dirty="0"/>
          </a:p>
          <a:p>
            <a:pPr lvl="2"/>
            <a:r>
              <a:rPr lang="en-US" sz="1400" dirty="0"/>
              <a:t>It does not mandate testing</a:t>
            </a:r>
          </a:p>
          <a:p>
            <a:pPr marL="1257300" lvl="2" indent="-342900">
              <a:buFont typeface="Arial" panose="020B0604020202020204" pitchFamily="34" charset="0"/>
              <a:buChar char="•"/>
            </a:pPr>
            <a:endParaRPr lang="en-US" sz="1800" dirty="0"/>
          </a:p>
          <a:p>
            <a:pPr marL="1257300" lvl="2" indent="-342900">
              <a:buFont typeface="Arial" panose="020B0604020202020204" pitchFamily="34" charset="0"/>
              <a:buChar char="•"/>
            </a:pPr>
            <a:endParaRPr lang="en-US" dirty="0"/>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30</a:t>
            </a:fld>
            <a:endParaRPr lang="en-US" dirty="0"/>
          </a:p>
        </p:txBody>
      </p:sp>
    </p:spTree>
    <p:extLst>
      <p:ext uri="{BB962C8B-B14F-4D97-AF65-F5344CB8AC3E}">
        <p14:creationId xmlns:p14="http://schemas.microsoft.com/office/powerpoint/2010/main" val="17567127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Possible Employer Drug Policies</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2202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dirty="0"/>
              <a:t>Prohibit use of both medical and recreational marijuana</a:t>
            </a:r>
          </a:p>
          <a:p>
            <a:pPr marL="342900" indent="-342900">
              <a:buFont typeface="Wingdings" panose="05000000000000000000" pitchFamily="2" charset="2"/>
              <a:buChar char="Ø"/>
            </a:pPr>
            <a:r>
              <a:rPr lang="en-US" dirty="0"/>
              <a:t>Explain expectations regarding marijuana use during non-working hours, outside of the workplace</a:t>
            </a:r>
          </a:p>
          <a:p>
            <a:pPr marL="342900" indent="-342900">
              <a:buFont typeface="Wingdings" panose="05000000000000000000" pitchFamily="2" charset="2"/>
              <a:buChar char="Ø"/>
            </a:pPr>
            <a:r>
              <a:rPr lang="en-US" dirty="0"/>
              <a:t>Drug “use” vs. “impairment”</a:t>
            </a:r>
          </a:p>
          <a:p>
            <a:pPr marL="800100" lvl="1" indent="-342900">
              <a:buFont typeface="Courier New" panose="02070309020205020404" pitchFamily="49" charset="0"/>
              <a:buChar char="o"/>
            </a:pPr>
            <a:r>
              <a:rPr lang="en-US" dirty="0"/>
              <a:t>THC levels in medical marijuana user vs. casual user</a:t>
            </a:r>
          </a:p>
          <a:p>
            <a:pPr lvl="1" indent="-457200">
              <a:buFont typeface="Wingdings" panose="05000000000000000000" pitchFamily="2" charset="2"/>
              <a:buChar char="Ø"/>
            </a:pPr>
            <a:r>
              <a:rPr lang="en-US" dirty="0"/>
              <a:t>Policy should address prescription medication that may affect employee’s ability to work safely and competently</a:t>
            </a:r>
          </a:p>
          <a:p>
            <a:pPr lvl="1" indent="-457200">
              <a:buFont typeface="Wingdings" panose="05000000000000000000" pitchFamily="2" charset="2"/>
              <a:buChar char="Ø"/>
            </a:pPr>
            <a:r>
              <a:rPr lang="en-US" dirty="0"/>
              <a:t>Consequences for refusal to submit to test?</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31</a:t>
            </a:fld>
            <a:endParaRPr lang="en-US" dirty="0"/>
          </a:p>
        </p:txBody>
      </p:sp>
    </p:spTree>
    <p:extLst>
      <p:ext uri="{BB962C8B-B14F-4D97-AF65-F5344CB8AC3E}">
        <p14:creationId xmlns:p14="http://schemas.microsoft.com/office/powerpoint/2010/main" val="1269015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The Arkansas Amendment </a:t>
            </a:r>
            <a:br>
              <a:rPr lang="en-US" sz="3600" dirty="0">
                <a:solidFill>
                  <a:schemeClr val="bg1"/>
                </a:solidFill>
              </a:rPr>
            </a:br>
            <a:r>
              <a:rPr lang="en-US" sz="3600" dirty="0">
                <a:solidFill>
                  <a:schemeClr val="bg1"/>
                </a:solidFill>
              </a:rPr>
              <a:t>Employer </a:t>
            </a:r>
            <a:r>
              <a:rPr lang="en-US" sz="3600" dirty="0" smtClean="0">
                <a:solidFill>
                  <a:schemeClr val="bg1"/>
                </a:solidFill>
              </a:rPr>
              <a:t>Issues/Suggestions</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sz="2000" dirty="0"/>
              <a:t>Review drug testing policies and procedures.</a:t>
            </a:r>
          </a:p>
          <a:p>
            <a:endParaRPr lang="en-US" sz="2000" dirty="0"/>
          </a:p>
          <a:p>
            <a:pPr marL="342900" indent="-342900">
              <a:buFont typeface="Wingdings" panose="05000000000000000000" pitchFamily="2" charset="2"/>
              <a:buChar char="Ø"/>
            </a:pPr>
            <a:r>
              <a:rPr lang="en-US" sz="2000" dirty="0"/>
              <a:t>Under the AMMA employers may continue to establish and implement a substance abuse and drug-free workplace policy that includes a drug testing program that complies with state or federal law and may take action with respect to an applicant or employee under such a policy</a:t>
            </a:r>
          </a:p>
          <a:p>
            <a:pPr marL="0" indent="0">
              <a:buNone/>
            </a:pPr>
            <a:endParaRPr lang="en-US" sz="2000" dirty="0"/>
          </a:p>
          <a:p>
            <a:pPr marL="342900" indent="-342900">
              <a:buFont typeface="Wingdings" panose="05000000000000000000" pitchFamily="2" charset="2"/>
              <a:buChar char="Ø"/>
            </a:pPr>
            <a:r>
              <a:rPr lang="en-US" sz="2000" dirty="0"/>
              <a:t>Such policies and procedures reinforces the employer’s prohibition on the use of marijuana in the workplace and communicates the consequences of either a positive test for marijuana or an applicant or employee’s refusal to be tested.  </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32</a:t>
            </a:fld>
            <a:endParaRPr lang="en-US" dirty="0"/>
          </a:p>
        </p:txBody>
      </p:sp>
    </p:spTree>
    <p:extLst>
      <p:ext uri="{BB962C8B-B14F-4D97-AF65-F5344CB8AC3E}">
        <p14:creationId xmlns:p14="http://schemas.microsoft.com/office/powerpoint/2010/main" val="9602755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dirty="0">
                <a:solidFill>
                  <a:schemeClr val="bg1"/>
                </a:solidFill>
              </a:rPr>
              <a:t>The Arkansas Amendment </a:t>
            </a:r>
            <a:br>
              <a:rPr lang="en-US" sz="3200" dirty="0">
                <a:solidFill>
                  <a:schemeClr val="bg1"/>
                </a:solidFill>
              </a:rPr>
            </a:br>
            <a:r>
              <a:rPr lang="en-US" sz="3200" dirty="0">
                <a:solidFill>
                  <a:schemeClr val="bg1"/>
                </a:solidFill>
              </a:rPr>
              <a:t>Employer Issues/Suggestions (cont.)</a:t>
            </a:r>
            <a:endParaRPr kumimoji="0" lang="en-US" sz="32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US" dirty="0"/>
              <a:t>Train Managers and Supervisors to Identify Employees Under the Influence with a Good Faith Belief Sufficient to Support the Administration of a Drug Test</a:t>
            </a:r>
          </a:p>
          <a:p>
            <a:pPr marL="0" indent="0">
              <a:buNone/>
            </a:pPr>
            <a:endParaRPr lang="en-US" dirty="0"/>
          </a:p>
          <a:p>
            <a:r>
              <a:rPr lang="en-US" dirty="0"/>
              <a:t>Employers may only act against an employee so long as they have a good faith belief that the employee possessed, smoked, ingested, or otherwise used marijuana, or was under the influence of marijuana, while on the premises of the employer or during the hours of employment.</a:t>
            </a:r>
          </a:p>
          <a:p>
            <a:pPr lvl="0"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33</a:t>
            </a:fld>
            <a:endParaRPr lang="en-US" dirty="0"/>
          </a:p>
        </p:txBody>
      </p:sp>
    </p:spTree>
    <p:extLst>
      <p:ext uri="{BB962C8B-B14F-4D97-AF65-F5344CB8AC3E}">
        <p14:creationId xmlns:p14="http://schemas.microsoft.com/office/powerpoint/2010/main" val="25911783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dirty="0">
                <a:solidFill>
                  <a:schemeClr val="bg1"/>
                </a:solidFill>
              </a:rPr>
              <a:t>The Arkansas Amendment Employer Issues/Suggestions (cont.)</a:t>
            </a:r>
            <a:endParaRPr kumimoji="0" lang="en-US" sz="32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dirty="0"/>
              <a:t>Employers must demonstrate they have the necessary “good faith belief” to warrant the administration of a drug test before taking action against the employee.</a:t>
            </a:r>
          </a:p>
          <a:p>
            <a:pPr marL="0" indent="0">
              <a:buNone/>
            </a:pPr>
            <a:endParaRPr lang="en-US" dirty="0"/>
          </a:p>
          <a:p>
            <a:pPr marL="342900" indent="-342900">
              <a:buFont typeface="Wingdings" panose="05000000000000000000" pitchFamily="2" charset="2"/>
              <a:buChar char="Ø"/>
            </a:pPr>
            <a:r>
              <a:rPr lang="en-US" dirty="0"/>
              <a:t>Managers and supervisors should not rely on a good faith belief alone to support taking action against an employee.</a:t>
            </a:r>
          </a:p>
          <a:p>
            <a:pPr marL="0" indent="0">
              <a:buNone/>
            </a:pPr>
            <a:endParaRPr lang="en-US" dirty="0"/>
          </a:p>
          <a:p>
            <a:pPr marL="342900" indent="-342900">
              <a:buFont typeface="Wingdings" panose="05000000000000000000" pitchFamily="2" charset="2"/>
              <a:buChar char="Ø"/>
            </a:pPr>
            <a:r>
              <a:rPr lang="en-US" dirty="0"/>
              <a:t>The observations of the manager or supervisor should be used to support the administration of a subsequent drug test.</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34</a:t>
            </a:fld>
            <a:endParaRPr lang="en-US" dirty="0"/>
          </a:p>
        </p:txBody>
      </p:sp>
    </p:spTree>
    <p:extLst>
      <p:ext uri="{BB962C8B-B14F-4D97-AF65-F5344CB8AC3E}">
        <p14:creationId xmlns:p14="http://schemas.microsoft.com/office/powerpoint/2010/main" val="22835774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dirty="0">
                <a:solidFill>
                  <a:schemeClr val="bg1"/>
                </a:solidFill>
              </a:rPr>
              <a:t>The Arkansas Amendment Employer Issues/Suggestions (cont.)</a:t>
            </a:r>
            <a:endParaRPr kumimoji="0" lang="en-US" sz="32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endParaRPr lang="en-US" sz="2000" dirty="0" smtClean="0"/>
          </a:p>
          <a:p>
            <a:pPr marL="342900" indent="-342900">
              <a:buFont typeface="Wingdings" panose="05000000000000000000" pitchFamily="2" charset="2"/>
              <a:buChar char="Ø"/>
            </a:pPr>
            <a:r>
              <a:rPr lang="en-US" sz="2000" dirty="0" smtClean="0"/>
              <a:t>“</a:t>
            </a:r>
            <a:r>
              <a:rPr lang="en-US" sz="2000" dirty="0"/>
              <a:t>Good faith belief” means a reasonable reliance on fact and can be based on observed conduct, behavior or appearance, information reported by a person believed to be reliable, or written, electronic or verbal statements from the employee or other persons.</a:t>
            </a:r>
          </a:p>
          <a:p>
            <a:pPr marL="0" indent="0">
              <a:buNone/>
            </a:pPr>
            <a:endParaRPr lang="en-US" sz="2000" dirty="0"/>
          </a:p>
          <a:p>
            <a:pPr marL="342900" indent="-342900">
              <a:buFont typeface="Wingdings" panose="05000000000000000000" pitchFamily="2" charset="2"/>
              <a:buChar char="Ø"/>
            </a:pPr>
            <a:r>
              <a:rPr lang="en-US" sz="2000" dirty="0"/>
              <a:t>A manager or supervisor deciding whether to administer a drug test to an employee must be able to identify not only the source of the information on which he or she is acting, but also why their reliance on the information is reasonable. </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35</a:t>
            </a:fld>
            <a:endParaRPr lang="en-US" dirty="0"/>
          </a:p>
        </p:txBody>
      </p:sp>
    </p:spTree>
    <p:extLst>
      <p:ext uri="{BB962C8B-B14F-4D97-AF65-F5344CB8AC3E}">
        <p14:creationId xmlns:p14="http://schemas.microsoft.com/office/powerpoint/2010/main" val="41832863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Drug Testing Recommendations</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r>
              <a:rPr lang="en-US" sz="2800" dirty="0"/>
              <a:t>Institute policy that requires employees to disclose use of medications that may impair their ability to work if this request is job-related and consistent with business necessity</a:t>
            </a:r>
          </a:p>
          <a:p>
            <a:endParaRPr lang="en-US" sz="2800" dirty="0"/>
          </a:p>
          <a:p>
            <a:pPr marL="457200" indent="-457200">
              <a:buFont typeface="Wingdings" panose="05000000000000000000" pitchFamily="2" charset="2"/>
              <a:buChar char="Ø"/>
            </a:pPr>
            <a:r>
              <a:rPr lang="en-US" sz="2800" dirty="0"/>
              <a:t>If an employee tests positive for marijuana, confirm that employee is prescribed marijuana</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36</a:t>
            </a:fld>
            <a:endParaRPr lang="en-US" dirty="0"/>
          </a:p>
        </p:txBody>
      </p:sp>
    </p:spTree>
    <p:extLst>
      <p:ext uri="{BB962C8B-B14F-4D97-AF65-F5344CB8AC3E}">
        <p14:creationId xmlns:p14="http://schemas.microsoft.com/office/powerpoint/2010/main" val="41111894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The Arkansas Amendment</a:t>
            </a:r>
            <a:br>
              <a:rPr lang="en-US" sz="3600" dirty="0">
                <a:solidFill>
                  <a:schemeClr val="bg1"/>
                </a:solidFill>
              </a:rPr>
            </a:br>
            <a:r>
              <a:rPr lang="en-US" sz="3600" dirty="0">
                <a:solidFill>
                  <a:schemeClr val="bg1"/>
                </a:solidFill>
              </a:rPr>
              <a:t>Employer </a:t>
            </a:r>
            <a:r>
              <a:rPr lang="en-US" sz="3600" dirty="0" smtClean="0">
                <a:solidFill>
                  <a:schemeClr val="bg1"/>
                </a:solidFill>
              </a:rPr>
              <a:t>Issues/Suggestions </a:t>
            </a:r>
            <a:r>
              <a:rPr lang="en-US" sz="3600" dirty="0">
                <a:solidFill>
                  <a:schemeClr val="bg1"/>
                </a:solidFill>
              </a:rPr>
              <a:t>(cont.)</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2964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dirty="0"/>
              <a:t>Businesses should also train their frontline supervisors and managers to identify when an employee may be under the influence of marijuana during their hours of employment.</a:t>
            </a:r>
          </a:p>
          <a:p>
            <a:pPr marL="0" indent="0">
              <a:buNone/>
            </a:pPr>
            <a:endParaRPr lang="en-US" dirty="0"/>
          </a:p>
          <a:p>
            <a:pPr marL="342900" indent="-342900">
              <a:buFont typeface="Wingdings" panose="05000000000000000000" pitchFamily="2" charset="2"/>
              <a:buChar char="Ø"/>
            </a:pPr>
            <a:r>
              <a:rPr lang="en-US" dirty="0"/>
              <a:t>The observation of these physical symptoms supports the administration of a drug test, which if positive supports the employer taking action against the employee assuming the proper policies are included in the employer’s handbook.</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37</a:t>
            </a:fld>
            <a:endParaRPr lang="en-US" dirty="0"/>
          </a:p>
        </p:txBody>
      </p:sp>
    </p:spTree>
    <p:extLst>
      <p:ext uri="{BB962C8B-B14F-4D97-AF65-F5344CB8AC3E}">
        <p14:creationId xmlns:p14="http://schemas.microsoft.com/office/powerpoint/2010/main" val="11608689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Employer Issues/Suggestions</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US" dirty="0"/>
              <a:t>The Americans with Disabilities Act</a:t>
            </a:r>
          </a:p>
          <a:p>
            <a:pPr marL="0" indent="0">
              <a:buNone/>
            </a:pPr>
            <a:endParaRPr lang="en-US" dirty="0"/>
          </a:p>
          <a:p>
            <a:pPr marL="342900" indent="-342900">
              <a:buFont typeface="Wingdings" panose="05000000000000000000" pitchFamily="2" charset="2"/>
              <a:buChar char="Ø"/>
            </a:pPr>
            <a:r>
              <a:rPr lang="en-US" dirty="0"/>
              <a:t>Employers may prohibit current illegal use of drugs and alcohol in the workplace and require that employees report for duty without engaging in the unlawful use of drugs</a:t>
            </a:r>
          </a:p>
          <a:p>
            <a:pPr marL="109728" indent="0">
              <a:buNone/>
            </a:pPr>
            <a:endParaRPr lang="en-US" dirty="0"/>
          </a:p>
          <a:p>
            <a:pPr marL="342900" indent="-342900">
              <a:buFont typeface="Wingdings" panose="05000000000000000000" pitchFamily="2" charset="2"/>
              <a:buChar char="Ø"/>
            </a:pPr>
            <a:r>
              <a:rPr lang="en-US" dirty="0"/>
              <a:t>A positive test result establishes “current” use</a:t>
            </a:r>
          </a:p>
          <a:p>
            <a:endParaRPr lang="en-US" dirty="0"/>
          </a:p>
          <a:p>
            <a:pPr marL="342900" indent="-342900">
              <a:buFont typeface="Wingdings" panose="05000000000000000000" pitchFamily="2" charset="2"/>
              <a:buChar char="Ø"/>
            </a:pPr>
            <a:r>
              <a:rPr lang="en-US" dirty="0"/>
              <a:t>Under federal law, medical marijuana use is considered illegal drug use</a:t>
            </a:r>
          </a:p>
          <a:p>
            <a:pPr lvl="0" algn="ctr" eaLnBrk="1" hangingPunct="1">
              <a:spcBef>
                <a:spcPct val="20000"/>
              </a:spcBef>
              <a:defRPr/>
            </a:pPr>
            <a:endParaRPr lang="en-US" sz="2800" kern="0" dirty="0" smtClean="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38</a:t>
            </a:fld>
            <a:endParaRPr lang="en-US" dirty="0"/>
          </a:p>
        </p:txBody>
      </p:sp>
    </p:spTree>
    <p:extLst>
      <p:ext uri="{BB962C8B-B14F-4D97-AF65-F5344CB8AC3E}">
        <p14:creationId xmlns:p14="http://schemas.microsoft.com/office/powerpoint/2010/main" val="31831453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Employer Issues (cont.)</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838200" y="17526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dirty="0"/>
              <a:t>More requests for American with Disabilities Act (“ADA”) accommodation?</a:t>
            </a:r>
          </a:p>
          <a:p>
            <a:pPr marL="0" indent="0" algn="ctr">
              <a:buNone/>
            </a:pPr>
            <a:endParaRPr lang="en-US" dirty="0"/>
          </a:p>
          <a:p>
            <a:pPr marL="342900" indent="-342900">
              <a:buFont typeface="Wingdings" panose="05000000000000000000" pitchFamily="2" charset="2"/>
              <a:buChar char="Ø"/>
            </a:pPr>
            <a:r>
              <a:rPr lang="en-US" dirty="0"/>
              <a:t>Employees under the influence of medical marijuana could have unknown side effects that make them unable to perform their duties.</a:t>
            </a:r>
          </a:p>
          <a:p>
            <a:endParaRPr lang="en-US" dirty="0"/>
          </a:p>
          <a:p>
            <a:pPr marL="342900" indent="-342900">
              <a:buFont typeface="Wingdings" panose="05000000000000000000" pitchFamily="2" charset="2"/>
              <a:buChar char="Ø"/>
            </a:pPr>
            <a:r>
              <a:rPr lang="en-US" dirty="0"/>
              <a:t>Same restrictions apply as to employees using prescription drugs: must report to management and can’t work if side effects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39</a:t>
            </a:fld>
            <a:endParaRPr lang="en-US" dirty="0"/>
          </a:p>
        </p:txBody>
      </p:sp>
    </p:spTree>
    <p:extLst>
      <p:ext uri="{BB962C8B-B14F-4D97-AF65-F5344CB8AC3E}">
        <p14:creationId xmlns:p14="http://schemas.microsoft.com/office/powerpoint/2010/main" val="3303986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smtClean="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37260" y="16383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85750" lvl="0" indent="-285750" eaLnBrk="1" hangingPunct="1">
              <a:spcBef>
                <a:spcPct val="20000"/>
              </a:spcBef>
              <a:buFont typeface="Wingdings" panose="05000000000000000000" pitchFamily="2" charset="2"/>
              <a:buChar char="Ø"/>
              <a:defRPr/>
            </a:pPr>
            <a:r>
              <a:rPr lang="en-US" sz="1800" kern="0" dirty="0">
                <a:latin typeface="+mn-lt"/>
                <a:ea typeface="+mn-ea"/>
              </a:rPr>
              <a:t>Decriminalizes (from a state [Arkansas] standpoint) certain use of marijuana</a:t>
            </a:r>
          </a:p>
          <a:p>
            <a:pPr lvl="0" eaLnBrk="1" hangingPunct="1">
              <a:spcBef>
                <a:spcPct val="20000"/>
              </a:spcBef>
              <a:defRPr/>
            </a:pPr>
            <a:endParaRPr lang="en-US" sz="1800" kern="0" dirty="0">
              <a:latin typeface="+mn-lt"/>
              <a:ea typeface="+mn-ea"/>
            </a:endParaRPr>
          </a:p>
          <a:p>
            <a:pPr marL="285750" lvl="0" indent="-285750" eaLnBrk="1" hangingPunct="1">
              <a:spcBef>
                <a:spcPct val="20000"/>
              </a:spcBef>
              <a:buFont typeface="Wingdings" panose="05000000000000000000" pitchFamily="2" charset="2"/>
              <a:buChar char="Ø"/>
              <a:defRPr/>
            </a:pPr>
            <a:r>
              <a:rPr lang="en-US" sz="1800" kern="0" dirty="0">
                <a:latin typeface="+mn-lt"/>
                <a:ea typeface="+mn-ea"/>
              </a:rPr>
              <a:t>Establishment of regulation of cultivators and dispensaries</a:t>
            </a:r>
          </a:p>
          <a:p>
            <a:pPr lvl="0" eaLnBrk="1" hangingPunct="1">
              <a:spcBef>
                <a:spcPct val="20000"/>
              </a:spcBef>
              <a:defRPr/>
            </a:pPr>
            <a:endParaRPr lang="en-US" sz="1800" kern="0" dirty="0">
              <a:latin typeface="+mn-lt"/>
              <a:ea typeface="+mn-ea"/>
            </a:endParaRPr>
          </a:p>
          <a:p>
            <a:pPr marL="285750" lvl="0" indent="-285750" eaLnBrk="1" hangingPunct="1">
              <a:spcBef>
                <a:spcPct val="20000"/>
              </a:spcBef>
              <a:buFont typeface="Wingdings" panose="05000000000000000000" pitchFamily="2" charset="2"/>
              <a:buChar char="Ø"/>
              <a:defRPr/>
            </a:pPr>
            <a:r>
              <a:rPr lang="en-US" sz="1800" kern="0" dirty="0">
                <a:latin typeface="+mn-lt"/>
                <a:ea typeface="+mn-ea"/>
              </a:rPr>
              <a:t>Does not require “Employer to accommodate the ingestion of marijuana in a workplace or an employee working under the influence of marijuana.”</a:t>
            </a:r>
          </a:p>
          <a:p>
            <a:pPr lvl="0" eaLnBrk="1" hangingPunct="1">
              <a:spcBef>
                <a:spcPct val="20000"/>
              </a:spcBef>
              <a:defRPr/>
            </a:pPr>
            <a:endParaRPr lang="en-US" sz="1800" kern="0" dirty="0">
              <a:latin typeface="+mn-lt"/>
              <a:ea typeface="+mn-ea"/>
            </a:endParaRPr>
          </a:p>
          <a:p>
            <a:pPr marL="285750" lvl="0" indent="-285750" eaLnBrk="1" hangingPunct="1">
              <a:spcBef>
                <a:spcPct val="20000"/>
              </a:spcBef>
              <a:buFont typeface="Wingdings" panose="05000000000000000000" pitchFamily="2" charset="2"/>
              <a:buChar char="Ø"/>
              <a:defRPr/>
            </a:pPr>
            <a:r>
              <a:rPr lang="en-US" sz="1800" kern="0" dirty="0">
                <a:latin typeface="+mn-lt"/>
                <a:ea typeface="+mn-ea"/>
              </a:rPr>
              <a:t>Outlines process pursuant to which an individual can become a “Qualifying Patient” who can use medical marijuana</a:t>
            </a:r>
          </a:p>
          <a:p>
            <a:pPr lvl="0" eaLnBrk="1" hangingPunct="1">
              <a:spcBef>
                <a:spcPct val="20000"/>
              </a:spcBef>
              <a:defRPr/>
            </a:pPr>
            <a:endParaRPr lang="en-US" sz="1800" kern="0" dirty="0">
              <a:latin typeface="+mn-lt"/>
              <a:ea typeface="+mn-ea"/>
            </a:endParaRPr>
          </a:p>
          <a:p>
            <a:pPr marL="285750" lvl="0" indent="-285750" eaLnBrk="1" hangingPunct="1">
              <a:spcBef>
                <a:spcPct val="20000"/>
              </a:spcBef>
              <a:buFont typeface="Wingdings" panose="05000000000000000000" pitchFamily="2" charset="2"/>
              <a:buChar char="Ø"/>
              <a:defRPr/>
            </a:pPr>
            <a:r>
              <a:rPr lang="en-US" sz="1800" kern="0" dirty="0">
                <a:latin typeface="+mn-lt"/>
                <a:ea typeface="+mn-ea"/>
              </a:rPr>
              <a:t>Doctor certifies he/she has a “Qualifying Medical Condition”</a:t>
            </a:r>
            <a:r>
              <a:rPr lang="en-US" sz="2000" kern="0" dirty="0">
                <a:latin typeface="+mn-lt"/>
                <a:ea typeface="+mn-ea"/>
              </a:rPr>
              <a:t> </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a:t>
            </a:fld>
            <a:endParaRPr lang="en-US" dirty="0"/>
          </a:p>
        </p:txBody>
      </p:sp>
    </p:spTree>
    <p:extLst>
      <p:ext uri="{BB962C8B-B14F-4D97-AF65-F5344CB8AC3E}">
        <p14:creationId xmlns:p14="http://schemas.microsoft.com/office/powerpoint/2010/main" val="25015299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Laws and Regulations</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1800" dirty="0"/>
              <a:t>Americans with Disabilities Act (cont.)</a:t>
            </a:r>
          </a:p>
          <a:p>
            <a:pPr marL="800100" lvl="1" indent="-342900">
              <a:buFont typeface="Courier New" panose="02070309020205020404" pitchFamily="49" charset="0"/>
              <a:buChar char="o"/>
            </a:pPr>
            <a:r>
              <a:rPr lang="en-US" sz="1800" dirty="0"/>
              <a:t>Contains an illegal drug provision (exception for use of Schedule I drug taken under supervision by a licensed health care professional)</a:t>
            </a:r>
          </a:p>
          <a:p>
            <a:pPr marL="800100" lvl="1" indent="-342900">
              <a:buFont typeface="Courier New" panose="02070309020205020404" pitchFamily="49" charset="0"/>
              <a:buChar char="o"/>
            </a:pPr>
            <a:r>
              <a:rPr lang="en-US" sz="1800" dirty="0"/>
              <a:t>Employees are seeking accommodation for the underlying disability that necessitates the use of medical marijuana</a:t>
            </a:r>
          </a:p>
          <a:p>
            <a:pPr marL="800100" lvl="1" indent="-342900">
              <a:buFont typeface="Courier New" panose="02070309020205020404" pitchFamily="49" charset="0"/>
              <a:buChar char="o"/>
            </a:pPr>
            <a:r>
              <a:rPr lang="en-US" sz="1800" dirty="0"/>
              <a:t>Does the accommodation impose an “undue hardship”?</a:t>
            </a:r>
          </a:p>
          <a:p>
            <a:pPr marL="1714500" lvl="3" indent="-342900">
              <a:buFont typeface="Wingdings" panose="05000000000000000000" pitchFamily="2" charset="2"/>
              <a:buChar char="§"/>
            </a:pPr>
            <a:r>
              <a:rPr lang="en-US" sz="1800" dirty="0">
                <a:solidFill>
                  <a:schemeClr val="tx1">
                    <a:lumMod val="95000"/>
                    <a:lumOff val="5000"/>
                  </a:schemeClr>
                </a:solidFill>
              </a:rPr>
              <a:t>Nature and cost of the accommodation</a:t>
            </a:r>
          </a:p>
          <a:p>
            <a:pPr marL="1714500" lvl="3" indent="-342900">
              <a:buFont typeface="Wingdings" panose="05000000000000000000" pitchFamily="2" charset="2"/>
              <a:buChar char="§"/>
            </a:pPr>
            <a:r>
              <a:rPr lang="en-US" sz="1800" dirty="0">
                <a:solidFill>
                  <a:schemeClr val="tx1">
                    <a:lumMod val="95000"/>
                    <a:lumOff val="5000"/>
                  </a:schemeClr>
                </a:solidFill>
              </a:rPr>
              <a:t>Financial resources of the employer</a:t>
            </a:r>
          </a:p>
          <a:p>
            <a:pPr marL="1714500" lvl="3" indent="-342900">
              <a:buFont typeface="Wingdings" panose="05000000000000000000" pitchFamily="2" charset="2"/>
              <a:buChar char="§"/>
            </a:pPr>
            <a:r>
              <a:rPr lang="en-US" sz="1800" dirty="0">
                <a:solidFill>
                  <a:schemeClr val="tx1">
                    <a:lumMod val="95000"/>
                    <a:lumOff val="5000"/>
                  </a:schemeClr>
                </a:solidFill>
              </a:rPr>
              <a:t>Type of operation of the employer</a:t>
            </a:r>
          </a:p>
          <a:p>
            <a:pPr marL="1714500" lvl="3" indent="-342900">
              <a:buFont typeface="Wingdings" panose="05000000000000000000" pitchFamily="2" charset="2"/>
              <a:buChar char="§"/>
            </a:pPr>
            <a:r>
              <a:rPr lang="en-US" sz="1800" dirty="0">
                <a:solidFill>
                  <a:schemeClr val="tx1">
                    <a:lumMod val="95000"/>
                    <a:lumOff val="5000"/>
                  </a:schemeClr>
                </a:solidFill>
              </a:rPr>
              <a:t>Impact of the accommodation</a:t>
            </a:r>
          </a:p>
          <a:p>
            <a:pPr marL="457200" lvl="3" indent="-457200">
              <a:buFont typeface="Wingdings" panose="05000000000000000000" pitchFamily="2" charset="2"/>
              <a:buChar char="Ø"/>
            </a:pPr>
            <a:r>
              <a:rPr lang="en-US" sz="1800" dirty="0">
                <a:solidFill>
                  <a:schemeClr val="tx1">
                    <a:lumMod val="95000"/>
                    <a:lumOff val="5000"/>
                  </a:schemeClr>
                </a:solidFill>
              </a:rPr>
              <a:t>Is there a connection between the medical screening and the work performed?</a:t>
            </a:r>
          </a:p>
          <a:p>
            <a:pPr marL="1257300" lvl="4" indent="-342900">
              <a:buFont typeface="Courier New" panose="02070309020205020404" pitchFamily="49" charset="0"/>
              <a:buChar char="o"/>
            </a:pPr>
            <a:r>
              <a:rPr lang="en-US" sz="1800" dirty="0"/>
              <a:t>Examples – airline pilots, school bus drivers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40</a:t>
            </a:fld>
            <a:endParaRPr lang="en-US" dirty="0"/>
          </a:p>
        </p:txBody>
      </p:sp>
    </p:spTree>
    <p:extLst>
      <p:ext uri="{BB962C8B-B14F-4D97-AF65-F5344CB8AC3E}">
        <p14:creationId xmlns:p14="http://schemas.microsoft.com/office/powerpoint/2010/main" val="11279749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eaLnBrk="1" hangingPunct="1">
              <a:defRPr/>
            </a:pPr>
            <a:r>
              <a:rPr lang="en-US" sz="4400" dirty="0">
                <a:solidFill>
                  <a:schemeClr val="bg1"/>
                </a:solidFill>
              </a:rPr>
              <a:t>Laws and Regulations (cont.)</a:t>
            </a:r>
            <a:endParaRPr kumimoji="0" lang="en-US" sz="44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sz="1800" dirty="0"/>
              <a:t>Legalizing medical marijuana could mean more requests for accommodation</a:t>
            </a:r>
          </a:p>
          <a:p>
            <a:pPr marL="0" indent="0" algn="ctr">
              <a:buNone/>
            </a:pPr>
            <a:endParaRPr lang="en-US" sz="1800" dirty="0"/>
          </a:p>
          <a:p>
            <a:pPr marL="342900" indent="-342900">
              <a:buFont typeface="Wingdings" panose="05000000000000000000" pitchFamily="2" charset="2"/>
              <a:buChar char="Ø"/>
            </a:pPr>
            <a:r>
              <a:rPr lang="en-US" sz="1800" dirty="0"/>
              <a:t>Employees under the influence of medical marijuana could have unknown side effects that make them unable to perform their duties.</a:t>
            </a:r>
          </a:p>
          <a:p>
            <a:pPr marL="0" indent="0">
              <a:buNone/>
            </a:pPr>
            <a:endParaRPr lang="en-US" sz="1800" dirty="0"/>
          </a:p>
          <a:p>
            <a:pPr marL="342900" indent="-342900">
              <a:buFont typeface="Wingdings" panose="05000000000000000000" pitchFamily="2" charset="2"/>
              <a:buChar char="Ø"/>
            </a:pPr>
            <a:r>
              <a:rPr lang="en-US" sz="1800" dirty="0"/>
              <a:t>Same restrictions apply as to employees using prescription drugs: must report to management and can’t work if side </a:t>
            </a:r>
            <a:r>
              <a:rPr lang="en-US" sz="1800" dirty="0" smtClean="0"/>
              <a:t>effects</a:t>
            </a:r>
          </a:p>
          <a:p>
            <a:pPr marL="800100" lvl="1" indent="-342900">
              <a:buFont typeface="Arial" panose="020B0604020202020204" pitchFamily="34" charset="0"/>
              <a:buChar char="•"/>
            </a:pPr>
            <a:r>
              <a:rPr lang="en-US" sz="1800" dirty="0" smtClean="0"/>
              <a:t>Does employee seeking accommodation for medical use have appropriate medical certification and will refrain from on duty use or otherwise not pose a risk to the employer?</a:t>
            </a:r>
            <a:endParaRPr lang="en-US" sz="1800" dirty="0"/>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41</a:t>
            </a:fld>
            <a:endParaRPr lang="en-US" dirty="0"/>
          </a:p>
        </p:txBody>
      </p:sp>
    </p:spTree>
    <p:extLst>
      <p:ext uri="{BB962C8B-B14F-4D97-AF65-F5344CB8AC3E}">
        <p14:creationId xmlns:p14="http://schemas.microsoft.com/office/powerpoint/2010/main" val="73935882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dirty="0">
                <a:solidFill>
                  <a:schemeClr val="bg1"/>
                </a:solidFill>
              </a:rPr>
              <a:t>Employer Issues/Suggestions (cont.)</a:t>
            </a:r>
            <a:endParaRPr kumimoji="0" lang="en-US" sz="32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dirty="0"/>
              <a:t>Loss of Insurance Coverage Issues?</a:t>
            </a:r>
          </a:p>
          <a:p>
            <a:pPr marL="0" indent="0" algn="ctr">
              <a:buNone/>
            </a:pPr>
            <a:endParaRPr lang="en-US" dirty="0"/>
          </a:p>
          <a:p>
            <a:pPr marL="342900" indent="-342900">
              <a:buFont typeface="Wingdings" panose="05000000000000000000" pitchFamily="2" charset="2"/>
              <a:buChar char="Ø"/>
            </a:pPr>
            <a:r>
              <a:rPr lang="en-US" dirty="0"/>
              <a:t>Will disability discrimination claims be declined by employment practices liability insurance if underlying claim involves employee under the influence of medical marijuana? </a:t>
            </a:r>
          </a:p>
          <a:p>
            <a:pPr marL="342900" indent="-342900">
              <a:buFont typeface="Wingdings" panose="05000000000000000000" pitchFamily="2" charset="2"/>
              <a:buChar char="Ø"/>
            </a:pPr>
            <a:r>
              <a:rPr lang="en-US" dirty="0"/>
              <a:t>Claims could include:</a:t>
            </a:r>
          </a:p>
          <a:p>
            <a:pPr marL="800100" lvl="1" indent="-342900">
              <a:buFont typeface="Courier New" panose="02070309020205020404" pitchFamily="49" charset="0"/>
              <a:buChar char="o"/>
            </a:pPr>
            <a:r>
              <a:rPr lang="en-US" dirty="0"/>
              <a:t>Termination, wrongful discharge</a:t>
            </a:r>
          </a:p>
          <a:p>
            <a:pPr marL="800100" lvl="1" indent="-342900">
              <a:buFont typeface="Courier New" panose="02070309020205020404" pitchFamily="49" charset="0"/>
              <a:buChar char="o"/>
            </a:pPr>
            <a:r>
              <a:rPr lang="en-US" dirty="0"/>
              <a:t>Discipline, failure to promote</a:t>
            </a:r>
          </a:p>
          <a:p>
            <a:pPr marL="800100" lvl="1" indent="-342900">
              <a:buFont typeface="Courier New" panose="02070309020205020404" pitchFamily="49" charset="0"/>
              <a:buChar char="o"/>
            </a:pPr>
            <a:r>
              <a:rPr lang="en-US" dirty="0"/>
              <a:t>Retaliation</a:t>
            </a:r>
          </a:p>
          <a:p>
            <a:pPr lvl="1" indent="-457200">
              <a:buFont typeface="Wingdings" panose="05000000000000000000" pitchFamily="2" charset="2"/>
              <a:buChar char="Ø"/>
            </a:pPr>
            <a:r>
              <a:rPr lang="en-US" dirty="0"/>
              <a:t>Policies may vary by company and state</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42</a:t>
            </a:fld>
            <a:endParaRPr lang="en-US" dirty="0"/>
          </a:p>
        </p:txBody>
      </p:sp>
    </p:spTree>
    <p:extLst>
      <p:ext uri="{BB962C8B-B14F-4D97-AF65-F5344CB8AC3E}">
        <p14:creationId xmlns:p14="http://schemas.microsoft.com/office/powerpoint/2010/main" val="34413622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dirty="0">
                <a:solidFill>
                  <a:schemeClr val="bg1"/>
                </a:solidFill>
              </a:rPr>
              <a:t>Employer Issues/Suggestions (cont.)</a:t>
            </a:r>
            <a:endParaRPr kumimoji="0" lang="en-US" sz="32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52400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dirty="0"/>
              <a:t>Health Coverage Issues?</a:t>
            </a:r>
          </a:p>
          <a:p>
            <a:pPr marL="0" indent="0" algn="ctr">
              <a:buNone/>
            </a:pPr>
            <a:endParaRPr lang="en-US" dirty="0"/>
          </a:p>
          <a:p>
            <a:pPr marL="342900" indent="-342900">
              <a:buFont typeface="Wingdings" panose="05000000000000000000" pitchFamily="2" charset="2"/>
              <a:buChar char="Ø"/>
            </a:pPr>
            <a:r>
              <a:rPr lang="en-US" dirty="0"/>
              <a:t>Some states with medical marijuana laws expressly do not require health insurance providers to reimburse for medical marijuana</a:t>
            </a:r>
          </a:p>
          <a:p>
            <a:endParaRPr lang="en-US" dirty="0"/>
          </a:p>
          <a:p>
            <a:pPr marL="342900" indent="-342900">
              <a:buFont typeface="Wingdings" panose="05000000000000000000" pitchFamily="2" charset="2"/>
              <a:buChar char="Ø"/>
            </a:pPr>
            <a:r>
              <a:rPr lang="en-US" dirty="0"/>
              <a:t>Arkansas Amendment does not require a governmental medical assistance program or private health insurer to cover medical marijuana unless federal law requires it.</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43</a:t>
            </a:fld>
            <a:endParaRPr lang="en-US" dirty="0"/>
          </a:p>
        </p:txBody>
      </p:sp>
    </p:spTree>
    <p:extLst>
      <p:ext uri="{BB962C8B-B14F-4D97-AF65-F5344CB8AC3E}">
        <p14:creationId xmlns:p14="http://schemas.microsoft.com/office/powerpoint/2010/main" val="4559696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Impact on Workers’ Comp?</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lvl="0" indent="-457200" eaLnBrk="1" hangingPunct="1">
              <a:spcBef>
                <a:spcPct val="20000"/>
              </a:spcBef>
              <a:buFont typeface="Wingdings" panose="05000000000000000000" pitchFamily="2" charset="2"/>
              <a:buChar char="Ø"/>
              <a:defRPr/>
            </a:pPr>
            <a:r>
              <a:rPr lang="en-US" sz="2800" kern="0" dirty="0" smtClean="0">
                <a:latin typeface="+mn-lt"/>
                <a:ea typeface="+mn-ea"/>
              </a:rPr>
              <a:t>Can a workers comp claim be denied if employee tests positive for marijuana?</a:t>
            </a:r>
          </a:p>
          <a:p>
            <a:pPr lvl="0" eaLnBrk="1" hangingPunct="1">
              <a:spcBef>
                <a:spcPct val="20000"/>
              </a:spcBef>
              <a:defRPr/>
            </a:pPr>
            <a:endParaRPr kumimoji="0" lang="en-US" sz="2800" b="0" u="none" strike="noStrike" kern="0" cap="none" spc="0" normalizeH="0" baseline="0" noProof="0" dirty="0">
              <a:ln>
                <a:noFill/>
              </a:ln>
              <a:effectLst/>
              <a:uLnTx/>
              <a:uFillTx/>
              <a:latin typeface="+mn-lt"/>
              <a:ea typeface="+mn-ea"/>
            </a:endParaRPr>
          </a:p>
          <a:p>
            <a:pPr marL="457200" lvl="0" indent="-457200" eaLnBrk="1" hangingPunct="1">
              <a:spcBef>
                <a:spcPct val="20000"/>
              </a:spcBef>
              <a:buFont typeface="Wingdings" panose="05000000000000000000" pitchFamily="2" charset="2"/>
              <a:buChar char="Ø"/>
              <a:defRPr/>
            </a:pPr>
            <a:r>
              <a:rPr lang="en-US" sz="2800" kern="0" dirty="0" smtClean="0">
                <a:latin typeface="+mn-lt"/>
                <a:ea typeface="+mn-ea"/>
              </a:rPr>
              <a:t>Can an insured employee seek reimbursement for medical marijuana to treat workplace injury?</a:t>
            </a:r>
            <a:endParaRPr kumimoji="0" lang="en-US" sz="2800" b="0" u="none" strike="noStrike" kern="0" cap="none" spc="0" normalizeH="0" baseline="0" noProof="0" dirty="0" smtClean="0">
              <a:ln>
                <a:noFill/>
              </a:ln>
              <a:effectLst/>
              <a:uLnTx/>
              <a:uFillTx/>
              <a:latin typeface="+mn-lt"/>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44</a:t>
            </a:fld>
            <a:endParaRPr lang="en-US" dirty="0"/>
          </a:p>
        </p:txBody>
      </p:sp>
    </p:spTree>
    <p:extLst>
      <p:ext uri="{BB962C8B-B14F-4D97-AF65-F5344CB8AC3E}">
        <p14:creationId xmlns:p14="http://schemas.microsoft.com/office/powerpoint/2010/main" val="23473357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Confidentiality Concerns</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2000" dirty="0"/>
              <a:t>Employers are limited from health-related inquiries (Americans with Disabilities Act)</a:t>
            </a:r>
          </a:p>
          <a:p>
            <a:endParaRPr lang="en-US" sz="2000" dirty="0"/>
          </a:p>
          <a:p>
            <a:pPr marL="342900" indent="-342900">
              <a:buFont typeface="Wingdings" panose="05000000000000000000" pitchFamily="2" charset="2"/>
              <a:buChar char="Ø"/>
            </a:pPr>
            <a:r>
              <a:rPr lang="en-US" sz="2000" dirty="0"/>
              <a:t>Lack of knowledge about medical marijuana side effects makes ability to accommodate difficult.</a:t>
            </a:r>
          </a:p>
          <a:p>
            <a:endParaRPr lang="en-US" sz="2000" dirty="0"/>
          </a:p>
          <a:p>
            <a:pPr marL="342900" indent="-342900">
              <a:buFont typeface="Wingdings" panose="05000000000000000000" pitchFamily="2" charset="2"/>
              <a:buChar char="Ø"/>
            </a:pPr>
            <a:r>
              <a:rPr lang="en-US" sz="2000" dirty="0"/>
              <a:t>Could employers verify whether employees are lawfully enrolled in medical marijuana program?</a:t>
            </a:r>
          </a:p>
          <a:p>
            <a:pPr marL="0" indent="0">
              <a:buNone/>
            </a:pPr>
            <a:endParaRPr lang="en-US" sz="2000" dirty="0"/>
          </a:p>
          <a:p>
            <a:pPr marL="342900" indent="-342900">
              <a:buFont typeface="Wingdings" panose="05000000000000000000" pitchFamily="2" charset="2"/>
              <a:buChar char="Ø"/>
            </a:pPr>
            <a:r>
              <a:rPr lang="en-US" sz="2000" dirty="0"/>
              <a:t>Would employees candidly report being under the influence/having side effects if they might be taken off duty without pay?</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45</a:t>
            </a:fld>
            <a:endParaRPr lang="en-US" dirty="0"/>
          </a:p>
        </p:txBody>
      </p:sp>
    </p:spTree>
    <p:extLst>
      <p:ext uri="{BB962C8B-B14F-4D97-AF65-F5344CB8AC3E}">
        <p14:creationId xmlns:p14="http://schemas.microsoft.com/office/powerpoint/2010/main" val="5839991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Confidentiality Issues?</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r>
              <a:rPr lang="en-US" sz="2800" dirty="0"/>
              <a:t>Arkansas DOH registry identification card should be kept separate from personnel records because it indicates that the employee has a qualifying medical condition, i.e.,  disability.</a:t>
            </a:r>
          </a:p>
          <a:p>
            <a:endParaRPr lang="en-US" sz="2800" dirty="0"/>
          </a:p>
          <a:p>
            <a:pPr marL="457200" indent="-457200">
              <a:buFont typeface="Wingdings" panose="05000000000000000000" pitchFamily="2" charset="2"/>
              <a:buChar char="Ø"/>
            </a:pPr>
            <a:r>
              <a:rPr lang="en-US" sz="2800" dirty="0"/>
              <a:t>Should be kept confidential, and disclosed only to other employees on a need-to-know basis.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46</a:t>
            </a:fld>
            <a:endParaRPr lang="en-US" dirty="0"/>
          </a:p>
        </p:txBody>
      </p:sp>
    </p:spTree>
    <p:extLst>
      <p:ext uri="{BB962C8B-B14F-4D97-AF65-F5344CB8AC3E}">
        <p14:creationId xmlns:p14="http://schemas.microsoft.com/office/powerpoint/2010/main" val="25109445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Laws and Regulations (cont.)</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2000" dirty="0"/>
              <a:t>U.S. Department of Transportation</a:t>
            </a:r>
          </a:p>
          <a:p>
            <a:pPr marL="800100" lvl="1" indent="-342900">
              <a:buFont typeface="Courier New" panose="02070309020205020404" pitchFamily="49" charset="0"/>
              <a:buChar char="o"/>
            </a:pPr>
            <a:r>
              <a:rPr lang="en-US" sz="2000" dirty="0"/>
              <a:t>Omnibus Transportation Employee Testing Act of </a:t>
            </a:r>
            <a:r>
              <a:rPr lang="en-US" sz="2000" dirty="0" smtClean="0"/>
              <a:t>1991</a:t>
            </a:r>
          </a:p>
          <a:p>
            <a:pPr lvl="1"/>
            <a:endParaRPr lang="en-US" sz="2000" dirty="0"/>
          </a:p>
          <a:p>
            <a:pPr marL="1257300" lvl="2" indent="-342900">
              <a:buFont typeface="Wingdings" panose="05000000000000000000" pitchFamily="2" charset="2"/>
              <a:buChar char="§"/>
            </a:pPr>
            <a:r>
              <a:rPr lang="en-US" sz="2000" dirty="0"/>
              <a:t>Requires drug and alcohol testing of drivers, pilots, and other “safety-sensitive” jobs that are under the domain of the Department of Transportation (DOT</a:t>
            </a:r>
            <a:r>
              <a:rPr lang="en-US" sz="2000" dirty="0" smtClean="0"/>
              <a:t>)</a:t>
            </a:r>
          </a:p>
          <a:p>
            <a:pPr lvl="2"/>
            <a:endParaRPr lang="en-US" sz="2000" dirty="0"/>
          </a:p>
          <a:p>
            <a:pPr marL="1257300" lvl="2" indent="-342900">
              <a:buFont typeface="Wingdings" panose="05000000000000000000" pitchFamily="2" charset="2"/>
              <a:buChar char="§"/>
            </a:pPr>
            <a:r>
              <a:rPr lang="en-US" sz="2000" dirty="0"/>
              <a:t>The DOT has guidelines that prohibit the use of medical marijuana by transportation workers including pilots, school bus drivers, truck drivers, subway operators, ship captains and fire-armed transit security workers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47</a:t>
            </a:fld>
            <a:endParaRPr lang="en-US" dirty="0"/>
          </a:p>
        </p:txBody>
      </p:sp>
    </p:spTree>
    <p:extLst>
      <p:ext uri="{BB962C8B-B14F-4D97-AF65-F5344CB8AC3E}">
        <p14:creationId xmlns:p14="http://schemas.microsoft.com/office/powerpoint/2010/main" val="2091855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Laws and Regulations (cont.)</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sz="2000" dirty="0"/>
              <a:t>Department of Transportation</a:t>
            </a:r>
          </a:p>
          <a:p>
            <a:pPr marL="0" indent="0" algn="ctr">
              <a:buNone/>
            </a:pPr>
            <a:endParaRPr lang="en-US" sz="2000" dirty="0"/>
          </a:p>
          <a:p>
            <a:pPr marL="342900" indent="-342900">
              <a:buFont typeface="Wingdings" panose="05000000000000000000" pitchFamily="2" charset="2"/>
              <a:buChar char="Ø"/>
            </a:pPr>
            <a:r>
              <a:rPr lang="en-US" sz="2000" dirty="0"/>
              <a:t>Pilots, bus drivers, truck drivers, train engineers, subway operators, aircraft maintenance personnel, transit fire armed security personnel, ship captains and pipeline emergency response personnel, among others</a:t>
            </a:r>
          </a:p>
          <a:p>
            <a:endParaRPr lang="en-US" sz="2000" dirty="0"/>
          </a:p>
          <a:p>
            <a:pPr marL="342900" indent="-342900">
              <a:buFont typeface="Wingdings" panose="05000000000000000000" pitchFamily="2" charset="2"/>
              <a:buChar char="Ø"/>
            </a:pPr>
            <a:r>
              <a:rPr lang="en-US" sz="2000" dirty="0"/>
              <a:t>No driver may report for or remain on safety-sensitive duty while using any controlled substance</a:t>
            </a:r>
          </a:p>
          <a:p>
            <a:pPr marL="0" indent="0">
              <a:buNone/>
            </a:pPr>
            <a:endParaRPr lang="en-US" sz="2000" dirty="0"/>
          </a:p>
          <a:p>
            <a:pPr marL="342900" indent="-342900">
              <a:buFont typeface="Wingdings" panose="05000000000000000000" pitchFamily="2" charset="2"/>
              <a:buChar char="Ø"/>
            </a:pPr>
            <a:r>
              <a:rPr lang="en-US" sz="2000" dirty="0"/>
              <a:t>No driver shall report for or remain on safety-sensitive duty after testing positive for unlawful drugs</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48</a:t>
            </a:fld>
            <a:endParaRPr lang="en-US" dirty="0"/>
          </a:p>
        </p:txBody>
      </p:sp>
    </p:spTree>
    <p:extLst>
      <p:ext uri="{BB962C8B-B14F-4D97-AF65-F5344CB8AC3E}">
        <p14:creationId xmlns:p14="http://schemas.microsoft.com/office/powerpoint/2010/main" val="24875355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Laws and Regulations (cont.)</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sz="1800" dirty="0"/>
              <a:t>Department of Transportation (cont.)</a:t>
            </a:r>
          </a:p>
          <a:p>
            <a:pPr marL="0" indent="0" algn="ctr">
              <a:buNone/>
            </a:pPr>
            <a:endParaRPr lang="en-US" sz="1800" dirty="0"/>
          </a:p>
          <a:p>
            <a:pPr marL="342900" indent="-342900">
              <a:buFont typeface="Wingdings" panose="05000000000000000000" pitchFamily="2" charset="2"/>
              <a:buChar char="Ø"/>
            </a:pPr>
            <a:r>
              <a:rPr lang="en-US" sz="1800" dirty="0"/>
              <a:t>On 10/22/09, DOT issued a statement asserting that its regulated drug testing program will not change based upon the DOJ’s 10/19 statement</a:t>
            </a:r>
          </a:p>
          <a:p>
            <a:endParaRPr lang="en-US" sz="1800" dirty="0"/>
          </a:p>
          <a:p>
            <a:pPr marL="342900" indent="-342900">
              <a:buFont typeface="Wingdings" panose="05000000000000000000" pitchFamily="2" charset="2"/>
              <a:buChar char="Ø"/>
            </a:pPr>
            <a:r>
              <a:rPr lang="en-US" sz="1800" dirty="0"/>
              <a:t>DOT regs do not authorize ‘medical marijuana’ under state law to be a valid medical explanation for a transportation employee’s positive drug test result</a:t>
            </a:r>
            <a:r>
              <a:rPr lang="en-US" sz="1800" dirty="0" smtClean="0"/>
              <a:t>. (DOT takes priority)</a:t>
            </a:r>
            <a:endParaRPr lang="en-US" sz="1800" dirty="0"/>
          </a:p>
          <a:p>
            <a:endParaRPr lang="en-US" sz="1800" dirty="0"/>
          </a:p>
          <a:p>
            <a:pPr marL="342900" indent="-342900">
              <a:buFont typeface="Wingdings" panose="05000000000000000000" pitchFamily="2" charset="2"/>
              <a:buChar char="Ø"/>
            </a:pPr>
            <a:r>
              <a:rPr lang="en-US" sz="1800" dirty="0"/>
              <a:t>“Therefore, Medical Review Officers will not verify a drug test as negative based upon information that a physician recommended that the employee use ‘medical marijuana…’ It remains unacceptable for any safety-sensitive employee subject to drug testing under the Dept. of Transportation’s drug testing regulations to use marijuana.”</a:t>
            </a: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49</a:t>
            </a:fld>
            <a:endParaRPr lang="en-US" dirty="0"/>
          </a:p>
        </p:txBody>
      </p:sp>
    </p:spTree>
    <p:extLst>
      <p:ext uri="{BB962C8B-B14F-4D97-AF65-F5344CB8AC3E}">
        <p14:creationId xmlns:p14="http://schemas.microsoft.com/office/powerpoint/2010/main" val="1190830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smtClean="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endParaRPr lang="en-US" sz="2000" dirty="0" smtClean="0"/>
          </a:p>
          <a:p>
            <a:pPr marL="342900" indent="-342900">
              <a:buFont typeface="Wingdings" panose="05000000000000000000" pitchFamily="2" charset="2"/>
              <a:buChar char="Ø"/>
            </a:pPr>
            <a:r>
              <a:rPr lang="en-US" sz="2000" dirty="0" smtClean="0"/>
              <a:t>Marijuana </a:t>
            </a:r>
            <a:r>
              <a:rPr lang="en-US" sz="2000" dirty="0"/>
              <a:t>is still </a:t>
            </a:r>
            <a:r>
              <a:rPr lang="en-US" sz="2000" b="1" u="sng" dirty="0"/>
              <a:t>illegal</a:t>
            </a:r>
            <a:r>
              <a:rPr lang="en-US" sz="2000" dirty="0"/>
              <a:t> at the Federal </a:t>
            </a:r>
            <a:r>
              <a:rPr lang="en-US" sz="2000" dirty="0" smtClean="0"/>
              <a:t>level</a:t>
            </a:r>
          </a:p>
          <a:p>
            <a:endParaRPr lang="en-US" sz="2000" dirty="0"/>
          </a:p>
          <a:p>
            <a:pPr marL="800100" lvl="1" indent="-342900">
              <a:buFont typeface="Arial" panose="020B0604020202020204" pitchFamily="34" charset="0"/>
              <a:buChar char="•"/>
            </a:pPr>
            <a:r>
              <a:rPr lang="en-US" sz="2000" dirty="0"/>
              <a:t>DEA Schedule I controlled substance</a:t>
            </a:r>
          </a:p>
          <a:p>
            <a:pPr marL="800100" lvl="1" indent="-342900">
              <a:buFont typeface="Arial" panose="020B0604020202020204" pitchFamily="34" charset="0"/>
              <a:buChar char="•"/>
            </a:pPr>
            <a:r>
              <a:rPr lang="en-US" sz="2000" dirty="0"/>
              <a:t>Substances in this schedule have </a:t>
            </a:r>
            <a:r>
              <a:rPr lang="en-US" sz="2000" i="1" dirty="0"/>
              <a:t>no currently accepted medical use</a:t>
            </a:r>
            <a:r>
              <a:rPr lang="en-US" sz="2000" dirty="0"/>
              <a:t> in the United States, a lack of accepted safety for use under medical supervision, and a high potential for </a:t>
            </a:r>
            <a:r>
              <a:rPr lang="en-US" sz="2000" dirty="0" smtClean="0"/>
              <a:t>abuse</a:t>
            </a:r>
          </a:p>
          <a:p>
            <a:pPr lvl="1"/>
            <a:r>
              <a:rPr lang="en-US" sz="2000" dirty="0" smtClean="0"/>
              <a:t> </a:t>
            </a:r>
            <a:endParaRPr lang="en-US" sz="2000" dirty="0"/>
          </a:p>
          <a:p>
            <a:pPr marL="342900" lvl="1" indent="-342900">
              <a:buFont typeface="Wingdings" panose="05000000000000000000" pitchFamily="2" charset="2"/>
              <a:buChar char="Ø"/>
            </a:pPr>
            <a:r>
              <a:rPr lang="en-US" sz="2000" dirty="0"/>
              <a:t>Obama Administration Attorney General relaxed federal enforcement</a:t>
            </a:r>
          </a:p>
          <a:p>
            <a:pPr marL="342900" lvl="1" indent="-342900">
              <a:buFont typeface="Wingdings" panose="05000000000000000000" pitchFamily="2" charset="2"/>
              <a:buChar char="Ø"/>
            </a:pPr>
            <a:r>
              <a:rPr lang="en-US" sz="2000" dirty="0"/>
              <a:t>Trump Administration sending mixed messages</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a:t>
            </a:fld>
            <a:endParaRPr lang="en-US" dirty="0"/>
          </a:p>
        </p:txBody>
      </p:sp>
    </p:spTree>
    <p:extLst>
      <p:ext uri="{BB962C8B-B14F-4D97-AF65-F5344CB8AC3E}">
        <p14:creationId xmlns:p14="http://schemas.microsoft.com/office/powerpoint/2010/main" val="24855197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Laws and Regulations (cont.)</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lvl="0" indent="-457200" eaLnBrk="1" hangingPunct="1">
              <a:spcBef>
                <a:spcPct val="20000"/>
              </a:spcBef>
              <a:buFont typeface="Wingdings" panose="05000000000000000000" pitchFamily="2" charset="2"/>
              <a:buChar char="Ø"/>
              <a:defRPr/>
            </a:pPr>
            <a:endParaRPr lang="en-US" sz="2800" dirty="0" smtClean="0"/>
          </a:p>
          <a:p>
            <a:pPr marL="457200" lvl="0" indent="-457200" eaLnBrk="1" hangingPunct="1">
              <a:spcBef>
                <a:spcPct val="20000"/>
              </a:spcBef>
              <a:buFont typeface="Wingdings" panose="05000000000000000000" pitchFamily="2" charset="2"/>
              <a:buChar char="Ø"/>
              <a:defRPr/>
            </a:pPr>
            <a:r>
              <a:rPr lang="en-US" sz="2800" dirty="0" smtClean="0"/>
              <a:t>Employers </a:t>
            </a:r>
            <a:r>
              <a:rPr lang="en-US" sz="2800" dirty="0"/>
              <a:t>subject to DOT regulations should continue to follow the DOT substance-abuse regulations and testing obligations per the DOT Medical Marijuana Notice of February 22, 2013, and the Recreational Marijuana Notice of May 27, </a:t>
            </a:r>
            <a:r>
              <a:rPr lang="en-US" sz="2800" dirty="0" smtClean="0"/>
              <a:t>2014.</a:t>
            </a: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50</a:t>
            </a:fld>
            <a:endParaRPr lang="en-US" dirty="0"/>
          </a:p>
        </p:txBody>
      </p:sp>
    </p:spTree>
    <p:extLst>
      <p:ext uri="{BB962C8B-B14F-4D97-AF65-F5344CB8AC3E}">
        <p14:creationId xmlns:p14="http://schemas.microsoft.com/office/powerpoint/2010/main" val="355456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Laws and Regulations (cont.)</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dirty="0"/>
              <a:t>Occupational Safety and Health Administration (OSHA)</a:t>
            </a:r>
          </a:p>
          <a:p>
            <a:pPr marL="109728" indent="0" algn="ctr">
              <a:buNone/>
            </a:pPr>
            <a:r>
              <a:rPr lang="en-US" dirty="0"/>
              <a:t>General Duty </a:t>
            </a:r>
            <a:r>
              <a:rPr lang="en-US" dirty="0" smtClean="0"/>
              <a:t>Clause</a:t>
            </a:r>
          </a:p>
          <a:p>
            <a:pPr marL="109728" indent="0" algn="ctr">
              <a:buNone/>
            </a:pPr>
            <a:endParaRPr lang="en-US" dirty="0"/>
          </a:p>
          <a:p>
            <a:pPr marL="800100" lvl="1" indent="-342900">
              <a:buFont typeface="Courier New" panose="02070309020205020404" pitchFamily="49" charset="0"/>
              <a:buChar char="o"/>
            </a:pPr>
            <a:r>
              <a:rPr lang="en-US" dirty="0"/>
              <a:t>Maintain workplaces that are free from hazards likely to cause death or serious physical harm to employees </a:t>
            </a:r>
          </a:p>
          <a:p>
            <a:pPr marL="800100" lvl="1" indent="-342900">
              <a:buFont typeface="Courier New" panose="02070309020205020404" pitchFamily="49" charset="0"/>
              <a:buChar char="o"/>
            </a:pPr>
            <a:r>
              <a:rPr lang="en-US" dirty="0"/>
              <a:t>Impairment caused by marijuana could be considered a hazard and a possible violation of OSHA</a:t>
            </a:r>
          </a:p>
          <a:p>
            <a:pPr marL="800100" lvl="1" indent="-342900">
              <a:buFont typeface="Courier New" panose="02070309020205020404" pitchFamily="49" charset="0"/>
              <a:buChar char="o"/>
            </a:pPr>
            <a:r>
              <a:rPr lang="en-US" dirty="0"/>
              <a:t>Does legalization have the potential to increase injury and citation risks?</a:t>
            </a:r>
          </a:p>
          <a:p>
            <a:pPr marL="457200" lvl="0" indent="-457200" eaLnBrk="1" hangingPunct="1">
              <a:spcBef>
                <a:spcPct val="20000"/>
              </a:spcBef>
              <a:buFont typeface="Wingdings" panose="05000000000000000000" pitchFamily="2" charset="2"/>
              <a:buChar char="Ø"/>
              <a:defRPr/>
            </a:pPr>
            <a:endParaRPr lang="en-US" sz="2800" dirty="0" smtClean="0"/>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51</a:t>
            </a:fld>
            <a:endParaRPr lang="en-US" dirty="0"/>
          </a:p>
        </p:txBody>
      </p:sp>
    </p:spTree>
    <p:extLst>
      <p:ext uri="{BB962C8B-B14F-4D97-AF65-F5344CB8AC3E}">
        <p14:creationId xmlns:p14="http://schemas.microsoft.com/office/powerpoint/2010/main" val="200987994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Laws and Regulations (cont.)</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indent="-342900">
              <a:buFont typeface="Wingdings" panose="05000000000000000000" pitchFamily="2" charset="2"/>
              <a:buChar char="Ø"/>
            </a:pPr>
            <a:r>
              <a:rPr lang="en-US" sz="1600" dirty="0"/>
              <a:t>OSHA-Post-Accident Drug Testing</a:t>
            </a:r>
          </a:p>
          <a:p>
            <a:pPr marL="0" indent="0">
              <a:buNone/>
            </a:pPr>
            <a:endParaRPr lang="en-US" sz="1600" dirty="0"/>
          </a:p>
          <a:p>
            <a:pPr marL="800100" lvl="1" indent="-342900">
              <a:buFont typeface="Courier New" panose="02070309020205020404" pitchFamily="49" charset="0"/>
              <a:buChar char="o"/>
            </a:pPr>
            <a:r>
              <a:rPr lang="en-US" sz="1600" dirty="0"/>
              <a:t>Employers may conduct post-incident drug testing if there is a reasonable possibility that employee drug use could have contributed to the reported injury or illness.</a:t>
            </a:r>
          </a:p>
          <a:p>
            <a:pPr lvl="1"/>
            <a:endParaRPr lang="en-US" sz="1600" dirty="0"/>
          </a:p>
          <a:p>
            <a:pPr marL="800100" lvl="1" indent="-342900">
              <a:buFont typeface="Courier New" panose="02070309020205020404" pitchFamily="49" charset="0"/>
              <a:buChar char="o"/>
            </a:pPr>
            <a:r>
              <a:rPr lang="en-US" sz="1600" dirty="0"/>
              <a:t>However, if employee drug use could not have contributed to the injury or illness, post-incident drug testing would likely only discourage reporting without contributing to the employer’s understanding of why the injury occurred.  </a:t>
            </a:r>
            <a:endParaRPr lang="en-US" sz="1600" dirty="0" smtClean="0"/>
          </a:p>
          <a:p>
            <a:pPr marL="800100" lvl="1" indent="-342900">
              <a:buFont typeface="Courier New" panose="02070309020205020404" pitchFamily="49" charset="0"/>
              <a:buChar char="o"/>
            </a:pPr>
            <a:endParaRPr lang="en-US" sz="1600" dirty="0"/>
          </a:p>
          <a:p>
            <a:pPr marL="800100" lvl="1" indent="-342900">
              <a:buFont typeface="Courier New" panose="02070309020205020404" pitchFamily="49" charset="0"/>
              <a:buChar char="o"/>
            </a:pPr>
            <a:r>
              <a:rPr lang="en-US" sz="1600" dirty="0" smtClean="0"/>
              <a:t>Drug </a:t>
            </a:r>
            <a:r>
              <a:rPr lang="en-US" sz="1600" dirty="0"/>
              <a:t>testing under these conditions could constitute prohibited retaliation</a:t>
            </a:r>
            <a:r>
              <a:rPr lang="en-US" sz="1600" dirty="0" smtClean="0"/>
              <a:t>.</a:t>
            </a:r>
          </a:p>
          <a:p>
            <a:pPr marL="800100" lvl="1" indent="-342900">
              <a:buFont typeface="Courier New" panose="02070309020205020404" pitchFamily="49" charset="0"/>
              <a:buChar char="o"/>
            </a:pPr>
            <a:endParaRPr lang="en-US" sz="1600" dirty="0"/>
          </a:p>
          <a:p>
            <a:pPr marL="800100" lvl="1" indent="-342900">
              <a:buFont typeface="Courier New" panose="02070309020205020404" pitchFamily="49" charset="0"/>
              <a:buChar char="o"/>
            </a:pPr>
            <a:r>
              <a:rPr lang="en-US" sz="1600" dirty="0" smtClean="0"/>
              <a:t>Testing consistently reduces chances of OSHA retaliation claim</a:t>
            </a:r>
          </a:p>
          <a:p>
            <a:pPr lvl="1" eaLnBrk="1" hangingPunct="1">
              <a:spcBef>
                <a:spcPct val="20000"/>
              </a:spcBef>
              <a:defRPr/>
            </a:pPr>
            <a:endParaRPr lang="en-US" sz="2800" dirty="0" smtClean="0"/>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52</a:t>
            </a:fld>
            <a:endParaRPr lang="en-US" dirty="0"/>
          </a:p>
        </p:txBody>
      </p:sp>
    </p:spTree>
    <p:extLst>
      <p:ext uri="{BB962C8B-B14F-4D97-AF65-F5344CB8AC3E}">
        <p14:creationId xmlns:p14="http://schemas.microsoft.com/office/powerpoint/2010/main" val="1117735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Laws and Regulations (cont.)</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sz="2800" dirty="0"/>
              <a:t>The Family and Medical Leave Act</a:t>
            </a:r>
          </a:p>
          <a:p>
            <a:pPr marL="0" indent="0" algn="ctr">
              <a:buNone/>
            </a:pPr>
            <a:endParaRPr lang="en-US" sz="2800" dirty="0"/>
          </a:p>
          <a:p>
            <a:pPr marL="457200" indent="-457200">
              <a:buFont typeface="Wingdings" panose="05000000000000000000" pitchFamily="2" charset="2"/>
              <a:buChar char="Ø"/>
            </a:pPr>
            <a:r>
              <a:rPr lang="en-US" sz="2800" dirty="0"/>
              <a:t>Marijuana is not deemed addictive</a:t>
            </a:r>
          </a:p>
          <a:p>
            <a:endParaRPr lang="en-US" sz="2800" dirty="0"/>
          </a:p>
          <a:p>
            <a:pPr marL="457200" indent="-457200">
              <a:buFont typeface="Wingdings" panose="05000000000000000000" pitchFamily="2" charset="2"/>
              <a:buChar char="Ø"/>
            </a:pPr>
            <a:r>
              <a:rPr lang="en-US" sz="2800" dirty="0"/>
              <a:t>Absence tied to medical use (as opposed to underlying impairment) is not likely to be deemed a serious health condition</a:t>
            </a:r>
          </a:p>
          <a:p>
            <a:pPr marL="457200" lvl="0" indent="-457200" eaLnBrk="1" hangingPunct="1">
              <a:spcBef>
                <a:spcPct val="20000"/>
              </a:spcBef>
              <a:buFont typeface="Wingdings" panose="05000000000000000000" pitchFamily="2" charset="2"/>
              <a:buChar char="Ø"/>
              <a:defRPr/>
            </a:pPr>
            <a:endParaRPr lang="en-US" sz="2800" dirty="0" smtClean="0"/>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53</a:t>
            </a:fld>
            <a:endParaRPr lang="en-US" dirty="0"/>
          </a:p>
        </p:txBody>
      </p:sp>
    </p:spTree>
    <p:extLst>
      <p:ext uri="{BB962C8B-B14F-4D97-AF65-F5344CB8AC3E}">
        <p14:creationId xmlns:p14="http://schemas.microsoft.com/office/powerpoint/2010/main" val="290250012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200" dirty="0">
                <a:solidFill>
                  <a:schemeClr val="bg1"/>
                </a:solidFill>
              </a:rPr>
              <a:t>Additional Liability Risks for Employers</a:t>
            </a:r>
            <a:endParaRPr kumimoji="0" lang="en-US" sz="32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indent="0" algn="ctr">
              <a:buNone/>
            </a:pPr>
            <a:r>
              <a:rPr lang="en-US" dirty="0"/>
              <a:t>Physical Injuries to User or Others</a:t>
            </a:r>
            <a:r>
              <a:rPr lang="en-US" dirty="0" smtClean="0"/>
              <a:t>:</a:t>
            </a:r>
          </a:p>
          <a:p>
            <a:pPr marL="0" indent="0" algn="ctr">
              <a:buNone/>
            </a:pPr>
            <a:endParaRPr lang="en-US" dirty="0"/>
          </a:p>
          <a:p>
            <a:pPr marL="342900" indent="-342900">
              <a:buFont typeface="Wingdings" panose="05000000000000000000" pitchFamily="2" charset="2"/>
              <a:buChar char="Ø"/>
            </a:pPr>
            <a:r>
              <a:rPr lang="en-US" dirty="0"/>
              <a:t>Injuries in manufacturing jobs or driving-related jobs are increased when employees are under the influence, even when they don’t appear impaired.</a:t>
            </a:r>
          </a:p>
          <a:p>
            <a:endParaRPr lang="en-US" dirty="0"/>
          </a:p>
          <a:p>
            <a:pPr marL="342900" indent="-342900">
              <a:buFont typeface="Wingdings" panose="05000000000000000000" pitchFamily="2" charset="2"/>
              <a:buChar char="Ø"/>
            </a:pPr>
            <a:r>
              <a:rPr lang="en-US" dirty="0"/>
              <a:t>Employers are concerned about injury to:</a:t>
            </a:r>
          </a:p>
          <a:p>
            <a:pPr lvl="1"/>
            <a:r>
              <a:rPr lang="en-US" dirty="0"/>
              <a:t>their employees</a:t>
            </a:r>
          </a:p>
          <a:p>
            <a:pPr lvl="1"/>
            <a:r>
              <a:rPr lang="en-US" dirty="0"/>
              <a:t>their transported goods</a:t>
            </a:r>
          </a:p>
          <a:p>
            <a:pPr lvl="1"/>
            <a:r>
              <a:rPr lang="en-US" dirty="0"/>
              <a:t>third parties (the public)</a:t>
            </a:r>
          </a:p>
          <a:p>
            <a:pPr marL="457200" lvl="0" indent="-457200" eaLnBrk="1" hangingPunct="1">
              <a:spcBef>
                <a:spcPct val="20000"/>
              </a:spcBef>
              <a:buFont typeface="Wingdings" panose="05000000000000000000" pitchFamily="2" charset="2"/>
              <a:buChar char="Ø"/>
              <a:defRPr/>
            </a:pPr>
            <a:endParaRPr lang="en-US" sz="2800" dirty="0" smtClean="0"/>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54</a:t>
            </a:fld>
            <a:endParaRPr lang="en-US" dirty="0"/>
          </a:p>
        </p:txBody>
      </p:sp>
    </p:spTree>
    <p:extLst>
      <p:ext uri="{BB962C8B-B14F-4D97-AF65-F5344CB8AC3E}">
        <p14:creationId xmlns:p14="http://schemas.microsoft.com/office/powerpoint/2010/main" val="39950366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001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dirty="0">
                <a:solidFill>
                  <a:schemeClr val="bg1"/>
                </a:solidFill>
              </a:rPr>
              <a:t>Increased Unemployment Costs?</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indent="-457200">
              <a:buFont typeface="Wingdings" panose="05000000000000000000" pitchFamily="2" charset="2"/>
              <a:buChar char="Ø"/>
            </a:pPr>
            <a:r>
              <a:rPr lang="en-US" sz="2800" dirty="0"/>
              <a:t>Will a positive drug test resulting in termination be an automatic bar to unemployment benefits?</a:t>
            </a:r>
          </a:p>
          <a:p>
            <a:endParaRPr lang="en-US" sz="2800" dirty="0"/>
          </a:p>
          <a:p>
            <a:pPr marL="457200" indent="-457200">
              <a:buFont typeface="Wingdings" panose="05000000000000000000" pitchFamily="2" charset="2"/>
              <a:buChar char="Ø"/>
            </a:pPr>
            <a:r>
              <a:rPr lang="en-US" sz="2800" dirty="0"/>
              <a:t>Increased claims translate to increased unemployment fund contributions by employers</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55</a:t>
            </a:fld>
            <a:endParaRPr lang="en-US" dirty="0"/>
          </a:p>
        </p:txBody>
      </p:sp>
    </p:spTree>
    <p:extLst>
      <p:ext uri="{BB962C8B-B14F-4D97-AF65-F5344CB8AC3E}">
        <p14:creationId xmlns:p14="http://schemas.microsoft.com/office/powerpoint/2010/main" val="2460817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smtClean="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85750" indent="-285750">
              <a:buFont typeface="Wingdings" panose="05000000000000000000" pitchFamily="2" charset="2"/>
              <a:buChar char="Ø"/>
            </a:pPr>
            <a:r>
              <a:rPr lang="en-US" sz="1600" dirty="0"/>
              <a:t>Arkansas passage of the Arkansas Medical Marijuana Amendment (“AMMA”) of 2016 set in motion fast-paced efforts to put in place rules that will allow the cultivation, processing, dispensing, and purchase of marijuana for medicinal-related consumption</a:t>
            </a:r>
            <a:r>
              <a:rPr lang="en-US" sz="1600" dirty="0" smtClean="0"/>
              <a:t>.</a:t>
            </a:r>
          </a:p>
          <a:p>
            <a:pPr marL="285750" indent="-285750">
              <a:buFont typeface="Wingdings" panose="05000000000000000000" pitchFamily="2" charset="2"/>
              <a:buChar char="Ø"/>
            </a:pPr>
            <a:endParaRPr lang="en-US" sz="1600" dirty="0" smtClean="0"/>
          </a:p>
          <a:p>
            <a:pPr marL="285750" indent="-285750">
              <a:buFont typeface="Wingdings" panose="05000000000000000000" pitchFamily="2" charset="2"/>
              <a:buChar char="Ø"/>
            </a:pPr>
            <a:r>
              <a:rPr lang="en-US" sz="1600" dirty="0" smtClean="0"/>
              <a:t>Cultivation Facilities(5) operating/Dispensaries Operating (5 of 32)</a:t>
            </a:r>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smtClean="0"/>
              <a:t>Thousands of registry cards issued by Arkansas Department of Health</a:t>
            </a:r>
            <a:endParaRPr lang="en-US" sz="1600" dirty="0"/>
          </a:p>
          <a:p>
            <a:endParaRPr lang="en-US" sz="1600" dirty="0"/>
          </a:p>
          <a:p>
            <a:pPr marL="285750" indent="-285750">
              <a:buFont typeface="Wingdings" panose="05000000000000000000" pitchFamily="2" charset="2"/>
              <a:buChar char="Ø"/>
            </a:pPr>
            <a:r>
              <a:rPr lang="en-US" sz="1600" dirty="0"/>
              <a:t>The legalization of certain uses/cultivation of marijuana in Arkansas </a:t>
            </a:r>
            <a:r>
              <a:rPr lang="en-US" sz="1600" dirty="0" smtClean="0"/>
              <a:t>is generating </a:t>
            </a:r>
            <a:r>
              <a:rPr lang="en-US" sz="1600" dirty="0"/>
              <a:t>a host of legal issues including healthcare, insurance, banking, OSHA, etc.  </a:t>
            </a:r>
            <a:endParaRPr lang="en-US" sz="1600" dirty="0" smtClean="0"/>
          </a:p>
          <a:p>
            <a:pPr marL="285750" indent="-285750">
              <a:buFont typeface="Wingdings" panose="05000000000000000000" pitchFamily="2" charset="2"/>
              <a:buChar char="Ø"/>
            </a:pPr>
            <a:endParaRPr lang="en-US" sz="1600" dirty="0"/>
          </a:p>
          <a:p>
            <a:pPr marL="285750" indent="-285750">
              <a:buFont typeface="Wingdings" panose="05000000000000000000" pitchFamily="2" charset="2"/>
              <a:buChar char="Ø"/>
            </a:pPr>
            <a:r>
              <a:rPr lang="en-US" sz="1600" dirty="0" smtClean="0"/>
              <a:t>Employers </a:t>
            </a:r>
            <a:r>
              <a:rPr lang="en-US" sz="1600" dirty="0"/>
              <a:t>will face particular challenges.</a:t>
            </a:r>
          </a:p>
          <a:p>
            <a:pPr marL="0" indent="0">
              <a:buNone/>
            </a:pPr>
            <a:endParaRPr lang="en-US" sz="1600" dirty="0"/>
          </a:p>
          <a:p>
            <a:pPr marL="285750" indent="-285750">
              <a:buFont typeface="Wingdings" panose="05000000000000000000" pitchFamily="2" charset="2"/>
              <a:buChar char="Ø"/>
            </a:pPr>
            <a:r>
              <a:rPr lang="en-US" sz="1600" dirty="0"/>
              <a:t>Consequently, Arkansas employers are having to address the potential workplace issues involving medical marijuana.</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6</a:t>
            </a:fld>
            <a:endParaRPr lang="en-US" dirty="0"/>
          </a:p>
        </p:txBody>
      </p:sp>
    </p:spTree>
    <p:extLst>
      <p:ext uri="{BB962C8B-B14F-4D97-AF65-F5344CB8AC3E}">
        <p14:creationId xmlns:p14="http://schemas.microsoft.com/office/powerpoint/2010/main" val="1181675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4400" b="1" kern="0" dirty="0">
                <a:solidFill>
                  <a:schemeClr val="bg1"/>
                </a:solidFill>
                <a:latin typeface="HelveticaNeueLT Com 25 UltLt" pitchFamily="34" charset="0"/>
                <a:ea typeface="+mj-ea"/>
                <a:cs typeface="+mj-cs"/>
              </a:rPr>
              <a:t>Medical Marijuana</a:t>
            </a:r>
            <a:endParaRPr kumimoji="0" lang="en-US" sz="44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lvl="0" indent="-457200" eaLnBrk="1" hangingPunct="1">
              <a:spcBef>
                <a:spcPct val="20000"/>
              </a:spcBef>
              <a:buFont typeface="Wingdings" panose="05000000000000000000" pitchFamily="2" charset="2"/>
              <a:buChar char="Ø"/>
              <a:defRPr/>
            </a:pPr>
            <a:r>
              <a:rPr lang="en-US" kern="0" dirty="0">
                <a:latin typeface="+mn-lt"/>
                <a:ea typeface="+mn-ea"/>
              </a:rPr>
              <a:t>Other laws create further confusion</a:t>
            </a:r>
          </a:p>
          <a:p>
            <a:pPr lvl="0" eaLnBrk="1" hangingPunct="1">
              <a:spcBef>
                <a:spcPct val="20000"/>
              </a:spcBef>
              <a:defRPr/>
            </a:pPr>
            <a:endParaRPr lang="en-US" kern="0" dirty="0">
              <a:latin typeface="+mn-lt"/>
              <a:ea typeface="+mn-ea"/>
            </a:endParaRPr>
          </a:p>
          <a:p>
            <a:pPr marL="914400" lvl="1" indent="-457200" eaLnBrk="1" hangingPunct="1">
              <a:spcBef>
                <a:spcPct val="20000"/>
              </a:spcBef>
              <a:buFont typeface="Arial" panose="020B0604020202020204" pitchFamily="34" charset="0"/>
              <a:buChar char="•"/>
              <a:defRPr/>
            </a:pPr>
            <a:r>
              <a:rPr lang="en-US" kern="0" dirty="0" smtClean="0">
                <a:latin typeface="+mn-lt"/>
                <a:ea typeface="+mn-ea"/>
              </a:rPr>
              <a:t>Federal American </a:t>
            </a:r>
            <a:r>
              <a:rPr lang="en-US" kern="0" dirty="0">
                <a:latin typeface="+mn-lt"/>
                <a:ea typeface="+mn-ea"/>
              </a:rPr>
              <a:t>Disabilities Act</a:t>
            </a:r>
          </a:p>
          <a:p>
            <a:pPr marL="914400" lvl="1" indent="-457200" eaLnBrk="1" hangingPunct="1">
              <a:spcBef>
                <a:spcPct val="20000"/>
              </a:spcBef>
              <a:buFont typeface="Arial" panose="020B0604020202020204" pitchFamily="34" charset="0"/>
              <a:buChar char="•"/>
              <a:defRPr/>
            </a:pPr>
            <a:r>
              <a:rPr lang="en-US" kern="0" dirty="0" smtClean="0">
                <a:latin typeface="+mn-lt"/>
                <a:ea typeface="+mn-ea"/>
              </a:rPr>
              <a:t>Federal Drug </a:t>
            </a:r>
            <a:r>
              <a:rPr lang="en-US" kern="0" dirty="0">
                <a:latin typeface="+mn-lt"/>
                <a:ea typeface="+mn-ea"/>
              </a:rPr>
              <a:t>Free Workplace Act of 1988</a:t>
            </a:r>
          </a:p>
          <a:p>
            <a:pPr marL="914400" lvl="1" indent="-457200" eaLnBrk="1" hangingPunct="1">
              <a:spcBef>
                <a:spcPct val="20000"/>
              </a:spcBef>
              <a:buFont typeface="Arial" panose="020B0604020202020204" pitchFamily="34" charset="0"/>
              <a:buChar char="•"/>
              <a:defRPr/>
            </a:pPr>
            <a:r>
              <a:rPr lang="en-US" kern="0" dirty="0">
                <a:latin typeface="+mn-lt"/>
                <a:ea typeface="+mn-ea"/>
              </a:rPr>
              <a:t>State Workers’ Compensation laws</a:t>
            </a:r>
          </a:p>
          <a:p>
            <a:pPr marL="914400" lvl="1" indent="-457200" eaLnBrk="1" hangingPunct="1">
              <a:spcBef>
                <a:spcPct val="20000"/>
              </a:spcBef>
              <a:buFont typeface="Arial" panose="020B0604020202020204" pitchFamily="34" charset="0"/>
              <a:buChar char="•"/>
              <a:defRPr/>
            </a:pPr>
            <a:r>
              <a:rPr lang="en-US" kern="0" dirty="0" smtClean="0">
                <a:latin typeface="+mn-lt"/>
                <a:ea typeface="+mn-ea"/>
              </a:rPr>
              <a:t>Federal Department </a:t>
            </a:r>
            <a:r>
              <a:rPr lang="en-US" kern="0" dirty="0">
                <a:latin typeface="+mn-lt"/>
                <a:ea typeface="+mn-ea"/>
              </a:rPr>
              <a:t>of Transportation </a:t>
            </a:r>
            <a:r>
              <a:rPr lang="en-US" kern="0" dirty="0" smtClean="0">
                <a:latin typeface="+mn-lt"/>
                <a:ea typeface="+mn-ea"/>
              </a:rPr>
              <a:t>Regulations</a:t>
            </a:r>
          </a:p>
          <a:p>
            <a:pPr lvl="1" eaLnBrk="1" hangingPunct="1">
              <a:spcBef>
                <a:spcPct val="20000"/>
              </a:spcBef>
              <a:defRPr/>
            </a:pPr>
            <a:endParaRPr lang="en-US" kern="0" dirty="0">
              <a:latin typeface="+mn-lt"/>
              <a:ea typeface="+mn-ea"/>
            </a:endParaRPr>
          </a:p>
          <a:p>
            <a:pPr lvl="0" eaLnBrk="1" hangingPunct="1">
              <a:spcBef>
                <a:spcPct val="20000"/>
              </a:spcBef>
              <a:defRPr/>
            </a:pPr>
            <a:r>
              <a:rPr lang="en-US" kern="0" dirty="0">
                <a:latin typeface="+mn-lt"/>
                <a:ea typeface="+mn-ea"/>
              </a:rPr>
              <a:t>How does legalization impact the workplace</a:t>
            </a:r>
            <a:r>
              <a:rPr lang="en-US" kern="0" dirty="0" smtClean="0">
                <a:latin typeface="+mn-lt"/>
                <a:ea typeface="+mn-ea"/>
              </a:rPr>
              <a:t>?</a:t>
            </a:r>
          </a:p>
          <a:p>
            <a:pPr lvl="0" eaLnBrk="1" hangingPunct="1">
              <a:spcBef>
                <a:spcPct val="20000"/>
              </a:spcBef>
              <a:defRPr/>
            </a:pPr>
            <a:r>
              <a:rPr lang="en-US" kern="0" dirty="0" smtClean="0">
                <a:latin typeface="+mn-lt"/>
                <a:ea typeface="+mn-ea"/>
              </a:rPr>
              <a:t>Impact employer policies?</a:t>
            </a:r>
            <a:endParaRPr lang="en-US" kern="0" dirty="0">
              <a:latin typeface="+mn-lt"/>
              <a:ea typeface="+mn-ea"/>
            </a:endParaRPr>
          </a:p>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7</a:t>
            </a:fld>
            <a:endParaRPr lang="en-US" dirty="0"/>
          </a:p>
        </p:txBody>
      </p:sp>
    </p:spTree>
    <p:extLst>
      <p:ext uri="{BB962C8B-B14F-4D97-AF65-F5344CB8AC3E}">
        <p14:creationId xmlns:p14="http://schemas.microsoft.com/office/powerpoint/2010/main" val="3622494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endParaRPr kumimoji="0" lang="en-US" sz="4400" b="1" i="0" u="none" strike="noStrike" kern="0" cap="none" spc="0" normalizeH="0" baseline="0" noProof="0" dirty="0" smtClean="0">
              <a:ln>
                <a:noFill/>
              </a:ln>
              <a:solidFill>
                <a:srgbClr val="808000"/>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57200" lvl="0" indent="-457200" eaLnBrk="1" hangingPunct="1">
              <a:spcBef>
                <a:spcPct val="20000"/>
              </a:spcBef>
              <a:buFont typeface="Wingdings" panose="05000000000000000000" pitchFamily="2" charset="2"/>
              <a:buChar char="Ø"/>
              <a:defRPr/>
            </a:pPr>
            <a:r>
              <a:rPr lang="en-US" kern="0" dirty="0">
                <a:latin typeface="+mn-lt"/>
                <a:ea typeface="+mn-ea"/>
              </a:rPr>
              <a:t>P</a:t>
            </a:r>
            <a:r>
              <a:rPr lang="en-US" kern="0" dirty="0" smtClean="0">
                <a:latin typeface="+mn-lt"/>
                <a:ea typeface="+mn-ea"/>
              </a:rPr>
              <a:t>resentation </a:t>
            </a:r>
            <a:r>
              <a:rPr lang="en-US" kern="0" dirty="0">
                <a:latin typeface="+mn-lt"/>
                <a:ea typeface="+mn-ea"/>
              </a:rPr>
              <a:t>will identify issues that employers might consider in view of potential employee use of medicinal marijuana.  </a:t>
            </a:r>
            <a:endParaRPr lang="en-US" kern="0" dirty="0" smtClean="0">
              <a:latin typeface="+mn-lt"/>
              <a:ea typeface="+mn-ea"/>
            </a:endParaRPr>
          </a:p>
          <a:p>
            <a:pPr marL="457200" lvl="0" indent="-457200" eaLnBrk="1" hangingPunct="1">
              <a:spcBef>
                <a:spcPct val="20000"/>
              </a:spcBef>
              <a:buFont typeface="Wingdings" panose="05000000000000000000" pitchFamily="2" charset="2"/>
              <a:buChar char="Ø"/>
              <a:defRPr/>
            </a:pPr>
            <a:r>
              <a:rPr lang="en-US" kern="0" dirty="0" smtClean="0">
                <a:latin typeface="+mn-lt"/>
                <a:ea typeface="+mn-ea"/>
              </a:rPr>
              <a:t>They </a:t>
            </a:r>
            <a:r>
              <a:rPr lang="en-US" kern="0" dirty="0">
                <a:latin typeface="+mn-lt"/>
                <a:ea typeface="+mn-ea"/>
              </a:rPr>
              <a:t>may include any number of issues involving both job applicants or current employees.  </a:t>
            </a:r>
            <a:endParaRPr lang="en-US" kern="0" dirty="0" smtClean="0">
              <a:latin typeface="+mn-lt"/>
              <a:ea typeface="+mn-ea"/>
            </a:endParaRPr>
          </a:p>
          <a:p>
            <a:pPr marL="457200" lvl="0" indent="-457200" eaLnBrk="1" hangingPunct="1">
              <a:spcBef>
                <a:spcPct val="20000"/>
              </a:spcBef>
              <a:buFont typeface="Wingdings" panose="05000000000000000000" pitchFamily="2" charset="2"/>
              <a:buChar char="Ø"/>
              <a:defRPr/>
            </a:pPr>
            <a:r>
              <a:rPr lang="en-US" kern="0" dirty="0" smtClean="0">
                <a:latin typeface="+mn-lt"/>
                <a:ea typeface="+mn-ea"/>
              </a:rPr>
              <a:t>Suggestions </a:t>
            </a:r>
            <a:r>
              <a:rPr lang="en-US" kern="0" dirty="0">
                <a:latin typeface="+mn-lt"/>
                <a:ea typeface="+mn-ea"/>
              </a:rPr>
              <a:t>for addressing issues arising out of medicinal use of marijuana in the employment context are provided</a:t>
            </a:r>
            <a:r>
              <a:rPr lang="en-US" sz="2800" kern="0" dirty="0" smtClean="0">
                <a:latin typeface="+mn-lt"/>
                <a:ea typeface="+mn-ea"/>
              </a:rPr>
              <a:t>.</a:t>
            </a:r>
          </a:p>
          <a:p>
            <a:pPr marL="457200" lvl="0" indent="-457200" eaLnBrk="1" hangingPunct="1">
              <a:spcBef>
                <a:spcPct val="20000"/>
              </a:spcBef>
              <a:buFont typeface="Wingdings" panose="05000000000000000000" pitchFamily="2" charset="2"/>
              <a:buChar char="Ø"/>
              <a:defRPr/>
            </a:pPr>
            <a:r>
              <a:rPr lang="en-US" kern="0" dirty="0">
                <a:latin typeface="+mn-lt"/>
                <a:ea typeface="+mn-ea"/>
              </a:rPr>
              <a:t>Updated thoughts from last year’s presentation</a:t>
            </a:r>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8</a:t>
            </a:fld>
            <a:endParaRPr lang="en-US" dirty="0"/>
          </a:p>
        </p:txBody>
      </p:sp>
    </p:spTree>
    <p:extLst>
      <p:ext uri="{BB962C8B-B14F-4D97-AF65-F5344CB8AC3E}">
        <p14:creationId xmlns:p14="http://schemas.microsoft.com/office/powerpoint/2010/main" val="3731247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PT_White.jpg"/>
          <p:cNvPicPr>
            <a:picLocks noChangeAspect="1"/>
          </p:cNvPicPr>
          <p:nvPr/>
        </p:nvPicPr>
        <p:blipFill>
          <a:blip r:embed="rId3" cstate="print"/>
          <a:stretch>
            <a:fillRect/>
          </a:stretch>
        </p:blipFill>
        <p:spPr>
          <a:xfrm>
            <a:off x="0" y="0"/>
            <a:ext cx="9144000" cy="6858000"/>
          </a:xfrm>
          <a:prstGeom prst="rect">
            <a:avLst/>
          </a:prstGeom>
        </p:spPr>
      </p:pic>
      <p:sp>
        <p:nvSpPr>
          <p:cNvPr id="5" name="Rectangle 10"/>
          <p:cNvSpPr txBox="1">
            <a:spLocks noChangeArrowheads="1"/>
          </p:cNvSpPr>
          <p:nvPr/>
        </p:nvSpPr>
        <p:spPr bwMode="auto">
          <a:xfrm>
            <a:off x="838200" y="152400"/>
            <a:ext cx="7543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lgn="ctr" eaLnBrk="1" hangingPunct="1">
              <a:defRPr/>
            </a:pPr>
            <a:r>
              <a:rPr lang="en-US" sz="3600" b="1" kern="0" dirty="0">
                <a:solidFill>
                  <a:schemeClr val="bg1"/>
                </a:solidFill>
                <a:latin typeface="HelveticaNeueLT Com 25 UltLt" pitchFamily="34" charset="0"/>
                <a:ea typeface="+mj-ea"/>
                <a:cs typeface="+mj-cs"/>
              </a:rPr>
              <a:t>Arkansas Amendment Details</a:t>
            </a:r>
            <a:br>
              <a:rPr lang="en-US" sz="3600" b="1" kern="0" dirty="0">
                <a:solidFill>
                  <a:schemeClr val="bg1"/>
                </a:solidFill>
                <a:latin typeface="HelveticaNeueLT Com 25 UltLt" pitchFamily="34" charset="0"/>
                <a:ea typeface="+mj-ea"/>
                <a:cs typeface="+mj-cs"/>
              </a:rPr>
            </a:br>
            <a:r>
              <a:rPr lang="en-US" sz="3600" b="1" kern="0" dirty="0">
                <a:solidFill>
                  <a:schemeClr val="bg1"/>
                </a:solidFill>
                <a:latin typeface="HelveticaNeueLT Com 25 UltLt" pitchFamily="34" charset="0"/>
                <a:ea typeface="+mj-ea"/>
                <a:cs typeface="+mj-cs"/>
              </a:rPr>
              <a:t>Qualifying Medical Condition</a:t>
            </a:r>
            <a:endParaRPr kumimoji="0" lang="en-US" sz="3600" b="1" i="0" u="none" strike="noStrike" kern="0" cap="none" spc="0" normalizeH="0" baseline="0" noProof="0" dirty="0" smtClean="0">
              <a:ln>
                <a:noFill/>
              </a:ln>
              <a:solidFill>
                <a:schemeClr val="bg1"/>
              </a:solidFill>
              <a:effectLst/>
              <a:uLnTx/>
              <a:uFillTx/>
              <a:latin typeface="HelveticaNeueLT Com 25 UltLt" pitchFamily="34" charset="0"/>
              <a:ea typeface="+mj-ea"/>
              <a:cs typeface="+mj-cs"/>
            </a:endParaRPr>
          </a:p>
        </p:txBody>
      </p:sp>
      <p:sp>
        <p:nvSpPr>
          <p:cNvPr id="6" name="Rectangle 16"/>
          <p:cNvSpPr txBox="1">
            <a:spLocks noChangeArrowheads="1"/>
          </p:cNvSpPr>
          <p:nvPr/>
        </p:nvSpPr>
        <p:spPr bwMode="auto">
          <a:xfrm>
            <a:off x="914400" y="1607820"/>
            <a:ext cx="68580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eaLnBrk="1" hangingPunct="1">
              <a:spcBef>
                <a:spcPct val="20000"/>
              </a:spcBef>
              <a:defRPr/>
            </a:pPr>
            <a:endParaRPr lang="en-US" sz="2800" kern="0" dirty="0">
              <a:solidFill>
                <a:srgbClr val="00529F"/>
              </a:solidFill>
              <a:latin typeface="+mn-lt"/>
              <a:ea typeface="+mn-ea"/>
            </a:endParaRPr>
          </a:p>
          <a:p>
            <a:pPr lvl="0" eaLnBrk="1" hangingPunct="1">
              <a:spcBef>
                <a:spcPct val="20000"/>
              </a:spcBef>
              <a:defRPr/>
            </a:pPr>
            <a:endParaRPr kumimoji="0" lang="en-US" sz="1400" b="0" u="none" strike="noStrike" kern="0" cap="none" spc="0" normalizeH="0" baseline="0" noProof="0" dirty="0" smtClean="0">
              <a:ln>
                <a:noFill/>
              </a:ln>
              <a:solidFill>
                <a:srgbClr val="00529F"/>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1800" b="0" i="0" u="none" strike="noStrike" kern="0" cap="none" spc="0" normalizeH="0" baseline="0" noProof="0" dirty="0" smtClean="0">
              <a:ln>
                <a:noFill/>
              </a:ln>
              <a:solidFill>
                <a:srgbClr val="00529F"/>
              </a:solidFill>
              <a:effectLst/>
              <a:uLnTx/>
              <a:uFillTx/>
              <a:latin typeface="+mn-lt"/>
              <a:ea typeface="+mn-ea"/>
              <a:cs typeface="+mn-cs"/>
            </a:endParaRPr>
          </a:p>
        </p:txBody>
      </p:sp>
      <p:sp>
        <p:nvSpPr>
          <p:cNvPr id="8" name="Content Placeholder 7"/>
          <p:cNvSpPr>
            <a:spLocks noGrp="1"/>
          </p:cNvSpPr>
          <p:nvPr>
            <p:ph sz="half" idx="1"/>
          </p:nvPr>
        </p:nvSpPr>
        <p:spPr>
          <a:xfrm>
            <a:off x="685800" y="1607820"/>
            <a:ext cx="3810000" cy="3649980"/>
          </a:xfrm>
        </p:spPr>
        <p:txBody>
          <a:bodyPr/>
          <a:lstStyle/>
          <a:p>
            <a:r>
              <a:rPr lang="en-US" dirty="0"/>
              <a:t>Cancer		</a:t>
            </a:r>
          </a:p>
          <a:p>
            <a:r>
              <a:rPr lang="en-US" dirty="0"/>
              <a:t>Glaucoma</a:t>
            </a:r>
          </a:p>
          <a:p>
            <a:r>
              <a:rPr lang="en-US" dirty="0"/>
              <a:t>HIV/AIDS</a:t>
            </a:r>
          </a:p>
          <a:p>
            <a:r>
              <a:rPr lang="en-US" dirty="0"/>
              <a:t>Hepatitis C</a:t>
            </a:r>
          </a:p>
          <a:p>
            <a:r>
              <a:rPr lang="en-US" dirty="0"/>
              <a:t>ALS</a:t>
            </a:r>
          </a:p>
          <a:p>
            <a:r>
              <a:rPr lang="en-US" dirty="0"/>
              <a:t>Severe Arthritis</a:t>
            </a:r>
          </a:p>
          <a:p>
            <a:endParaRPr lang="en-US" dirty="0"/>
          </a:p>
        </p:txBody>
      </p:sp>
      <p:sp>
        <p:nvSpPr>
          <p:cNvPr id="9" name="Content Placeholder 8"/>
          <p:cNvSpPr>
            <a:spLocks noGrp="1"/>
          </p:cNvSpPr>
          <p:nvPr>
            <p:ph sz="half" idx="2"/>
          </p:nvPr>
        </p:nvSpPr>
        <p:spPr>
          <a:xfrm>
            <a:off x="4648200" y="1607820"/>
            <a:ext cx="3810000" cy="4114800"/>
          </a:xfrm>
        </p:spPr>
        <p:txBody>
          <a:bodyPr/>
          <a:lstStyle/>
          <a:p>
            <a:r>
              <a:rPr lang="en-US" dirty="0"/>
              <a:t>Crohn’s Disease</a:t>
            </a:r>
          </a:p>
          <a:p>
            <a:r>
              <a:rPr lang="en-US" dirty="0"/>
              <a:t>Ulcerative Colitis</a:t>
            </a:r>
          </a:p>
          <a:p>
            <a:r>
              <a:rPr lang="en-US" dirty="0"/>
              <a:t>PTSD</a:t>
            </a:r>
          </a:p>
          <a:p>
            <a:r>
              <a:rPr lang="en-US" dirty="0"/>
              <a:t>Tourette’s Syndrome</a:t>
            </a:r>
          </a:p>
          <a:p>
            <a:r>
              <a:rPr lang="en-US" dirty="0"/>
              <a:t>Fibromyalgia</a:t>
            </a:r>
          </a:p>
          <a:p>
            <a:r>
              <a:rPr lang="en-US" dirty="0"/>
              <a:t>Alzheimer’s Disease</a:t>
            </a:r>
          </a:p>
          <a:p>
            <a:pPr marL="0" indent="0">
              <a:buNone/>
            </a:pPr>
            <a:endParaRPr lang="en-US" dirty="0"/>
          </a:p>
        </p:txBody>
      </p:sp>
      <p:sp>
        <p:nvSpPr>
          <p:cNvPr id="2" name="Slide Number Placeholder 1"/>
          <p:cNvSpPr>
            <a:spLocks noGrp="1"/>
          </p:cNvSpPr>
          <p:nvPr>
            <p:ph type="sldNum" sz="quarter" idx="12"/>
          </p:nvPr>
        </p:nvSpPr>
        <p:spPr/>
        <p:txBody>
          <a:bodyPr/>
          <a:lstStyle/>
          <a:p>
            <a:pPr>
              <a:defRPr/>
            </a:pPr>
            <a:fld id="{3A28622A-868B-4626-B788-F10EB9D3EEB5}" type="slidenum">
              <a:rPr lang="en-US" smtClean="0"/>
              <a:pPr>
                <a:defRPr/>
              </a:pPr>
              <a:t>9</a:t>
            </a:fld>
            <a:endParaRPr lang="en-US" dirty="0"/>
          </a:p>
        </p:txBody>
      </p:sp>
    </p:spTree>
    <p:extLst>
      <p:ext uri="{BB962C8B-B14F-4D97-AF65-F5344CB8AC3E}">
        <p14:creationId xmlns:p14="http://schemas.microsoft.com/office/powerpoint/2010/main" val="1269932130"/>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CB39606336ACA48AEC084E49B4107D3" ma:contentTypeVersion="0" ma:contentTypeDescription="Create a new document." ma:contentTypeScope="" ma:versionID="fc1e127fc969336b049572a3cfb2339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6EDA48-FD88-40FA-B052-781403BB736C}">
  <ds:schemaRefs>
    <ds:schemaRef ds:uri="http://schemas.microsoft.com/office/2006/metadata/properties"/>
    <ds:schemaRef ds:uri="http://purl.org/dc/dcmitype/"/>
    <ds:schemaRef ds:uri="http://purl.org/dc/terms/"/>
    <ds:schemaRef ds:uri="http://schemas.microsoft.com/office/2006/documentManagement/types"/>
    <ds:schemaRef ds:uri="http://www.w3.org/XML/1998/namespace"/>
    <ds:schemaRef ds:uri="http://purl.org/dc/elements/1.1/"/>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667A116E-FDED-4564-83F3-B5E68104545C}">
  <ds:schemaRefs>
    <ds:schemaRef ds:uri="http://schemas.microsoft.com/sharepoint/v3/contenttype/forms"/>
  </ds:schemaRefs>
</ds:datastoreItem>
</file>

<file path=customXml/itemProps3.xml><?xml version="1.0" encoding="utf-8"?>
<ds:datastoreItem xmlns:ds="http://schemas.openxmlformats.org/officeDocument/2006/customXml" ds:itemID="{45716CAC-0CF9-475A-B8B7-82F6DDA091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2539</TotalTime>
  <Words>3516</Words>
  <Application>Microsoft Office PowerPoint</Application>
  <PresentationFormat>On-screen Show (4:3)</PresentationFormat>
  <Paragraphs>525</Paragraphs>
  <Slides>55</Slides>
  <Notes>55</Notes>
  <HiddenSlides>0</HiddenSlides>
  <MMClips>0</MMClips>
  <ScaleCrop>false</ScaleCrop>
  <HeadingPairs>
    <vt:vector size="4" baseType="variant">
      <vt:variant>
        <vt:lpstr>Theme</vt:lpstr>
      </vt:variant>
      <vt:variant>
        <vt:i4>2</vt:i4>
      </vt:variant>
      <vt:variant>
        <vt:lpstr>Slide Titles</vt:lpstr>
      </vt:variant>
      <vt:variant>
        <vt:i4>55</vt:i4>
      </vt:variant>
    </vt:vector>
  </HeadingPairs>
  <TitlesOfParts>
    <vt:vector size="57" baseType="lpstr">
      <vt:lpstr>Blank Presentation</vt:lpstr>
      <vt:lpstr>Custom Design</vt:lpstr>
      <vt:lpstr>PowerPoint Presentation</vt:lpstr>
      <vt:lpstr>Arkansas Environmental Federation Health &amp; Safety Seminar  Walter G. Wright wwright@mwlaw.com   Nathan A. Read nread@mwlaw.com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Systemic Marijuana Side Effects (THC)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HINSON</dc:creator>
  <cp:lastModifiedBy>vivian koettel</cp:lastModifiedBy>
  <cp:revision>316</cp:revision>
  <cp:lastPrinted>2009-04-01T21:10:23Z</cp:lastPrinted>
  <dcterms:created xsi:type="dcterms:W3CDTF">2009-03-30T20:47:26Z</dcterms:created>
  <dcterms:modified xsi:type="dcterms:W3CDTF">2019-07-18T15:43:22Z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0x0101009CB39606336ACA48AEC084E49B4107D3</vt:lpwstr>
  </property>
</Properties>
</file>