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1" r:id="rId5"/>
    <p:sldId id="258" r:id="rId6"/>
    <p:sldId id="259" r:id="rId7"/>
    <p:sldId id="265" r:id="rId8"/>
    <p:sldId id="260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</a:bodyPr>
          <a:lstStyle>
            <a:lvl1pPr algn="r" rtl="0">
              <a:spcBef>
                <a:spcPct val="0"/>
              </a:spcBef>
              <a:buNone/>
              <a:defRPr sz="5600" b="0" cap="none" spc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706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5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0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97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0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4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43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7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21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B95102-55B2-48FB-814B-D0127C45F7A8}" type="datetimeFigureOut">
              <a:rPr lang="en-US" smtClean="0"/>
              <a:t>4/17/2018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F7D8BF-A300-4C56-A191-F2688864A84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  <p:pic>
        <p:nvPicPr>
          <p:cNvPr id="15" name="Picture 14" descr="FTN w Drop Only Color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956800" y="5326380"/>
            <a:ext cx="1574800" cy="92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94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0FF9CA-C6FE-4B62-AE5E-25CB351D0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346" y="2285999"/>
            <a:ext cx="10468864" cy="2775527"/>
          </a:xfrm>
        </p:spPr>
        <p:txBody>
          <a:bodyPr>
            <a:normAutofit fontScale="90000"/>
          </a:bodyPr>
          <a:lstStyle/>
          <a:p>
            <a:r>
              <a:rPr lang="en-US" dirty="0"/>
              <a:t>Unresolved Reg 2 Issues and Triennial Review Preview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Raymond E. </a:t>
            </a:r>
            <a:r>
              <a:rPr lang="en-US" sz="3600" dirty="0" err="1"/>
              <a:t>Wieda</a:t>
            </a:r>
            <a:r>
              <a:rPr lang="en-US" sz="3600" dirty="0"/>
              <a:t>, PE</a:t>
            </a:r>
            <a:br>
              <a:rPr lang="en-US" sz="3600" dirty="0"/>
            </a:br>
            <a:r>
              <a:rPr lang="en-US" sz="3600" dirty="0"/>
              <a:t>FTN Associates</a:t>
            </a:r>
            <a:br>
              <a:rPr lang="en-US" sz="3600" dirty="0"/>
            </a:br>
            <a:r>
              <a:rPr lang="en-US" sz="3600" dirty="0"/>
              <a:t>2018 Arkansas Environmental Federation</a:t>
            </a:r>
            <a:br>
              <a:rPr lang="en-US" sz="3600" dirty="0"/>
            </a:br>
            <a:r>
              <a:rPr lang="en-US" sz="3600" dirty="0"/>
              <a:t>Water Seminar</a:t>
            </a:r>
          </a:p>
        </p:txBody>
      </p:sp>
    </p:spTree>
    <p:extLst>
      <p:ext uri="{BB962C8B-B14F-4D97-AF65-F5344CB8AC3E}">
        <p14:creationId xmlns:p14="http://schemas.microsoft.com/office/powerpoint/2010/main" val="248400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7909D4-48F2-489F-A215-788FCEF7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 2.511(B)	Ecoregion Reference Stream Minerals Values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ECD077-5811-411E-88CF-7BE1C0299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Values vs. Criteria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Contradicts </a:t>
            </a:r>
            <a:r>
              <a:rPr lang="en-US" dirty="0">
                <a:solidFill>
                  <a:srgbClr val="FF0000"/>
                </a:solidFill>
              </a:rPr>
              <a:t>EPA Approved </a:t>
            </a:r>
            <a:r>
              <a:rPr lang="en-US" dirty="0"/>
              <a:t>2016 and Draft 2018 Assessment Methodology</a:t>
            </a:r>
          </a:p>
          <a:p>
            <a:pPr lvl="1"/>
            <a:r>
              <a:rPr lang="en-US" dirty="0"/>
              <a:t>Ecoregion Values vs Secondary Drinking Water Standards (250/250/500)</a:t>
            </a:r>
          </a:p>
          <a:p>
            <a:endParaRPr lang="en-US" dirty="0"/>
          </a:p>
          <a:p>
            <a:r>
              <a:rPr lang="en-US" dirty="0"/>
              <a:t>Potentially affects:</a:t>
            </a:r>
          </a:p>
          <a:p>
            <a:pPr lvl="1"/>
            <a:r>
              <a:rPr lang="en-US" dirty="0"/>
              <a:t>303(d) listings</a:t>
            </a:r>
          </a:p>
          <a:p>
            <a:pPr lvl="1"/>
            <a:r>
              <a:rPr lang="en-US" dirty="0"/>
              <a:t>TMDLs</a:t>
            </a:r>
          </a:p>
          <a:p>
            <a:pPr lvl="1"/>
            <a:r>
              <a:rPr lang="en-US" dirty="0"/>
              <a:t>Permit limits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70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07D846-4F41-487E-BA2F-A58403198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394"/>
            <a:ext cx="10515600" cy="5715569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5067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D199C4-6E10-4ACE-AC7E-EF5DDFDF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Triennial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F5F528-F6B3-4F60-ADB0-3AB7BD01E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Required by Clean Water Act</a:t>
            </a:r>
          </a:p>
          <a:p>
            <a:r>
              <a:rPr lang="en-US" dirty="0"/>
              <a:t>Water quality standards (Reg 2) must be reviewed every three years minimum</a:t>
            </a:r>
          </a:p>
          <a:p>
            <a:r>
              <a:rPr lang="en-US" dirty="0"/>
              <a:t>Last Triennial Review – 2014</a:t>
            </a:r>
          </a:p>
          <a:p>
            <a:r>
              <a:rPr lang="en-US" dirty="0"/>
              <a:t>2017 Triennial Review in progress</a:t>
            </a:r>
          </a:p>
        </p:txBody>
      </p:sp>
    </p:spTree>
    <p:extLst>
      <p:ext uri="{BB962C8B-B14F-4D97-AF65-F5344CB8AC3E}">
        <p14:creationId xmlns:p14="http://schemas.microsoft.com/office/powerpoint/2010/main" val="282698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F4FFC5-40E0-4B0A-BFA8-0C96C6FF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Triennial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07E1A4-6A58-4978-B2B9-5080F0C49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ADEQ proposes changes to Reg 2</a:t>
            </a:r>
          </a:p>
          <a:p>
            <a:r>
              <a:rPr lang="en-US" dirty="0"/>
              <a:t>Reviewed by Governor’s Office and APCE Commission</a:t>
            </a:r>
          </a:p>
          <a:p>
            <a:r>
              <a:rPr lang="en-US" dirty="0"/>
              <a:t>Public notice and comment period</a:t>
            </a:r>
          </a:p>
          <a:p>
            <a:r>
              <a:rPr lang="en-US" dirty="0"/>
              <a:t>Legislative Approval</a:t>
            </a:r>
          </a:p>
          <a:p>
            <a:r>
              <a:rPr lang="en-US" dirty="0"/>
              <a:t>Adoption by APCE Commission</a:t>
            </a:r>
          </a:p>
          <a:p>
            <a:r>
              <a:rPr lang="en-US" dirty="0"/>
              <a:t>Changes submitted to EPA for review</a:t>
            </a:r>
          </a:p>
          <a:p>
            <a:r>
              <a:rPr lang="en-US" dirty="0"/>
              <a:t>EPA approves, disapproves or takes no action</a:t>
            </a:r>
          </a:p>
          <a:p>
            <a:r>
              <a:rPr lang="en-US" dirty="0"/>
              <a:t>Only approved changes take affect for CWA purposes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4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206530-ED56-4F6D-87AF-F51798AF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dilemma…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3FB1CE5F-03F0-478E-862D-1D7001D604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399"/>
          <a:stretch/>
        </p:blipFill>
        <p:spPr>
          <a:xfrm>
            <a:off x="1256146" y="1942501"/>
            <a:ext cx="9107054" cy="3442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26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5E833-C219-4B5E-B1A9-B5568C49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2.104	Policy for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CF3908-5A72-450C-82AF-5FE581859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“…Compliance must occur at the earliest practicable time, but not to exceed three years from effective date of permit, </a:t>
            </a:r>
            <a:r>
              <a:rPr lang="en-US" sz="2400" b="1" dirty="0">
                <a:solidFill>
                  <a:srgbClr val="FF0000"/>
                </a:solidFill>
              </a:rPr>
              <a:t>unless the permittee is completing site specific criteria development or is under a plan approved by the Department, in accordance with Regs. 2.306, 2.308, and the State of Arkansas Continuing Planning Process</a:t>
            </a:r>
            <a:r>
              <a:rPr lang="en-US" sz="2400" b="1" dirty="0"/>
              <a:t>.”</a:t>
            </a:r>
          </a:p>
          <a:p>
            <a:pPr marL="0" indent="0">
              <a:buNone/>
            </a:pPr>
            <a:endParaRPr lang="en-US" sz="1800" b="1" dirty="0"/>
          </a:p>
          <a:p>
            <a:r>
              <a:rPr lang="en-US" sz="1800" dirty="0"/>
              <a:t>EPA took no action</a:t>
            </a:r>
          </a:p>
          <a:p>
            <a:r>
              <a:rPr lang="en-US" sz="1800" dirty="0"/>
              <a:t>Statement not approved for CWA purposes </a:t>
            </a:r>
          </a:p>
          <a:p>
            <a:r>
              <a:rPr lang="en-US" sz="1800" dirty="0"/>
              <a:t>Affects duration of compliance schedules</a:t>
            </a:r>
          </a:p>
        </p:txBody>
      </p:sp>
    </p:spTree>
    <p:extLst>
      <p:ext uri="{BB962C8B-B14F-4D97-AF65-F5344CB8AC3E}">
        <p14:creationId xmlns:p14="http://schemas.microsoft.com/office/powerpoint/2010/main" val="2334612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5CD2AF-0270-44E8-8D78-85812AFEB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2.511(A)	  Site Specific Mineral Quality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C88554-36C4-424E-B9E9-87A376B4C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Current Reg 2</a:t>
            </a:r>
            <a:r>
              <a:rPr lang="en-US" dirty="0"/>
              <a:t>:  “…The following criteria apply to the streams indicated.”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EPA Approved</a:t>
            </a:r>
            <a:r>
              <a:rPr lang="en-US" dirty="0"/>
              <a:t>:  “The following limits apply to the streams indicated, </a:t>
            </a:r>
            <a:r>
              <a:rPr lang="en-US" b="1" dirty="0">
                <a:solidFill>
                  <a:srgbClr val="FF0000"/>
                </a:solidFill>
              </a:rPr>
              <a:t>and represent concentrations of chloride (Cl-), sulfate (SO4=) and total dissolved solids (TDS) not to be exceeded in more than one (1) in ten (10) samples collected over a period of not less than 30 days or more than 360 days.”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928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10A4AF-9283-4CA6-9E45-4B864196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2.511(A)	  Site Specific Mineral Quality Criteria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C1D989-166D-4CD6-9740-64F7C8DE3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Contradicts </a:t>
            </a:r>
            <a:r>
              <a:rPr lang="en-US" dirty="0">
                <a:solidFill>
                  <a:srgbClr val="FF0000"/>
                </a:solidFill>
              </a:rPr>
              <a:t>EPA Approved </a:t>
            </a:r>
            <a:r>
              <a:rPr lang="en-US" dirty="0"/>
              <a:t>2016 and Draft 2018 Assessment Methodology</a:t>
            </a:r>
          </a:p>
          <a:p>
            <a:pPr lvl="1"/>
            <a:r>
              <a:rPr lang="en-US" dirty="0"/>
              <a:t>10% vs 25% allowable non-attainment</a:t>
            </a:r>
          </a:p>
          <a:p>
            <a:endParaRPr lang="en-US" dirty="0"/>
          </a:p>
          <a:p>
            <a:r>
              <a:rPr lang="en-US" dirty="0"/>
              <a:t>Potentially affects:</a:t>
            </a:r>
          </a:p>
          <a:p>
            <a:pPr lvl="1"/>
            <a:r>
              <a:rPr lang="en-US" dirty="0"/>
              <a:t>303(d) listings</a:t>
            </a:r>
          </a:p>
          <a:p>
            <a:pPr lvl="1"/>
            <a:r>
              <a:rPr lang="en-US" dirty="0"/>
              <a:t>TMDLs</a:t>
            </a:r>
          </a:p>
          <a:p>
            <a:pPr lvl="1"/>
            <a:r>
              <a:rPr lang="en-US" dirty="0"/>
              <a:t>Permit limits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583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97020B-0C38-485D-8820-92F29334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2.511(B)	Ecoregion Reference Stream Minerals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BE6474-D159-4265-A486-8F96F78CC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“The following values were determined from Arkansas' least-disturbed ecoregion reference streams are considered to be the maximum naturally occurring levels. For waterbodies not listed above, any discharge which results in instream concentrations more than 1/3 higher than these values for chlorides (Cl-) and sulfates (SO4=) or more than 15 mg/L, whichever is greater, is considered to be a significant modification of the maximum naturally occurring values…</a:t>
            </a:r>
            <a:r>
              <a:rPr lang="en-US" sz="2400" b="1" dirty="0">
                <a:solidFill>
                  <a:srgbClr val="FF0000"/>
                </a:solidFill>
              </a:rPr>
              <a:t>The values listed in the table below are not intended nor will these values be used by the Department to evaluate attainment of the water quality standards</a:t>
            </a:r>
            <a:r>
              <a:rPr lang="en-US" sz="24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62866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A6E00E-C916-49CA-BDC2-896D6434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 2.511(B)	Ecoregion Reference Stream Minerals Values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120C3F-7572-4936-9663-BD7B35998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ECOREGION REFERENCE STREAM VALUES (mg/L)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9E73E2B0-146E-4CD0-BBC4-9ACB30FAF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904335"/>
              </p:ext>
            </p:extLst>
          </p:nvPr>
        </p:nvGraphicFramePr>
        <p:xfrm>
          <a:off x="822036" y="2703354"/>
          <a:ext cx="8144164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1891">
                  <a:extLst>
                    <a:ext uri="{9D8B030D-6E8A-4147-A177-3AD203B41FA5}">
                      <a16:colId xmlns:a16="http://schemas.microsoft.com/office/drawing/2014/main" xmlns="" val="1365525725"/>
                    </a:ext>
                  </a:extLst>
                </a:gridCol>
                <a:gridCol w="1798273">
                  <a:extLst>
                    <a:ext uri="{9D8B030D-6E8A-4147-A177-3AD203B41FA5}">
                      <a16:colId xmlns:a16="http://schemas.microsoft.com/office/drawing/2014/main" xmlns="" val="36242433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9016228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180175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Ecoregion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Chlorides (Cl-)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Sulfates (SO4=)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TDS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7283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Ozark Highlands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240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868070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Boston Mountains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0571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Arkansas River Valley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5510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Ouachita Mountains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536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Gulf Coastal Plains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268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7178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497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Point Template</Template>
  <TotalTime>6766</TotalTime>
  <Words>467</Words>
  <Application>Microsoft Office PowerPoint</Application>
  <PresentationFormat>Custom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Unresolved Reg 2 Issues and Triennial Review Preview  Raymond E. Wieda, PE FTN Associates 2018 Arkansas Environmental Federation Water Seminar</vt:lpstr>
      <vt:lpstr>Triennial Review</vt:lpstr>
      <vt:lpstr>Triennial Review Process</vt:lpstr>
      <vt:lpstr>The dilemma…</vt:lpstr>
      <vt:lpstr>2.104 Policy for Compliance</vt:lpstr>
      <vt:lpstr>2.511(A)   Site Specific Mineral Quality Criteria</vt:lpstr>
      <vt:lpstr>2.511(A)   Site Specific Mineral Quality Criteria (Cont’d)</vt:lpstr>
      <vt:lpstr>2.511(B) Ecoregion Reference Stream Minerals Values</vt:lpstr>
      <vt:lpstr> 2.511(B) Ecoregion Reference Stream Minerals Values (Cont’d)</vt:lpstr>
      <vt:lpstr> 2.511(B) Ecoregion Reference Stream Minerals Values (Cont’d)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Unresolved Reg 2 Issues and Triennial Review Preview</dc:title>
  <dc:creator>REW</dc:creator>
  <cp:lastModifiedBy>Vivian Koettel</cp:lastModifiedBy>
  <cp:revision>35</cp:revision>
  <cp:lastPrinted>2018-04-17T13:12:26Z</cp:lastPrinted>
  <dcterms:created xsi:type="dcterms:W3CDTF">2018-04-04T23:48:45Z</dcterms:created>
  <dcterms:modified xsi:type="dcterms:W3CDTF">2018-04-17T13:12:58Z</dcterms:modified>
</cp:coreProperties>
</file>