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1"/>
  </p:sldMasterIdLst>
  <p:notesMasterIdLst>
    <p:notesMasterId r:id="rId48"/>
  </p:notesMasterIdLst>
  <p:handoutMasterIdLst>
    <p:handoutMasterId r:id="rId49"/>
  </p:handoutMasterIdLst>
  <p:sldIdLst>
    <p:sldId id="256" r:id="rId2"/>
    <p:sldId id="266" r:id="rId3"/>
    <p:sldId id="267" r:id="rId4"/>
    <p:sldId id="466" r:id="rId5"/>
    <p:sldId id="467" r:id="rId6"/>
    <p:sldId id="457" r:id="rId7"/>
    <p:sldId id="458" r:id="rId8"/>
    <p:sldId id="461" r:id="rId9"/>
    <p:sldId id="468" r:id="rId10"/>
    <p:sldId id="469" r:id="rId11"/>
    <p:sldId id="464" r:id="rId12"/>
    <p:sldId id="465" r:id="rId13"/>
    <p:sldId id="470" r:id="rId14"/>
    <p:sldId id="471" r:id="rId15"/>
    <p:sldId id="476" r:id="rId16"/>
    <p:sldId id="472" r:id="rId17"/>
    <p:sldId id="477" r:id="rId18"/>
    <p:sldId id="501" r:id="rId19"/>
    <p:sldId id="502" r:id="rId20"/>
    <p:sldId id="503" r:id="rId21"/>
    <p:sldId id="504" r:id="rId22"/>
    <p:sldId id="505" r:id="rId23"/>
    <p:sldId id="475" r:id="rId24"/>
    <p:sldId id="478" r:id="rId25"/>
    <p:sldId id="479" r:id="rId26"/>
    <p:sldId id="480" r:id="rId27"/>
    <p:sldId id="481" r:id="rId28"/>
    <p:sldId id="482" r:id="rId29"/>
    <p:sldId id="483" r:id="rId30"/>
    <p:sldId id="484" r:id="rId31"/>
    <p:sldId id="485" r:id="rId32"/>
    <p:sldId id="486" r:id="rId33"/>
    <p:sldId id="487" r:id="rId34"/>
    <p:sldId id="488" r:id="rId35"/>
    <p:sldId id="489" r:id="rId36"/>
    <p:sldId id="490" r:id="rId37"/>
    <p:sldId id="491" r:id="rId38"/>
    <p:sldId id="492" r:id="rId39"/>
    <p:sldId id="409" r:id="rId40"/>
    <p:sldId id="493" r:id="rId41"/>
    <p:sldId id="494" r:id="rId42"/>
    <p:sldId id="495" r:id="rId43"/>
    <p:sldId id="506" r:id="rId44"/>
    <p:sldId id="507" r:id="rId45"/>
    <p:sldId id="363" r:id="rId46"/>
    <p:sldId id="364" r:id="rId4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44" autoAdjust="0"/>
    <p:restoredTop sz="94660"/>
  </p:normalViewPr>
  <p:slideViewPr>
    <p:cSldViewPr>
      <p:cViewPr varScale="1">
        <p:scale>
          <a:sx n="83" d="100"/>
          <a:sy n="83" d="100"/>
        </p:scale>
        <p:origin x="-114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7F2078D-D0E5-439E-ABAD-0FC47028ED31}" type="datetimeFigureOut">
              <a:rPr lang="en-US" smtClean="0"/>
              <a:t>4/10/2018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751CD18-C0D3-47FF-BF73-AE8471B83161}" type="slidenum">
              <a:rPr lang="en-US" smtClean="0"/>
              <a:t>‹#›</a:t>
            </a:fld>
            <a:endParaRPr lang="en-US" dirty="0"/>
          </a:p>
        </p:txBody>
      </p:sp>
    </p:spTree>
    <p:extLst>
      <p:ext uri="{BB962C8B-B14F-4D97-AF65-F5344CB8AC3E}">
        <p14:creationId xmlns:p14="http://schemas.microsoft.com/office/powerpoint/2010/main" val="2293993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40" y="0"/>
            <a:ext cx="3037840" cy="464820"/>
          </a:xfrm>
          <a:prstGeom prst="rect">
            <a:avLst/>
          </a:prstGeom>
        </p:spPr>
        <p:txBody>
          <a:bodyPr vert="horz" lIns="93177" tIns="46589" rIns="93177" bIns="46589" rtlCol="0"/>
          <a:lstStyle>
            <a:lvl1pPr algn="r">
              <a:defRPr sz="1200"/>
            </a:lvl1pPr>
          </a:lstStyle>
          <a:p>
            <a:fld id="{91022FFF-8E36-47E7-8FAA-B353AD536C1B}" type="datetimeFigureOut">
              <a:rPr lang="en-US" smtClean="0"/>
              <a:t>4/10/2018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0" y="8829967"/>
            <a:ext cx="3037840" cy="464820"/>
          </a:xfrm>
          <a:prstGeom prst="rect">
            <a:avLst/>
          </a:prstGeom>
        </p:spPr>
        <p:txBody>
          <a:bodyPr vert="horz" lIns="93177" tIns="46589" rIns="93177" bIns="46589" rtlCol="0" anchor="b"/>
          <a:lstStyle>
            <a:lvl1pPr algn="r">
              <a:defRPr sz="1200"/>
            </a:lvl1pPr>
          </a:lstStyle>
          <a:p>
            <a:fld id="{3D828A5B-2FCF-4E65-A26B-5221E1C0B858}" type="slidenum">
              <a:rPr lang="en-US" smtClean="0"/>
              <a:t>‹#›</a:t>
            </a:fld>
            <a:endParaRPr lang="en-US" dirty="0"/>
          </a:p>
        </p:txBody>
      </p:sp>
    </p:spTree>
    <p:extLst>
      <p:ext uri="{BB962C8B-B14F-4D97-AF65-F5344CB8AC3E}">
        <p14:creationId xmlns:p14="http://schemas.microsoft.com/office/powerpoint/2010/main" val="40435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a:t>
            </a:fld>
            <a:endParaRPr lang="en-US" dirty="0"/>
          </a:p>
        </p:txBody>
      </p:sp>
    </p:spTree>
    <p:extLst>
      <p:ext uri="{BB962C8B-B14F-4D97-AF65-F5344CB8AC3E}">
        <p14:creationId xmlns:p14="http://schemas.microsoft.com/office/powerpoint/2010/main" val="2078634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10</a:t>
            </a:fld>
            <a:endParaRPr lang="en-US" dirty="0"/>
          </a:p>
        </p:txBody>
      </p:sp>
    </p:spTree>
    <p:extLst>
      <p:ext uri="{BB962C8B-B14F-4D97-AF65-F5344CB8AC3E}">
        <p14:creationId xmlns:p14="http://schemas.microsoft.com/office/powerpoint/2010/main" val="3906909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11</a:t>
            </a:fld>
            <a:endParaRPr lang="en-US" dirty="0"/>
          </a:p>
        </p:txBody>
      </p:sp>
    </p:spTree>
    <p:extLst>
      <p:ext uri="{BB962C8B-B14F-4D97-AF65-F5344CB8AC3E}">
        <p14:creationId xmlns:p14="http://schemas.microsoft.com/office/powerpoint/2010/main" val="2519115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12</a:t>
            </a:fld>
            <a:endParaRPr lang="en-US" dirty="0"/>
          </a:p>
        </p:txBody>
      </p:sp>
    </p:spTree>
    <p:extLst>
      <p:ext uri="{BB962C8B-B14F-4D97-AF65-F5344CB8AC3E}">
        <p14:creationId xmlns:p14="http://schemas.microsoft.com/office/powerpoint/2010/main" val="178649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13</a:t>
            </a:fld>
            <a:endParaRPr lang="en-US" dirty="0"/>
          </a:p>
        </p:txBody>
      </p:sp>
    </p:spTree>
    <p:extLst>
      <p:ext uri="{BB962C8B-B14F-4D97-AF65-F5344CB8AC3E}">
        <p14:creationId xmlns:p14="http://schemas.microsoft.com/office/powerpoint/2010/main" val="2034650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14</a:t>
            </a:fld>
            <a:endParaRPr lang="en-US" dirty="0"/>
          </a:p>
        </p:txBody>
      </p:sp>
    </p:spTree>
    <p:extLst>
      <p:ext uri="{BB962C8B-B14F-4D97-AF65-F5344CB8AC3E}">
        <p14:creationId xmlns:p14="http://schemas.microsoft.com/office/powerpoint/2010/main" val="4064671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15</a:t>
            </a:fld>
            <a:endParaRPr lang="en-US" dirty="0"/>
          </a:p>
        </p:txBody>
      </p:sp>
    </p:spTree>
    <p:extLst>
      <p:ext uri="{BB962C8B-B14F-4D97-AF65-F5344CB8AC3E}">
        <p14:creationId xmlns:p14="http://schemas.microsoft.com/office/powerpoint/2010/main" val="3409386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16</a:t>
            </a:fld>
            <a:endParaRPr lang="en-US" dirty="0"/>
          </a:p>
        </p:txBody>
      </p:sp>
    </p:spTree>
    <p:extLst>
      <p:ext uri="{BB962C8B-B14F-4D97-AF65-F5344CB8AC3E}">
        <p14:creationId xmlns:p14="http://schemas.microsoft.com/office/powerpoint/2010/main" val="3973312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17</a:t>
            </a:fld>
            <a:endParaRPr lang="en-US" dirty="0"/>
          </a:p>
        </p:txBody>
      </p:sp>
    </p:spTree>
    <p:extLst>
      <p:ext uri="{BB962C8B-B14F-4D97-AF65-F5344CB8AC3E}">
        <p14:creationId xmlns:p14="http://schemas.microsoft.com/office/powerpoint/2010/main" val="31775297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18</a:t>
            </a:fld>
            <a:endParaRPr lang="en-US" dirty="0"/>
          </a:p>
        </p:txBody>
      </p:sp>
    </p:spTree>
    <p:extLst>
      <p:ext uri="{BB962C8B-B14F-4D97-AF65-F5344CB8AC3E}">
        <p14:creationId xmlns:p14="http://schemas.microsoft.com/office/powerpoint/2010/main" val="9850709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19</a:t>
            </a:fld>
            <a:endParaRPr lang="en-US" dirty="0"/>
          </a:p>
        </p:txBody>
      </p:sp>
    </p:spTree>
    <p:extLst>
      <p:ext uri="{BB962C8B-B14F-4D97-AF65-F5344CB8AC3E}">
        <p14:creationId xmlns:p14="http://schemas.microsoft.com/office/powerpoint/2010/main" val="2110327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a:t>
            </a:fld>
            <a:endParaRPr lang="en-US" dirty="0"/>
          </a:p>
        </p:txBody>
      </p:sp>
    </p:spTree>
    <p:extLst>
      <p:ext uri="{BB962C8B-B14F-4D97-AF65-F5344CB8AC3E}">
        <p14:creationId xmlns:p14="http://schemas.microsoft.com/office/powerpoint/2010/main" val="41592469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23</a:t>
            </a:fld>
            <a:endParaRPr lang="en-US" dirty="0"/>
          </a:p>
        </p:txBody>
      </p:sp>
    </p:spTree>
    <p:extLst>
      <p:ext uri="{BB962C8B-B14F-4D97-AF65-F5344CB8AC3E}">
        <p14:creationId xmlns:p14="http://schemas.microsoft.com/office/powerpoint/2010/main" val="2941228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24</a:t>
            </a:fld>
            <a:endParaRPr lang="en-US" dirty="0"/>
          </a:p>
        </p:txBody>
      </p:sp>
    </p:spTree>
    <p:extLst>
      <p:ext uri="{BB962C8B-B14F-4D97-AF65-F5344CB8AC3E}">
        <p14:creationId xmlns:p14="http://schemas.microsoft.com/office/powerpoint/2010/main" val="15427332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25</a:t>
            </a:fld>
            <a:endParaRPr lang="en-US" dirty="0"/>
          </a:p>
        </p:txBody>
      </p:sp>
    </p:spTree>
    <p:extLst>
      <p:ext uri="{BB962C8B-B14F-4D97-AF65-F5344CB8AC3E}">
        <p14:creationId xmlns:p14="http://schemas.microsoft.com/office/powerpoint/2010/main" val="3355358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26</a:t>
            </a:fld>
            <a:endParaRPr lang="en-US" dirty="0"/>
          </a:p>
        </p:txBody>
      </p:sp>
    </p:spTree>
    <p:extLst>
      <p:ext uri="{BB962C8B-B14F-4D97-AF65-F5344CB8AC3E}">
        <p14:creationId xmlns:p14="http://schemas.microsoft.com/office/powerpoint/2010/main" val="25490736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27</a:t>
            </a:fld>
            <a:endParaRPr lang="en-US" dirty="0"/>
          </a:p>
        </p:txBody>
      </p:sp>
    </p:spTree>
    <p:extLst>
      <p:ext uri="{BB962C8B-B14F-4D97-AF65-F5344CB8AC3E}">
        <p14:creationId xmlns:p14="http://schemas.microsoft.com/office/powerpoint/2010/main" val="342269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28</a:t>
            </a:fld>
            <a:endParaRPr lang="en-US" dirty="0"/>
          </a:p>
        </p:txBody>
      </p:sp>
    </p:spTree>
    <p:extLst>
      <p:ext uri="{BB962C8B-B14F-4D97-AF65-F5344CB8AC3E}">
        <p14:creationId xmlns:p14="http://schemas.microsoft.com/office/powerpoint/2010/main" val="1527737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29</a:t>
            </a:fld>
            <a:endParaRPr lang="en-US" dirty="0"/>
          </a:p>
        </p:txBody>
      </p:sp>
    </p:spTree>
    <p:extLst>
      <p:ext uri="{BB962C8B-B14F-4D97-AF65-F5344CB8AC3E}">
        <p14:creationId xmlns:p14="http://schemas.microsoft.com/office/powerpoint/2010/main" val="39326704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30</a:t>
            </a:fld>
            <a:endParaRPr lang="en-US" dirty="0"/>
          </a:p>
        </p:txBody>
      </p:sp>
    </p:spTree>
    <p:extLst>
      <p:ext uri="{BB962C8B-B14F-4D97-AF65-F5344CB8AC3E}">
        <p14:creationId xmlns:p14="http://schemas.microsoft.com/office/powerpoint/2010/main" val="29560179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31</a:t>
            </a:fld>
            <a:endParaRPr lang="en-US" dirty="0"/>
          </a:p>
        </p:txBody>
      </p:sp>
    </p:spTree>
    <p:extLst>
      <p:ext uri="{BB962C8B-B14F-4D97-AF65-F5344CB8AC3E}">
        <p14:creationId xmlns:p14="http://schemas.microsoft.com/office/powerpoint/2010/main" val="28951534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32</a:t>
            </a:fld>
            <a:endParaRPr lang="en-US" dirty="0"/>
          </a:p>
        </p:txBody>
      </p:sp>
    </p:spTree>
    <p:extLst>
      <p:ext uri="{BB962C8B-B14F-4D97-AF65-F5344CB8AC3E}">
        <p14:creationId xmlns:p14="http://schemas.microsoft.com/office/powerpoint/2010/main" val="2370914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a:t>
            </a:fld>
            <a:endParaRPr lang="en-US" dirty="0"/>
          </a:p>
        </p:txBody>
      </p:sp>
    </p:spTree>
    <p:extLst>
      <p:ext uri="{BB962C8B-B14F-4D97-AF65-F5344CB8AC3E}">
        <p14:creationId xmlns:p14="http://schemas.microsoft.com/office/powerpoint/2010/main" val="3222649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33</a:t>
            </a:fld>
            <a:endParaRPr lang="en-US" dirty="0"/>
          </a:p>
        </p:txBody>
      </p:sp>
    </p:spTree>
    <p:extLst>
      <p:ext uri="{BB962C8B-B14F-4D97-AF65-F5344CB8AC3E}">
        <p14:creationId xmlns:p14="http://schemas.microsoft.com/office/powerpoint/2010/main" val="148395714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34</a:t>
            </a:fld>
            <a:endParaRPr lang="en-US" dirty="0"/>
          </a:p>
        </p:txBody>
      </p:sp>
    </p:spTree>
    <p:extLst>
      <p:ext uri="{BB962C8B-B14F-4D97-AF65-F5344CB8AC3E}">
        <p14:creationId xmlns:p14="http://schemas.microsoft.com/office/powerpoint/2010/main" val="4819706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35</a:t>
            </a:fld>
            <a:endParaRPr lang="en-US" dirty="0"/>
          </a:p>
        </p:txBody>
      </p:sp>
    </p:spTree>
    <p:extLst>
      <p:ext uri="{BB962C8B-B14F-4D97-AF65-F5344CB8AC3E}">
        <p14:creationId xmlns:p14="http://schemas.microsoft.com/office/powerpoint/2010/main" val="35433483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36</a:t>
            </a:fld>
            <a:endParaRPr lang="en-US" dirty="0"/>
          </a:p>
        </p:txBody>
      </p:sp>
    </p:spTree>
    <p:extLst>
      <p:ext uri="{BB962C8B-B14F-4D97-AF65-F5344CB8AC3E}">
        <p14:creationId xmlns:p14="http://schemas.microsoft.com/office/powerpoint/2010/main" val="42817940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37</a:t>
            </a:fld>
            <a:endParaRPr lang="en-US" dirty="0"/>
          </a:p>
        </p:txBody>
      </p:sp>
    </p:spTree>
    <p:extLst>
      <p:ext uri="{BB962C8B-B14F-4D97-AF65-F5344CB8AC3E}">
        <p14:creationId xmlns:p14="http://schemas.microsoft.com/office/powerpoint/2010/main" val="33234174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38</a:t>
            </a:fld>
            <a:endParaRPr lang="en-US" dirty="0"/>
          </a:p>
        </p:txBody>
      </p:sp>
    </p:spTree>
    <p:extLst>
      <p:ext uri="{BB962C8B-B14F-4D97-AF65-F5344CB8AC3E}">
        <p14:creationId xmlns:p14="http://schemas.microsoft.com/office/powerpoint/2010/main" val="15042286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39</a:t>
            </a:fld>
            <a:endParaRPr lang="en-US" dirty="0"/>
          </a:p>
        </p:txBody>
      </p:sp>
    </p:spTree>
    <p:extLst>
      <p:ext uri="{BB962C8B-B14F-4D97-AF65-F5344CB8AC3E}">
        <p14:creationId xmlns:p14="http://schemas.microsoft.com/office/powerpoint/2010/main" val="15483309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40</a:t>
            </a:fld>
            <a:endParaRPr lang="en-US" dirty="0"/>
          </a:p>
        </p:txBody>
      </p:sp>
    </p:spTree>
    <p:extLst>
      <p:ext uri="{BB962C8B-B14F-4D97-AF65-F5344CB8AC3E}">
        <p14:creationId xmlns:p14="http://schemas.microsoft.com/office/powerpoint/2010/main" val="37231497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41</a:t>
            </a:fld>
            <a:endParaRPr lang="en-US" dirty="0"/>
          </a:p>
        </p:txBody>
      </p:sp>
    </p:spTree>
    <p:extLst>
      <p:ext uri="{BB962C8B-B14F-4D97-AF65-F5344CB8AC3E}">
        <p14:creationId xmlns:p14="http://schemas.microsoft.com/office/powerpoint/2010/main" val="29289471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42</a:t>
            </a:fld>
            <a:endParaRPr lang="en-US" dirty="0"/>
          </a:p>
        </p:txBody>
      </p:sp>
    </p:spTree>
    <p:extLst>
      <p:ext uri="{BB962C8B-B14F-4D97-AF65-F5344CB8AC3E}">
        <p14:creationId xmlns:p14="http://schemas.microsoft.com/office/powerpoint/2010/main" val="3718800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4</a:t>
            </a:fld>
            <a:endParaRPr lang="en-US" dirty="0"/>
          </a:p>
        </p:txBody>
      </p:sp>
    </p:spTree>
    <p:extLst>
      <p:ext uri="{BB962C8B-B14F-4D97-AF65-F5344CB8AC3E}">
        <p14:creationId xmlns:p14="http://schemas.microsoft.com/office/powerpoint/2010/main" val="67761711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45</a:t>
            </a:fld>
            <a:endParaRPr lang="en-US" dirty="0"/>
          </a:p>
        </p:txBody>
      </p:sp>
    </p:spTree>
    <p:extLst>
      <p:ext uri="{BB962C8B-B14F-4D97-AF65-F5344CB8AC3E}">
        <p14:creationId xmlns:p14="http://schemas.microsoft.com/office/powerpoint/2010/main" val="30049161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46</a:t>
            </a:fld>
            <a:endParaRPr lang="en-US" dirty="0"/>
          </a:p>
        </p:txBody>
      </p:sp>
    </p:spTree>
    <p:extLst>
      <p:ext uri="{BB962C8B-B14F-4D97-AF65-F5344CB8AC3E}">
        <p14:creationId xmlns:p14="http://schemas.microsoft.com/office/powerpoint/2010/main" val="2085806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5</a:t>
            </a:fld>
            <a:endParaRPr lang="en-US" dirty="0"/>
          </a:p>
        </p:txBody>
      </p:sp>
    </p:spTree>
    <p:extLst>
      <p:ext uri="{BB962C8B-B14F-4D97-AF65-F5344CB8AC3E}">
        <p14:creationId xmlns:p14="http://schemas.microsoft.com/office/powerpoint/2010/main" val="635257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6</a:t>
            </a:fld>
            <a:endParaRPr lang="en-US" dirty="0"/>
          </a:p>
        </p:txBody>
      </p:sp>
    </p:spTree>
    <p:extLst>
      <p:ext uri="{BB962C8B-B14F-4D97-AF65-F5344CB8AC3E}">
        <p14:creationId xmlns:p14="http://schemas.microsoft.com/office/powerpoint/2010/main" val="2009998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7</a:t>
            </a:fld>
            <a:endParaRPr lang="en-US" dirty="0"/>
          </a:p>
        </p:txBody>
      </p:sp>
    </p:spTree>
    <p:extLst>
      <p:ext uri="{BB962C8B-B14F-4D97-AF65-F5344CB8AC3E}">
        <p14:creationId xmlns:p14="http://schemas.microsoft.com/office/powerpoint/2010/main" val="3099940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8</a:t>
            </a:fld>
            <a:endParaRPr lang="en-US" dirty="0"/>
          </a:p>
        </p:txBody>
      </p:sp>
    </p:spTree>
    <p:extLst>
      <p:ext uri="{BB962C8B-B14F-4D97-AF65-F5344CB8AC3E}">
        <p14:creationId xmlns:p14="http://schemas.microsoft.com/office/powerpoint/2010/main" val="2952125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828A5B-2FCF-4E65-A26B-5221E1C0B858}" type="slidenum">
              <a:rPr lang="en-US" smtClean="0"/>
              <a:t>9</a:t>
            </a:fld>
            <a:endParaRPr lang="en-US" dirty="0"/>
          </a:p>
        </p:txBody>
      </p:sp>
    </p:spTree>
    <p:extLst>
      <p:ext uri="{BB962C8B-B14F-4D97-AF65-F5344CB8AC3E}">
        <p14:creationId xmlns:p14="http://schemas.microsoft.com/office/powerpoint/2010/main" val="15042286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190B499-27D4-455C-A584-8EF3B5FE5962}" type="datetime1">
              <a:rPr lang="en-US" smtClean="0"/>
              <a:t>4/10/2018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C2C7EF-9077-4F23-9511-50C1A54374B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61605FE-AF6B-4530-8111-9B6D4F57A245}" type="datetime1">
              <a:rPr lang="en-US" smtClean="0"/>
              <a:t>4/10/2018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AC2C7EF-9077-4F23-9511-50C1A54374B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13D382-402E-43FD-AED7-F78CB6B33D1A}" type="datetime1">
              <a:rPr lang="en-US" smtClean="0"/>
              <a:t>4/10/2018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AC2C7EF-9077-4F23-9511-50C1A54374B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A11D85-54B6-4837-9B49-C9FF9078C697}" type="datetime1">
              <a:rPr lang="en-US" smtClean="0"/>
              <a:t>4/10/2018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AC2C7EF-9077-4F23-9511-50C1A54374BB}"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E09C7EA-8A87-4CFC-990A-BC446F048B4C}" type="datetime1">
              <a:rPr lang="en-US" smtClean="0"/>
              <a:t>4/10/2018</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AC2C7EF-9077-4F23-9511-50C1A54374BB}"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030000-B918-408D-8FA2-7718B1427AAB}" type="datetime1">
              <a:rPr lang="en-US" smtClean="0"/>
              <a:t>4/10/2018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AC2C7EF-9077-4F23-9511-50C1A54374BB}"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377400-1826-4CB4-8A28-CE454FBDE2A9}" type="datetime1">
              <a:rPr lang="en-US" smtClean="0"/>
              <a:t>4/10/2018</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AC2C7EF-9077-4F23-9511-50C1A54374BB}"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E6C0492-AAC1-429A-98F8-57EFB191FECD}" type="datetime1">
              <a:rPr lang="en-US" smtClean="0"/>
              <a:t>4/10/2018</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AC2C7EF-9077-4F23-9511-50C1A54374BB}"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71CD278-36AC-457E-893C-B15BF6551E32}" type="datetime1">
              <a:rPr lang="en-US" smtClean="0"/>
              <a:t>4/10/2018</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3AC2C7EF-9077-4F23-9511-50C1A54374B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70CF487-11B0-4948-9F67-21B5352285F0}" type="datetime1">
              <a:rPr lang="en-US" smtClean="0"/>
              <a:t>4/10/2018</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AC2C7EF-9077-4F23-9511-50C1A54374BB}"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080E0B-DB8D-4B80-996A-E75D52812D08}" type="datetime1">
              <a:rPr lang="en-US" smtClean="0"/>
              <a:t>4/10/2018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C2C7EF-9077-4F23-9511-50C1A54374BB}"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B90A14-57F4-4AAD-83F7-4396B07253FF}" type="datetime1">
              <a:rPr lang="en-US" smtClean="0"/>
              <a:t>4/10/2018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C2C7EF-9077-4F23-9511-50C1A54374B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wright@mwlaw.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itchellwilliamslaw.com/blo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285999"/>
          </a:xfrm>
        </p:spPr>
        <p:txBody>
          <a:bodyPr>
            <a:normAutofit/>
          </a:bodyPr>
          <a:lstStyle/>
          <a:p>
            <a:pPr algn="ctr"/>
            <a:r>
              <a:rPr lang="en-US" sz="3600" dirty="0" smtClean="0">
                <a:latin typeface="Calibri" panose="020F0502020204030204" pitchFamily="34" charset="0"/>
              </a:rPr>
              <a:t>Solid and Hazardous Waste/Recycling Developments:</a:t>
            </a:r>
            <a:br>
              <a:rPr lang="en-US" sz="3600" dirty="0" smtClean="0">
                <a:latin typeface="Calibri" panose="020F0502020204030204" pitchFamily="34" charset="0"/>
              </a:rPr>
            </a:br>
            <a:r>
              <a:rPr lang="en-US" sz="3600" dirty="0" smtClean="0">
                <a:latin typeface="Calibri" panose="020F0502020204030204" pitchFamily="34" charset="0"/>
              </a:rPr>
              <a:t>2017 – 2018 </a:t>
            </a:r>
            <a:endParaRPr lang="en-US" sz="3600" dirty="0">
              <a:latin typeface="Calibri" panose="020F0502020204030204" pitchFamily="34" charset="0"/>
            </a:endParaRPr>
          </a:p>
        </p:txBody>
      </p:sp>
      <p:sp>
        <p:nvSpPr>
          <p:cNvPr id="3" name="Subtitle 2"/>
          <p:cNvSpPr>
            <a:spLocks noGrp="1"/>
          </p:cNvSpPr>
          <p:nvPr>
            <p:ph type="subTitle" idx="1"/>
          </p:nvPr>
        </p:nvSpPr>
        <p:spPr/>
        <p:txBody>
          <a:bodyPr>
            <a:normAutofit fontScale="47500" lnSpcReduction="20000"/>
          </a:bodyPr>
          <a:lstStyle/>
          <a:p>
            <a:r>
              <a:rPr lang="en-US" dirty="0" smtClean="0">
                <a:latin typeface="Calibri" panose="020F0502020204030204" pitchFamily="34" charset="0"/>
              </a:rPr>
              <a:t>Walter G. Wright, Jr.</a:t>
            </a:r>
          </a:p>
          <a:p>
            <a:r>
              <a:rPr lang="en-US" dirty="0" smtClean="0">
                <a:latin typeface="Calibri" panose="020F0502020204030204" pitchFamily="34" charset="0"/>
              </a:rPr>
              <a:t>Mitchell Williams Law Firm</a:t>
            </a:r>
          </a:p>
          <a:p>
            <a:r>
              <a:rPr lang="en-US" dirty="0" smtClean="0">
                <a:latin typeface="Calibri" panose="020F0502020204030204" pitchFamily="34" charset="0"/>
              </a:rPr>
              <a:t>Little Rock, Arkansas</a:t>
            </a:r>
          </a:p>
          <a:p>
            <a:r>
              <a:rPr lang="en-US" dirty="0" smtClean="0">
                <a:latin typeface="Calibri" panose="020F0502020204030204" pitchFamily="34" charset="0"/>
              </a:rPr>
              <a:t>(501) 688-8839</a:t>
            </a:r>
          </a:p>
          <a:p>
            <a:r>
              <a:rPr lang="en-US" dirty="0" smtClean="0">
                <a:solidFill>
                  <a:schemeClr val="tx1"/>
                </a:solidFill>
                <a:latin typeface="Calibri" panose="020F0502020204030204" pitchFamily="34" charset="0"/>
                <a:hlinkClick r:id="rId3"/>
              </a:rPr>
              <a:t>wwright@mwlaw.com</a:t>
            </a:r>
            <a:endParaRPr lang="en-US" dirty="0" smtClean="0">
              <a:solidFill>
                <a:schemeClr val="tx1"/>
              </a:solidFill>
              <a:latin typeface="Calibri" panose="020F0502020204030204" pitchFamily="34" charset="0"/>
            </a:endParaRPr>
          </a:p>
          <a:p>
            <a:endParaRPr lang="en-US" dirty="0" smtClean="0">
              <a:solidFill>
                <a:schemeClr val="tx1"/>
              </a:solidFill>
            </a:endParaRPr>
          </a:p>
          <a:p>
            <a:endParaRPr lang="en-US" dirty="0">
              <a:solidFill>
                <a:schemeClr val="tx1"/>
              </a:solidFill>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1</a:t>
            </a:fld>
            <a:endParaRPr lang="en-US" dirty="0"/>
          </a:p>
        </p:txBody>
      </p:sp>
    </p:spTree>
    <p:extLst>
      <p:ext uri="{BB962C8B-B14F-4D97-AF65-F5344CB8AC3E}">
        <p14:creationId xmlns:p14="http://schemas.microsoft.com/office/powerpoint/2010/main" val="737219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AC2C7EF-9077-4F23-9511-50C1A54374BB}" type="slidenum">
              <a:rPr lang="en-US" smtClean="0"/>
              <a:t>10</a:t>
            </a:fld>
            <a:endParaRPr lang="en-US" dirty="0"/>
          </a:p>
        </p:txBody>
      </p:sp>
      <p:sp>
        <p:nvSpPr>
          <p:cNvPr id="4" name="TextBox 3"/>
          <p:cNvSpPr txBox="1"/>
          <p:nvPr/>
        </p:nvSpPr>
        <p:spPr>
          <a:xfrm>
            <a:off x="457200" y="457200"/>
            <a:ext cx="8001000" cy="1107996"/>
          </a:xfrm>
          <a:prstGeom prst="rect">
            <a:avLst/>
          </a:prstGeom>
          <a:noFill/>
        </p:spPr>
        <p:txBody>
          <a:bodyPr wrap="square" rtlCol="0">
            <a:spAutoFit/>
          </a:bodyPr>
          <a:lstStyle/>
          <a:p>
            <a:pPr algn="ctr"/>
            <a:r>
              <a:rPr lang="en-US" sz="2200" dirty="0">
                <a:latin typeface="Calibri" panose="020F0502020204030204" pitchFamily="34" charset="0"/>
              </a:rPr>
              <a:t>Landfill Emission Rule/Clean Air Act: Seven States Send Notice</a:t>
            </a:r>
            <a:br>
              <a:rPr lang="en-US" sz="2200" dirty="0">
                <a:latin typeface="Calibri" panose="020F0502020204030204" pitchFamily="34" charset="0"/>
              </a:rPr>
            </a:br>
            <a:r>
              <a:rPr lang="en-US" sz="2200" dirty="0">
                <a:latin typeface="Calibri" panose="020F0502020204030204" pitchFamily="34" charset="0"/>
              </a:rPr>
              <a:t>of Intent to Sue U.S. Environmental Protection Agency for</a:t>
            </a:r>
            <a:br>
              <a:rPr lang="en-US" sz="2200" dirty="0">
                <a:latin typeface="Calibri" panose="020F0502020204030204" pitchFamily="34" charset="0"/>
              </a:rPr>
            </a:br>
            <a:r>
              <a:rPr lang="en-US" sz="2200" dirty="0">
                <a:latin typeface="Calibri" panose="020F0502020204030204" pitchFamily="34" charset="0"/>
              </a:rPr>
              <a:t>Alleged Failure to </a:t>
            </a:r>
            <a:r>
              <a:rPr lang="en-US" sz="2200" dirty="0" smtClean="0">
                <a:latin typeface="Calibri" panose="020F0502020204030204" pitchFamily="34" charset="0"/>
              </a:rPr>
              <a:t>Enforce  (Cont.)</a:t>
            </a:r>
          </a:p>
        </p:txBody>
      </p:sp>
      <p:sp>
        <p:nvSpPr>
          <p:cNvPr id="6" name="TextBox 5"/>
          <p:cNvSpPr txBox="1"/>
          <p:nvPr/>
        </p:nvSpPr>
        <p:spPr>
          <a:xfrm>
            <a:off x="640080" y="1752600"/>
            <a:ext cx="7086600" cy="3477875"/>
          </a:xfrm>
          <a:prstGeom prst="rect">
            <a:avLst/>
          </a:prstGeom>
          <a:noFill/>
        </p:spPr>
        <p:txBody>
          <a:bodyPr wrap="square" rtlCol="0">
            <a:spAutoFit/>
          </a:bodyPr>
          <a:lstStyle/>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The </a:t>
            </a:r>
            <a:r>
              <a:rPr lang="en-US" sz="2000" dirty="0"/>
              <a:t>regulation which is typically referenced as the 2016 Emission Guidelines and Compliance Times for Municipal Solid Waste Landfills addresses emissions of volatile organic compounds, hazardous air pollutants, carbon dioxide, and methane</a:t>
            </a:r>
            <a:r>
              <a:rPr lang="en-US" sz="2000" dirty="0" smtClean="0"/>
              <a:t>.</a:t>
            </a:r>
          </a:p>
          <a:p>
            <a:endParaRPr lang="en-US" sz="2000" dirty="0" smtClean="0"/>
          </a:p>
          <a:p>
            <a:pPr marL="342900" indent="-342900">
              <a:buFont typeface="Arial" panose="020B0604020202020204" pitchFamily="34" charset="0"/>
              <a:buChar char="•"/>
            </a:pPr>
            <a:r>
              <a:rPr lang="en-US" sz="2000" dirty="0"/>
              <a:t>The states argue that the regulation went into effect on October 28, 2016, but that EPA has failed to enforce it and have no basis for delay</a:t>
            </a:r>
            <a:r>
              <a:rPr lang="en-US" sz="2000" dirty="0" smtClean="0"/>
              <a:t>.</a:t>
            </a:r>
          </a:p>
        </p:txBody>
      </p:sp>
    </p:spTree>
    <p:extLst>
      <p:ext uri="{BB962C8B-B14F-4D97-AF65-F5344CB8AC3E}">
        <p14:creationId xmlns:p14="http://schemas.microsoft.com/office/powerpoint/2010/main" val="8284436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742950"/>
            <a:r>
              <a:rPr lang="en-US" sz="1800" dirty="0" smtClean="0"/>
              <a:t>Local and federal/state environmental laws sometimes conflict.</a:t>
            </a:r>
          </a:p>
          <a:p>
            <a:pPr marL="742950"/>
            <a:r>
              <a:rPr lang="en-US" sz="1800" dirty="0" smtClean="0"/>
              <a:t>The question that can arise is whether local laws are preempted.  </a:t>
            </a:r>
          </a:p>
          <a:p>
            <a:pPr marL="742950"/>
            <a:r>
              <a:rPr lang="en-US" sz="1800" dirty="0" smtClean="0"/>
              <a:t>A recent example involving a local solid waste law:</a:t>
            </a:r>
          </a:p>
          <a:p>
            <a:pPr marL="1028700" indent="-285750">
              <a:buFont typeface="Wingdings" panose="05000000000000000000" pitchFamily="2" charset="2"/>
              <a:buChar char="Ø"/>
            </a:pPr>
            <a:r>
              <a:rPr lang="en-US" sz="1800" dirty="0"/>
              <a:t>The United States Court of Appeals for the First Circuit </a:t>
            </a:r>
            <a:r>
              <a:rPr lang="en-US" sz="1800" dirty="0" smtClean="0"/>
              <a:t>addressed </a:t>
            </a:r>
            <a:r>
              <a:rPr lang="en-US" sz="1800" dirty="0"/>
              <a:t>whether two </a:t>
            </a:r>
            <a:r>
              <a:rPr lang="en-US" sz="1800" dirty="0" smtClean="0"/>
              <a:t>Puerto </a:t>
            </a:r>
            <a:r>
              <a:rPr lang="en-US" sz="1800" dirty="0"/>
              <a:t>Rican municipalities could prohibit the beneficial use and disposal of coal ash (also known as Coal Combustion Residuals within their borders. See AES Puerto Rico, L.P. v. Trujillo-Panisse, 857 F.3d 101 (2017</a:t>
            </a:r>
            <a:r>
              <a:rPr lang="en-US" sz="1800" dirty="0" smtClean="0"/>
              <a:t>).</a:t>
            </a:r>
          </a:p>
          <a:p>
            <a:pPr marL="1028700" indent="-285750">
              <a:buFont typeface="Wingdings" panose="05000000000000000000" pitchFamily="2" charset="2"/>
              <a:buChar char="Ø"/>
            </a:pPr>
            <a:r>
              <a:rPr lang="en-US" sz="1800" dirty="0"/>
              <a:t>AES </a:t>
            </a:r>
            <a:r>
              <a:rPr lang="en-US" sz="1800" dirty="0" smtClean="0"/>
              <a:t>Puerto </a:t>
            </a:r>
            <a:r>
              <a:rPr lang="en-US" sz="1800" dirty="0"/>
              <a:t>Rico, L.P. (“AES-PR”) brought an action in the United States District Court against the two municipalities, Humacao and Peñuelas, challenging the ordinances.</a:t>
            </a:r>
          </a:p>
          <a:p>
            <a:pPr marL="1028700" indent="-285750">
              <a:buFont typeface="Wingdings" panose="05000000000000000000" pitchFamily="2" charset="2"/>
              <a:buChar char="Ø"/>
            </a:pPr>
            <a:r>
              <a:rPr lang="en-US" sz="1800" dirty="0"/>
              <a:t>Peñuelas and Humacao adopted ordinances in 2013 prohibiting the placement of CCRs on the ground within the respective municipalities. </a:t>
            </a:r>
          </a:p>
          <a:p>
            <a:pPr marL="1028700" indent="-285750">
              <a:buFont typeface="Wingdings" panose="05000000000000000000" pitchFamily="2" charset="2"/>
              <a:buChar char="Ø"/>
            </a:pPr>
            <a:r>
              <a:rPr lang="en-US" sz="1800" dirty="0"/>
              <a:t>Despite the ordinances, in September 2014, Puerto Rico’s Environmental Quality Board issued a resolution authorizing disposal of CCR generated by AES-PR’s coal plant at landfills meeting the design and operation requirements of federal and Commonwealth law. </a:t>
            </a:r>
          </a:p>
          <a:p>
            <a:pPr marL="742950"/>
            <a:endParaRPr lang="en-US" sz="1700" dirty="0"/>
          </a:p>
        </p:txBody>
      </p:sp>
      <p:sp>
        <p:nvSpPr>
          <p:cNvPr id="5" name="Slide Number Placeholder 4"/>
          <p:cNvSpPr>
            <a:spLocks noGrp="1"/>
          </p:cNvSpPr>
          <p:nvPr>
            <p:ph type="sldNum" sz="quarter" idx="12"/>
          </p:nvPr>
        </p:nvSpPr>
        <p:spPr/>
        <p:txBody>
          <a:bodyPr/>
          <a:lstStyle/>
          <a:p>
            <a:fld id="{3AC2C7EF-9077-4F23-9511-50C1A54374BB}" type="slidenum">
              <a:rPr lang="en-US" smtClean="0"/>
              <a:t>11</a:t>
            </a:fld>
            <a:endParaRPr lang="en-US" dirty="0"/>
          </a:p>
        </p:txBody>
      </p:sp>
      <p:sp>
        <p:nvSpPr>
          <p:cNvPr id="2" name="Title 1"/>
          <p:cNvSpPr>
            <a:spLocks noGrp="1"/>
          </p:cNvSpPr>
          <p:nvPr>
            <p:ph type="title"/>
          </p:nvPr>
        </p:nvSpPr>
        <p:spPr/>
        <p:txBody>
          <a:bodyPr>
            <a:normAutofit fontScale="90000"/>
          </a:bodyPr>
          <a:lstStyle/>
          <a:p>
            <a:r>
              <a:rPr lang="en-US" sz="2800" dirty="0"/>
              <a:t>Coal Ash/Preemption: Federal Appellate Court Addresses Challenge to Municipal Regulation</a:t>
            </a:r>
            <a:br>
              <a:rPr lang="en-US" sz="2800" dirty="0"/>
            </a:br>
            <a:endParaRPr lang="en-US" sz="2800" dirty="0"/>
          </a:p>
        </p:txBody>
      </p:sp>
    </p:spTree>
    <p:extLst>
      <p:ext uri="{BB962C8B-B14F-4D97-AF65-F5344CB8AC3E}">
        <p14:creationId xmlns:p14="http://schemas.microsoft.com/office/powerpoint/2010/main" val="3623804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latin typeface="Calibri" panose="020F0502020204030204" pitchFamily="34" charset="0"/>
              </a:rPr>
              <a:t>The Court determined that “Puerto Rico law envisions a collaboration between Commonwealth and local authorities in dealing with solid waste</a:t>
            </a:r>
            <a:r>
              <a:rPr lang="en-US" sz="2000" dirty="0" smtClean="0">
                <a:latin typeface="Calibri" panose="020F0502020204030204" pitchFamily="34" charset="0"/>
              </a:rPr>
              <a:t>.</a:t>
            </a:r>
          </a:p>
          <a:p>
            <a:r>
              <a:rPr lang="en-US" sz="2000" dirty="0">
                <a:latin typeface="Calibri" panose="020F0502020204030204" pitchFamily="34" charset="0"/>
              </a:rPr>
              <a:t>The Court held that the EQB resolutions preempt the two municipal ordinances. </a:t>
            </a:r>
          </a:p>
          <a:p>
            <a:pPr marL="0" indent="0">
              <a:buNone/>
            </a:pPr>
            <a:endParaRPr lang="en-US" sz="2000" dirty="0" smtClean="0">
              <a:latin typeface="Calibri" panose="020F0502020204030204" pitchFamily="34" charset="0"/>
            </a:endParaRPr>
          </a:p>
          <a:p>
            <a:pPr marL="1428750" indent="-742950">
              <a:buNone/>
            </a:pPr>
            <a:r>
              <a:rPr lang="en-US" sz="2000" dirty="0" smtClean="0">
                <a:latin typeface="Calibri" panose="020F0502020204030204" pitchFamily="34" charset="0"/>
              </a:rPr>
              <a:t>Note: Environmental </a:t>
            </a:r>
            <a:r>
              <a:rPr lang="en-US" sz="2000" dirty="0" smtClean="0">
                <a:latin typeface="Calibri" panose="020F0502020204030204" pitchFamily="34" charset="0"/>
              </a:rPr>
              <a:t>Preemption Issues Sometimes Arise in </a:t>
            </a:r>
            <a:r>
              <a:rPr lang="en-US" sz="2000" dirty="0" smtClean="0">
                <a:latin typeface="Calibri" panose="020F0502020204030204" pitchFamily="34" charset="0"/>
              </a:rPr>
              <a:t> Arkansas</a:t>
            </a:r>
            <a:r>
              <a:rPr lang="en-US" sz="2000" dirty="0" smtClean="0">
                <a:latin typeface="Calibri" panose="020F0502020204030204" pitchFamily="34" charset="0"/>
              </a:rPr>
              <a:t>:</a:t>
            </a:r>
          </a:p>
          <a:p>
            <a:pPr marL="685800" indent="0">
              <a:buNone/>
            </a:pPr>
            <a:r>
              <a:rPr lang="en-US" sz="2000" dirty="0" smtClean="0">
                <a:latin typeface="Calibri" panose="020F0502020204030204" pitchFamily="34" charset="0"/>
              </a:rPr>
              <a:t>Recent</a:t>
            </a:r>
            <a:r>
              <a:rPr lang="en-US" sz="2000" dirty="0" smtClean="0">
                <a:latin typeface="Calibri" panose="020F0502020204030204" pitchFamily="34" charset="0"/>
              </a:rPr>
              <a:t>:  </a:t>
            </a:r>
            <a:r>
              <a:rPr lang="en-US" sz="2000" dirty="0" smtClean="0">
                <a:latin typeface="Calibri" panose="020F0502020204030204" pitchFamily="34" charset="0"/>
              </a:rPr>
              <a:t>    Odor </a:t>
            </a:r>
            <a:r>
              <a:rPr lang="en-US" sz="2000" dirty="0" smtClean="0">
                <a:latin typeface="Calibri" panose="020F0502020204030204" pitchFamily="34" charset="0"/>
              </a:rPr>
              <a:t>ordinance/Russellville</a:t>
            </a:r>
          </a:p>
          <a:p>
            <a:pPr marL="0" indent="0">
              <a:buNone/>
            </a:pPr>
            <a:r>
              <a:rPr lang="en-US" sz="2000" dirty="0">
                <a:latin typeface="Calibri" panose="020F0502020204030204" pitchFamily="34" charset="0"/>
              </a:rPr>
              <a:t>	</a:t>
            </a:r>
            <a:r>
              <a:rPr lang="en-US" sz="2000" dirty="0" smtClean="0">
                <a:latin typeface="Calibri" panose="020F0502020204030204" pitchFamily="34" charset="0"/>
              </a:rPr>
              <a:t> Past:	El </a:t>
            </a:r>
            <a:r>
              <a:rPr lang="en-US" sz="2000" dirty="0" smtClean="0">
                <a:latin typeface="Calibri" panose="020F0502020204030204" pitchFamily="34" charset="0"/>
              </a:rPr>
              <a:t>Dorado/Incineration</a:t>
            </a:r>
          </a:p>
          <a:p>
            <a:pPr marL="0" indent="0">
              <a:buNone/>
            </a:pPr>
            <a:r>
              <a:rPr lang="en-US" sz="2000" dirty="0">
                <a:latin typeface="Calibri" panose="020F0502020204030204" pitchFamily="34" charset="0"/>
              </a:rPr>
              <a:t>	</a:t>
            </a:r>
            <a:r>
              <a:rPr lang="en-US" sz="2000" dirty="0" smtClean="0">
                <a:latin typeface="Calibri" panose="020F0502020204030204" pitchFamily="34" charset="0"/>
              </a:rPr>
              <a:t>	Jacksonville/Vertac</a:t>
            </a:r>
            <a:endParaRPr lang="en-US" sz="2000" dirty="0">
              <a:latin typeface="Calibri" panose="020F0502020204030204" pitchFamily="34" charset="0"/>
            </a:endParaRPr>
          </a:p>
        </p:txBody>
      </p:sp>
      <p:sp>
        <p:nvSpPr>
          <p:cNvPr id="5" name="Slide Number Placeholder 4"/>
          <p:cNvSpPr>
            <a:spLocks noGrp="1"/>
          </p:cNvSpPr>
          <p:nvPr>
            <p:ph type="sldNum" sz="quarter" idx="12"/>
          </p:nvPr>
        </p:nvSpPr>
        <p:spPr/>
        <p:txBody>
          <a:bodyPr/>
          <a:lstStyle/>
          <a:p>
            <a:fld id="{3AC2C7EF-9077-4F23-9511-50C1A54374BB}" type="slidenum">
              <a:rPr lang="en-US" smtClean="0"/>
              <a:t>12</a:t>
            </a:fld>
            <a:endParaRPr lang="en-US" dirty="0"/>
          </a:p>
        </p:txBody>
      </p:sp>
      <p:sp>
        <p:nvSpPr>
          <p:cNvPr id="2" name="Title 1"/>
          <p:cNvSpPr>
            <a:spLocks noGrp="1"/>
          </p:cNvSpPr>
          <p:nvPr>
            <p:ph type="title"/>
          </p:nvPr>
        </p:nvSpPr>
        <p:spPr/>
        <p:txBody>
          <a:bodyPr>
            <a:normAutofit/>
          </a:bodyPr>
          <a:lstStyle/>
          <a:p>
            <a:r>
              <a:rPr lang="en-US" sz="2400" dirty="0">
                <a:latin typeface="Calibri" panose="020F0502020204030204" pitchFamily="34" charset="0"/>
              </a:rPr>
              <a:t>Coal Ash/Preemption: Federal Appellate Court Addresses Challenge to Municipal Regulation (</a:t>
            </a:r>
            <a:r>
              <a:rPr lang="en-US" sz="2400" dirty="0" smtClean="0">
                <a:latin typeface="Calibri" panose="020F0502020204030204" pitchFamily="34" charset="0"/>
              </a:rPr>
              <a:t>Cont</a:t>
            </a:r>
            <a:r>
              <a:rPr lang="en-US" sz="2400" dirty="0">
                <a:latin typeface="Calibri" panose="020F0502020204030204" pitchFamily="34" charset="0"/>
              </a:rPr>
              <a:t>.)</a:t>
            </a:r>
          </a:p>
        </p:txBody>
      </p:sp>
    </p:spTree>
    <p:extLst>
      <p:ext uri="{BB962C8B-B14F-4D97-AF65-F5344CB8AC3E}">
        <p14:creationId xmlns:p14="http://schemas.microsoft.com/office/powerpoint/2010/main" val="594208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1700" dirty="0" smtClean="0">
                <a:latin typeface="Calibri" panose="020F0502020204030204" pitchFamily="34" charset="0"/>
              </a:rPr>
              <a:t>Federal Superfund Program a </a:t>
            </a:r>
            <a:r>
              <a:rPr lang="en-US" sz="1700" dirty="0" smtClean="0">
                <a:latin typeface="Calibri" panose="020F0502020204030204" pitchFamily="34" charset="0"/>
              </a:rPr>
              <a:t>focus </a:t>
            </a:r>
            <a:r>
              <a:rPr lang="en-US" sz="1700" dirty="0" smtClean="0">
                <a:latin typeface="Calibri" panose="020F0502020204030204" pitchFamily="34" charset="0"/>
              </a:rPr>
              <a:t>for EPA</a:t>
            </a:r>
          </a:p>
          <a:p>
            <a:r>
              <a:rPr lang="en-US" sz="1700" dirty="0" smtClean="0">
                <a:latin typeface="Calibri" panose="020F0502020204030204" pitchFamily="34" charset="0"/>
              </a:rPr>
              <a:t>By way of example, EPA identified </a:t>
            </a:r>
            <a:r>
              <a:rPr lang="en-US" sz="1700" dirty="0">
                <a:latin typeface="Calibri" panose="020F0502020204030204" pitchFamily="34" charset="0"/>
              </a:rPr>
              <a:t>21 sites that it has targeted for what it describes as “immediate and intense action</a:t>
            </a:r>
            <a:r>
              <a:rPr lang="en-US" sz="1700" dirty="0" smtClean="0">
                <a:latin typeface="Calibri" panose="020F0502020204030204" pitchFamily="34" charset="0"/>
              </a:rPr>
              <a:t>.”</a:t>
            </a:r>
          </a:p>
          <a:p>
            <a:r>
              <a:rPr lang="en-US" sz="1700" dirty="0">
                <a:latin typeface="Calibri" panose="020F0502020204030204" pitchFamily="34" charset="0"/>
              </a:rPr>
              <a:t>No Arkansas sites are found on the list</a:t>
            </a:r>
            <a:r>
              <a:rPr lang="en-US" sz="1700" dirty="0" smtClean="0">
                <a:latin typeface="Calibri" panose="020F0502020204030204" pitchFamily="34" charset="0"/>
              </a:rPr>
              <a:t>.</a:t>
            </a:r>
          </a:p>
          <a:p>
            <a:r>
              <a:rPr lang="en-US" sz="1700" dirty="0">
                <a:latin typeface="Calibri" panose="020F0502020204030204" pitchFamily="34" charset="0"/>
              </a:rPr>
              <a:t>Superfund sites from neighboring states include:</a:t>
            </a:r>
          </a:p>
          <a:p>
            <a:pPr indent="0">
              <a:buFont typeface="Wingdings" panose="05000000000000000000" pitchFamily="2" charset="2"/>
              <a:buChar char="Ø"/>
            </a:pPr>
            <a:r>
              <a:rPr lang="en-US" sz="1700" dirty="0" smtClean="0">
                <a:latin typeface="Calibri" panose="020F0502020204030204" pitchFamily="34" charset="0"/>
              </a:rPr>
              <a:t>Mississippi </a:t>
            </a:r>
            <a:r>
              <a:rPr lang="en-US" sz="1700" dirty="0">
                <a:latin typeface="Calibri" panose="020F0502020204030204" pitchFamily="34" charset="0"/>
              </a:rPr>
              <a:t>Phosphates Corporation – Pascagoula, Mississippi</a:t>
            </a:r>
          </a:p>
          <a:p>
            <a:pPr indent="0">
              <a:buFont typeface="Wingdings" panose="05000000000000000000" pitchFamily="2" charset="2"/>
              <a:buChar char="Ø"/>
            </a:pPr>
            <a:r>
              <a:rPr lang="en-US" sz="1700" dirty="0" smtClean="0">
                <a:latin typeface="Calibri" panose="020F0502020204030204" pitchFamily="34" charset="0"/>
              </a:rPr>
              <a:t>Tar </a:t>
            </a:r>
            <a:r>
              <a:rPr lang="en-US" sz="1700" dirty="0">
                <a:latin typeface="Calibri" panose="020F0502020204030204" pitchFamily="34" charset="0"/>
              </a:rPr>
              <a:t>Creek – Ottawa County, Oklahoma</a:t>
            </a:r>
          </a:p>
          <a:p>
            <a:pPr indent="0">
              <a:buFont typeface="Wingdings" panose="05000000000000000000" pitchFamily="2" charset="2"/>
              <a:buChar char="Ø"/>
            </a:pPr>
            <a:r>
              <a:rPr lang="en-US" sz="1700" dirty="0" smtClean="0">
                <a:latin typeface="Calibri" panose="020F0502020204030204" pitchFamily="34" charset="0"/>
              </a:rPr>
              <a:t>San </a:t>
            </a:r>
            <a:r>
              <a:rPr lang="en-US" sz="1700" dirty="0">
                <a:latin typeface="Calibri" panose="020F0502020204030204" pitchFamily="34" charset="0"/>
              </a:rPr>
              <a:t>Jacinto Waste Pits – Channelview, Texas</a:t>
            </a:r>
          </a:p>
          <a:p>
            <a:pPr indent="0">
              <a:buFont typeface="Wingdings" panose="05000000000000000000" pitchFamily="2" charset="2"/>
              <a:buChar char="Ø"/>
            </a:pPr>
            <a:r>
              <a:rPr lang="en-US" sz="1700" dirty="0" smtClean="0">
                <a:latin typeface="Calibri" panose="020F0502020204030204" pitchFamily="34" charset="0"/>
              </a:rPr>
              <a:t>Westlake </a:t>
            </a:r>
            <a:r>
              <a:rPr lang="en-US" sz="1700" dirty="0">
                <a:latin typeface="Calibri" panose="020F0502020204030204" pitchFamily="34" charset="0"/>
              </a:rPr>
              <a:t>Landfill – Bridgeton, </a:t>
            </a:r>
            <a:r>
              <a:rPr lang="en-US" sz="1700" dirty="0" smtClean="0">
                <a:latin typeface="Calibri" panose="020F0502020204030204" pitchFamily="34" charset="0"/>
              </a:rPr>
              <a:t>Missouri</a:t>
            </a:r>
          </a:p>
          <a:p>
            <a:r>
              <a:rPr lang="en-US" sz="1800" dirty="0">
                <a:latin typeface="Calibri" panose="020F0502020204030204" pitchFamily="34" charset="0"/>
              </a:rPr>
              <a:t>EPA states that the list was developed by considering sites</a:t>
            </a:r>
            <a:r>
              <a:rPr lang="en-US" sz="1800" dirty="0" smtClean="0">
                <a:latin typeface="Calibri" panose="020F0502020204030204" pitchFamily="34" charset="0"/>
              </a:rPr>
              <a:t>:</a:t>
            </a:r>
            <a:r>
              <a:rPr lang="en-US" sz="1800" dirty="0">
                <a:latin typeface="Calibri" panose="020F0502020204030204" pitchFamily="34" charset="0"/>
              </a:rPr>
              <a:t> </a:t>
            </a:r>
          </a:p>
          <a:p>
            <a:pPr marL="914400" indent="0">
              <a:buNone/>
            </a:pPr>
            <a:r>
              <a:rPr lang="en-US" sz="1800" dirty="0" smtClean="0">
                <a:latin typeface="Calibri" panose="020F0502020204030204" pitchFamily="34" charset="0"/>
              </a:rPr>
              <a:t>. </a:t>
            </a:r>
            <a:r>
              <a:rPr lang="en-US" sz="1800" dirty="0">
                <a:latin typeface="Calibri" panose="020F0502020204030204" pitchFamily="34" charset="0"/>
              </a:rPr>
              <a:t>. . that can benefit from Administrator Pruitt’s direct engagement and have identifiable actions to protect human health and the environment</a:t>
            </a:r>
            <a:r>
              <a:rPr lang="en-US" sz="1800" dirty="0" smtClean="0">
                <a:latin typeface="Calibri" panose="020F0502020204030204" pitchFamily="34" charset="0"/>
              </a:rPr>
              <a:t>.</a:t>
            </a:r>
            <a:endParaRPr lang="en-US" sz="1800" dirty="0">
              <a:latin typeface="Calibri" panose="020F0502020204030204" pitchFamily="34" charset="0"/>
            </a:endParaRPr>
          </a:p>
          <a:p>
            <a:r>
              <a:rPr lang="en-US" sz="1800" dirty="0">
                <a:latin typeface="Calibri" panose="020F0502020204030204" pitchFamily="34" charset="0"/>
              </a:rPr>
              <a:t>The sites are stated to require “timely resolution of specific issues to expedite cleanup and redevelopment efforts</a:t>
            </a:r>
            <a:r>
              <a:rPr lang="en-US" sz="1800" dirty="0" smtClean="0">
                <a:latin typeface="Calibri" panose="020F0502020204030204" pitchFamily="34" charset="0"/>
              </a:rPr>
              <a:t>.”</a:t>
            </a:r>
          </a:p>
          <a:p>
            <a:r>
              <a:rPr lang="en-US" sz="1800" dirty="0" smtClean="0">
                <a:latin typeface="Calibri" panose="020F0502020204030204" pitchFamily="34" charset="0"/>
              </a:rPr>
              <a:t>No additional funds.</a:t>
            </a:r>
            <a:endParaRPr lang="en-US" sz="1700" dirty="0">
              <a:latin typeface="Calibri" panose="020F0502020204030204" pitchFamily="34" charset="0"/>
            </a:endParaRPr>
          </a:p>
          <a:p>
            <a:endParaRPr lang="en-US" sz="2400" dirty="0"/>
          </a:p>
        </p:txBody>
      </p:sp>
      <p:sp>
        <p:nvSpPr>
          <p:cNvPr id="4" name="Slide Number Placeholder 3"/>
          <p:cNvSpPr>
            <a:spLocks noGrp="1"/>
          </p:cNvSpPr>
          <p:nvPr>
            <p:ph type="sldNum" sz="quarter" idx="12"/>
          </p:nvPr>
        </p:nvSpPr>
        <p:spPr/>
        <p:txBody>
          <a:bodyPr/>
          <a:lstStyle/>
          <a:p>
            <a:fld id="{3AC2C7EF-9077-4F23-9511-50C1A54374BB}" type="slidenum">
              <a:rPr lang="en-US" smtClean="0"/>
              <a:t>13</a:t>
            </a:fld>
            <a:endParaRPr lang="en-US" dirty="0"/>
          </a:p>
        </p:txBody>
      </p:sp>
      <p:sp>
        <p:nvSpPr>
          <p:cNvPr id="2" name="Title 1"/>
          <p:cNvSpPr>
            <a:spLocks noGrp="1"/>
          </p:cNvSpPr>
          <p:nvPr>
            <p:ph type="title"/>
          </p:nvPr>
        </p:nvSpPr>
        <p:spPr/>
        <p:txBody>
          <a:bodyPr>
            <a:normAutofit fontScale="90000"/>
          </a:bodyPr>
          <a:lstStyle/>
          <a:p>
            <a:pPr algn="ctr"/>
            <a:r>
              <a:rPr lang="en-US" sz="2400" dirty="0">
                <a:latin typeface="Calibri" panose="020F0502020204030204" pitchFamily="34" charset="0"/>
              </a:rPr>
              <a:t>CERCLA/Superfund: </a:t>
            </a:r>
            <a:r>
              <a:rPr lang="en-US" sz="2400" dirty="0" smtClean="0">
                <a:latin typeface="Calibri" panose="020F0502020204030204" pitchFamily="34" charset="0"/>
              </a:rPr>
              <a:t/>
            </a:r>
            <a:br>
              <a:rPr lang="en-US" sz="2400" dirty="0" smtClean="0">
                <a:latin typeface="Calibri" panose="020F0502020204030204" pitchFamily="34" charset="0"/>
              </a:rPr>
            </a:br>
            <a:r>
              <a:rPr lang="en-US" sz="2400" dirty="0" smtClean="0">
                <a:latin typeface="Calibri" panose="020F0502020204030204" pitchFamily="34" charset="0"/>
              </a:rPr>
              <a:t>U.S</a:t>
            </a:r>
            <a:r>
              <a:rPr lang="en-US" sz="2400" dirty="0">
                <a:latin typeface="Calibri" panose="020F0502020204030204" pitchFamily="34" charset="0"/>
              </a:rPr>
              <a:t>. Environmental Protection Agency Announces 21 </a:t>
            </a:r>
            <a:r>
              <a:rPr lang="en-US" sz="2400" dirty="0" smtClean="0">
                <a:latin typeface="Calibri" panose="020F0502020204030204" pitchFamily="34" charset="0"/>
              </a:rPr>
              <a:t>Sites</a:t>
            </a:r>
            <a:br>
              <a:rPr lang="en-US" sz="2400" dirty="0" smtClean="0">
                <a:latin typeface="Calibri" panose="020F0502020204030204" pitchFamily="34" charset="0"/>
              </a:rPr>
            </a:br>
            <a:r>
              <a:rPr lang="en-US" sz="2400" dirty="0" smtClean="0">
                <a:latin typeface="Calibri" panose="020F0502020204030204" pitchFamily="34" charset="0"/>
              </a:rPr>
              <a:t>Targeted </a:t>
            </a:r>
            <a:r>
              <a:rPr lang="en-US" sz="2400" dirty="0">
                <a:latin typeface="Calibri" panose="020F0502020204030204" pitchFamily="34" charset="0"/>
              </a:rPr>
              <a:t>for "Immediate/Intense Action"</a:t>
            </a:r>
          </a:p>
        </p:txBody>
      </p:sp>
    </p:spTree>
    <p:extLst>
      <p:ext uri="{BB962C8B-B14F-4D97-AF65-F5344CB8AC3E}">
        <p14:creationId xmlns:p14="http://schemas.microsoft.com/office/powerpoint/2010/main" val="252565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1800" dirty="0">
                <a:latin typeface="Calibri" panose="020F0502020204030204" pitchFamily="34" charset="0"/>
              </a:rPr>
              <a:t>The Association of State and Territorial Solid Waste Management Officials </a:t>
            </a:r>
            <a:r>
              <a:rPr lang="en-US" sz="1800" dirty="0" smtClean="0">
                <a:latin typeface="Calibri" panose="020F0502020204030204" pitchFamily="34" charset="0"/>
              </a:rPr>
              <a:t>published </a:t>
            </a:r>
            <a:r>
              <a:rPr lang="en-US" sz="1800" dirty="0">
                <a:latin typeface="Calibri" panose="020F0502020204030204" pitchFamily="34" charset="0"/>
              </a:rPr>
              <a:t>a position paper titled</a:t>
            </a:r>
            <a:r>
              <a:rPr lang="en-US" sz="1800" dirty="0" smtClean="0">
                <a:latin typeface="Calibri" panose="020F0502020204030204" pitchFamily="34" charset="0"/>
              </a:rPr>
              <a:t>:</a:t>
            </a:r>
          </a:p>
          <a:p>
            <a:endParaRPr lang="en-US" sz="1800" dirty="0">
              <a:latin typeface="Calibri" panose="020F0502020204030204" pitchFamily="34" charset="0"/>
            </a:endParaRPr>
          </a:p>
          <a:p>
            <a:pPr marL="914400" indent="0">
              <a:buNone/>
            </a:pPr>
            <a:r>
              <a:rPr lang="en-US" sz="1800" i="1" dirty="0" smtClean="0">
                <a:latin typeface="Calibri" panose="020F0502020204030204" pitchFamily="34" charset="0"/>
              </a:rPr>
              <a:t>State </a:t>
            </a:r>
            <a:r>
              <a:rPr lang="en-US" sz="1800" i="1" dirty="0">
                <a:latin typeface="Calibri" panose="020F0502020204030204" pitchFamily="34" charset="0"/>
              </a:rPr>
              <a:t>Concerns with the Process of Identifying Comprehensive Environmental Response, Compensation and Liability Act (CERCLA) applicable, or Relevant and Appropriate Requirements (“Paper</a:t>
            </a:r>
            <a:r>
              <a:rPr lang="en-US" sz="1800" i="1" dirty="0" smtClean="0">
                <a:latin typeface="Calibri" panose="020F0502020204030204" pitchFamily="34" charset="0"/>
              </a:rPr>
              <a:t>”)</a:t>
            </a:r>
          </a:p>
          <a:p>
            <a:pPr marL="914400" indent="0">
              <a:buNone/>
            </a:pPr>
            <a:endParaRPr lang="en-US" sz="1800" dirty="0" smtClean="0">
              <a:latin typeface="Calibri" panose="020F0502020204030204" pitchFamily="34" charset="0"/>
            </a:endParaRPr>
          </a:p>
          <a:p>
            <a:r>
              <a:rPr lang="en-US" sz="1800" dirty="0">
                <a:latin typeface="Calibri" panose="020F0502020204030204" pitchFamily="34" charset="0"/>
              </a:rPr>
              <a:t>The ASTSWMO CERCLA and Brownfields Subcommittee has been evaluating State and Territorial roles at CERCLA (i.e., Superfund) cleanups</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a:latin typeface="Calibri" panose="020F0502020204030204" pitchFamily="34" charset="0"/>
              </a:rPr>
              <a:t>An issue identified as “troubling” is the process of identifying and accepting State cleanup standards and rules as Applicable or Relevant and Appropriate Requirements in CERCLA cleanups</a:t>
            </a:r>
            <a:r>
              <a:rPr lang="en-US" sz="1800" dirty="0" smtClean="0">
                <a:latin typeface="Calibri" panose="020F0502020204030204" pitchFamily="34" charset="0"/>
              </a:rPr>
              <a:t>.</a:t>
            </a:r>
          </a:p>
          <a:p>
            <a:endParaRPr lang="en-US" sz="1800" dirty="0" smtClean="0">
              <a:latin typeface="Calibri" panose="020F0502020204030204" pitchFamily="34" charset="0"/>
            </a:endParaRPr>
          </a:p>
          <a:p>
            <a:r>
              <a:rPr lang="en-US" sz="1800" dirty="0">
                <a:latin typeface="Calibri" panose="020F0502020204030204" pitchFamily="34" charset="0"/>
              </a:rPr>
              <a:t>ARARs are identified on a site-specific basis based on whether an environmental law is “applicable” or “relevant and appropriate</a:t>
            </a:r>
            <a:r>
              <a:rPr lang="en-US" sz="1800" dirty="0" smtClean="0">
                <a:latin typeface="Calibri" panose="020F0502020204030204" pitchFamily="34" charset="0"/>
              </a:rPr>
              <a:t>.”</a:t>
            </a:r>
          </a:p>
          <a:p>
            <a:endParaRPr lang="en-US" sz="1800" dirty="0" smtClean="0"/>
          </a:p>
          <a:p>
            <a:pPr marL="914400" indent="-457200"/>
            <a:endParaRPr lang="en-US" sz="1700" dirty="0"/>
          </a:p>
        </p:txBody>
      </p:sp>
      <p:sp>
        <p:nvSpPr>
          <p:cNvPr id="5" name="Slide Number Placeholder 4"/>
          <p:cNvSpPr>
            <a:spLocks noGrp="1"/>
          </p:cNvSpPr>
          <p:nvPr>
            <p:ph type="sldNum" sz="quarter" idx="12"/>
          </p:nvPr>
        </p:nvSpPr>
        <p:spPr/>
        <p:txBody>
          <a:bodyPr/>
          <a:lstStyle/>
          <a:p>
            <a:fld id="{3AC2C7EF-9077-4F23-9511-50C1A54374BB}" type="slidenum">
              <a:rPr lang="en-US" smtClean="0"/>
              <a:t>14</a:t>
            </a:fld>
            <a:endParaRPr lang="en-US" dirty="0"/>
          </a:p>
        </p:txBody>
      </p:sp>
      <p:sp>
        <p:nvSpPr>
          <p:cNvPr id="2" name="Title 1"/>
          <p:cNvSpPr>
            <a:spLocks noGrp="1"/>
          </p:cNvSpPr>
          <p:nvPr>
            <p:ph type="title"/>
          </p:nvPr>
        </p:nvSpPr>
        <p:spPr/>
        <p:txBody>
          <a:bodyPr>
            <a:normAutofit/>
          </a:bodyPr>
          <a:lstStyle/>
          <a:p>
            <a:r>
              <a:rPr lang="en-US" sz="2100" dirty="0">
                <a:latin typeface="Calibri" panose="020F0502020204030204" pitchFamily="34" charset="0"/>
              </a:rPr>
              <a:t>Superfund/Applicable, or Relevant and </a:t>
            </a:r>
            <a:r>
              <a:rPr lang="en-US" sz="2100" dirty="0" smtClean="0">
                <a:latin typeface="Calibri" panose="020F0502020204030204" pitchFamily="34" charset="0"/>
              </a:rPr>
              <a:t>Appropriate</a:t>
            </a:r>
            <a:br>
              <a:rPr lang="en-US" sz="2100" dirty="0" smtClean="0">
                <a:latin typeface="Calibri" panose="020F0502020204030204" pitchFamily="34" charset="0"/>
              </a:rPr>
            </a:br>
            <a:r>
              <a:rPr lang="en-US" sz="2100" dirty="0" smtClean="0">
                <a:latin typeface="Calibri" panose="020F0502020204030204" pitchFamily="34" charset="0"/>
              </a:rPr>
              <a:t>Requirements: Association of State and Territorial</a:t>
            </a:r>
            <a:br>
              <a:rPr lang="en-US" sz="2100" dirty="0" smtClean="0">
                <a:latin typeface="Calibri" panose="020F0502020204030204" pitchFamily="34" charset="0"/>
              </a:rPr>
            </a:br>
            <a:r>
              <a:rPr lang="en-US" sz="2100" dirty="0" smtClean="0">
                <a:latin typeface="Calibri" panose="020F0502020204030204" pitchFamily="34" charset="0"/>
              </a:rPr>
              <a:t>Solid Waste Management Officials Policy Paper</a:t>
            </a:r>
            <a:endParaRPr lang="en-US" sz="2100" dirty="0">
              <a:latin typeface="Calibri" panose="020F0502020204030204" pitchFamily="34" charset="0"/>
            </a:endParaRPr>
          </a:p>
        </p:txBody>
      </p:sp>
    </p:spTree>
    <p:extLst>
      <p:ext uri="{BB962C8B-B14F-4D97-AF65-F5344CB8AC3E}">
        <p14:creationId xmlns:p14="http://schemas.microsoft.com/office/powerpoint/2010/main" val="4054992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a:latin typeface="Calibri" panose="020F0502020204030204" pitchFamily="34" charset="0"/>
              </a:rPr>
              <a:t>The listed policy concerns raised by States are identified as</a:t>
            </a:r>
            <a:r>
              <a:rPr lang="en-US" dirty="0" smtClean="0">
                <a:latin typeface="Calibri" panose="020F0502020204030204" pitchFamily="34" charset="0"/>
              </a:rPr>
              <a:t>:</a:t>
            </a:r>
          </a:p>
          <a:p>
            <a:endParaRPr lang="en-US" dirty="0" smtClean="0">
              <a:latin typeface="Calibri" panose="020F0502020204030204" pitchFamily="34" charset="0"/>
            </a:endParaRPr>
          </a:p>
          <a:p>
            <a:pPr marL="1371600" indent="-457200">
              <a:buFont typeface="Wingdings" panose="05000000000000000000" pitchFamily="2" charset="2"/>
              <a:buChar char="Ø"/>
            </a:pPr>
            <a:r>
              <a:rPr lang="en-US" dirty="0" smtClean="0">
                <a:latin typeface="Calibri" panose="020F0502020204030204" pitchFamily="34" charset="0"/>
              </a:rPr>
              <a:t>Inconsistencies </a:t>
            </a:r>
            <a:r>
              <a:rPr lang="en-US" dirty="0">
                <a:latin typeface="Calibri" panose="020F0502020204030204" pitchFamily="34" charset="0"/>
              </a:rPr>
              <a:t>in ARAR determination from one site to another</a:t>
            </a:r>
            <a:r>
              <a:rPr lang="en-US" dirty="0" smtClean="0">
                <a:latin typeface="Calibri" panose="020F0502020204030204" pitchFamily="34" charset="0"/>
              </a:rPr>
              <a:t>;</a:t>
            </a:r>
          </a:p>
          <a:p>
            <a:pPr marL="1371600" indent="-457200">
              <a:buFont typeface="Wingdings" panose="05000000000000000000" pitchFamily="2" charset="2"/>
              <a:buChar char="Ø"/>
            </a:pPr>
            <a:endParaRPr lang="en-US" dirty="0" smtClean="0">
              <a:latin typeface="Calibri" panose="020F0502020204030204" pitchFamily="34" charset="0"/>
            </a:endParaRPr>
          </a:p>
          <a:p>
            <a:pPr marL="1371600" indent="-457200">
              <a:buFont typeface="Wingdings" panose="05000000000000000000" pitchFamily="2" charset="2"/>
              <a:buChar char="Ø"/>
            </a:pPr>
            <a:r>
              <a:rPr lang="en-US" dirty="0" smtClean="0">
                <a:latin typeface="Calibri" panose="020F0502020204030204" pitchFamily="34" charset="0"/>
              </a:rPr>
              <a:t>EPA’s </a:t>
            </a:r>
            <a:r>
              <a:rPr lang="en-US" dirty="0">
                <a:latin typeface="Calibri" panose="020F0502020204030204" pitchFamily="34" charset="0"/>
              </a:rPr>
              <a:t>application of State requirements as ARARs that is </a:t>
            </a:r>
            <a:r>
              <a:rPr lang="en-US" dirty="0" smtClean="0">
                <a:latin typeface="Calibri" panose="020F0502020204030204" pitchFamily="34" charset="0"/>
              </a:rPr>
              <a:t>  inconsistent </a:t>
            </a:r>
            <a:r>
              <a:rPr lang="en-US" dirty="0">
                <a:latin typeface="Calibri" panose="020F0502020204030204" pitchFamily="34" charset="0"/>
              </a:rPr>
              <a:t>with how States apply their cleanup requirements and standards</a:t>
            </a:r>
            <a:r>
              <a:rPr lang="en-US" dirty="0" smtClean="0">
                <a:latin typeface="Calibri" panose="020F0502020204030204" pitchFamily="34" charset="0"/>
              </a:rPr>
              <a:t>;</a:t>
            </a:r>
          </a:p>
          <a:p>
            <a:pPr marL="1371600" indent="-457200">
              <a:buFont typeface="Wingdings" panose="05000000000000000000" pitchFamily="2" charset="2"/>
              <a:buChar char="Ø"/>
            </a:pPr>
            <a:endParaRPr lang="en-US" dirty="0" smtClean="0">
              <a:latin typeface="Calibri" panose="020F0502020204030204" pitchFamily="34" charset="0"/>
            </a:endParaRPr>
          </a:p>
          <a:p>
            <a:pPr marL="1371600" indent="-457200">
              <a:buFont typeface="Wingdings" panose="05000000000000000000" pitchFamily="2" charset="2"/>
              <a:buChar char="Ø"/>
            </a:pPr>
            <a:r>
              <a:rPr lang="en-US" dirty="0" smtClean="0">
                <a:latin typeface="Calibri" panose="020F0502020204030204" pitchFamily="34" charset="0"/>
              </a:rPr>
              <a:t>EPA’s </a:t>
            </a:r>
            <a:r>
              <a:rPr lang="en-US" dirty="0">
                <a:latin typeface="Calibri" panose="020F0502020204030204" pitchFamily="34" charset="0"/>
              </a:rPr>
              <a:t>determination that a State requirement is procedural rather than substantive when the State believes it is an ARAR critical to implementation of the chosen remedy</a:t>
            </a:r>
            <a:r>
              <a:rPr lang="en-US" dirty="0" smtClean="0">
                <a:latin typeface="Calibri" panose="020F0502020204030204" pitchFamily="34" charset="0"/>
              </a:rPr>
              <a:t>;</a:t>
            </a:r>
          </a:p>
          <a:p>
            <a:pPr marL="1371600" indent="-457200">
              <a:buFont typeface="Wingdings" panose="05000000000000000000" pitchFamily="2" charset="2"/>
              <a:buChar char="Ø"/>
            </a:pPr>
            <a:endParaRPr lang="en-US" dirty="0" smtClean="0">
              <a:latin typeface="Calibri" panose="020F0502020204030204" pitchFamily="34" charset="0"/>
            </a:endParaRPr>
          </a:p>
          <a:p>
            <a:pPr marL="1371600" indent="-457200">
              <a:buFont typeface="Wingdings" panose="05000000000000000000" pitchFamily="2" charset="2"/>
              <a:buChar char="Ø"/>
            </a:pPr>
            <a:r>
              <a:rPr lang="en-US" dirty="0" smtClean="0">
                <a:latin typeface="Calibri" panose="020F0502020204030204" pitchFamily="34" charset="0"/>
              </a:rPr>
              <a:t>Reluctance </a:t>
            </a:r>
            <a:r>
              <a:rPr lang="en-US" dirty="0">
                <a:latin typeface="Calibri" panose="020F0502020204030204" pitchFamily="34" charset="0"/>
              </a:rPr>
              <a:t>of other federal entities to recognize State environmental laws and regulations as ARARs</a:t>
            </a:r>
            <a:r>
              <a:rPr lang="en-US" dirty="0" smtClean="0">
                <a:latin typeface="Calibri" panose="020F0502020204030204" pitchFamily="34" charset="0"/>
              </a:rPr>
              <a:t>;</a:t>
            </a:r>
          </a:p>
          <a:p>
            <a:pPr marL="1371600" indent="-457200">
              <a:buFont typeface="Wingdings" panose="05000000000000000000" pitchFamily="2" charset="2"/>
              <a:buChar char="Ø"/>
            </a:pPr>
            <a:endParaRPr lang="en-US" dirty="0">
              <a:latin typeface="Calibri" panose="020F0502020204030204" pitchFamily="34" charset="0"/>
            </a:endParaRPr>
          </a:p>
          <a:p>
            <a:pPr marL="1371600" indent="-457200">
              <a:buFont typeface="Wingdings" panose="05000000000000000000" pitchFamily="2" charset="2"/>
              <a:buChar char="Ø"/>
            </a:pPr>
            <a:r>
              <a:rPr lang="en-US" dirty="0" smtClean="0">
                <a:latin typeface="Calibri" panose="020F0502020204030204" pitchFamily="34" charset="0"/>
              </a:rPr>
              <a:t>Lack </a:t>
            </a:r>
            <a:r>
              <a:rPr lang="en-US" dirty="0">
                <a:latin typeface="Calibri" panose="020F0502020204030204" pitchFamily="34" charset="0"/>
              </a:rPr>
              <a:t>of written documentation on an ARAR determination where EPA finds that a State cleanup requirement was not an ARAR; </a:t>
            </a:r>
            <a:r>
              <a:rPr lang="en-US" dirty="0" smtClean="0">
                <a:latin typeface="Calibri" panose="020F0502020204030204" pitchFamily="34" charset="0"/>
              </a:rPr>
              <a:t>and</a:t>
            </a:r>
          </a:p>
          <a:p>
            <a:pPr marL="1371600" indent="-457200">
              <a:buFont typeface="Wingdings" panose="05000000000000000000" pitchFamily="2" charset="2"/>
              <a:buChar char="Ø"/>
            </a:pPr>
            <a:endParaRPr lang="en-US" dirty="0">
              <a:latin typeface="Calibri" panose="020F0502020204030204" pitchFamily="34" charset="0"/>
            </a:endParaRPr>
          </a:p>
          <a:p>
            <a:pPr marL="1371600" indent="-457200">
              <a:buFont typeface="Wingdings" panose="05000000000000000000" pitchFamily="2" charset="2"/>
              <a:buChar char="Ø"/>
            </a:pPr>
            <a:r>
              <a:rPr lang="en-US" dirty="0" smtClean="0">
                <a:latin typeface="Calibri" panose="020F0502020204030204" pitchFamily="34" charset="0"/>
              </a:rPr>
              <a:t>EPA </a:t>
            </a:r>
            <a:r>
              <a:rPr lang="en-US" dirty="0">
                <a:latin typeface="Calibri" panose="020F0502020204030204" pitchFamily="34" charset="0"/>
              </a:rPr>
              <a:t>delays when determining whether a State requirement is an ARAR, and as a result, leaving the State inadequate time to challenge the finding.</a:t>
            </a:r>
          </a:p>
          <a:p>
            <a:pPr marL="0" indent="0">
              <a:buNone/>
            </a:pPr>
            <a:endParaRPr lang="en-US" dirty="0"/>
          </a:p>
        </p:txBody>
      </p:sp>
      <p:sp>
        <p:nvSpPr>
          <p:cNvPr id="5" name="Slide Number Placeholder 4"/>
          <p:cNvSpPr>
            <a:spLocks noGrp="1"/>
          </p:cNvSpPr>
          <p:nvPr>
            <p:ph type="sldNum" sz="quarter" idx="12"/>
          </p:nvPr>
        </p:nvSpPr>
        <p:spPr/>
        <p:txBody>
          <a:bodyPr/>
          <a:lstStyle/>
          <a:p>
            <a:fld id="{3AC2C7EF-9077-4F23-9511-50C1A54374BB}" type="slidenum">
              <a:rPr lang="en-US" smtClean="0"/>
              <a:t>15</a:t>
            </a:fld>
            <a:endParaRPr lang="en-US" dirty="0"/>
          </a:p>
        </p:txBody>
      </p:sp>
      <p:sp>
        <p:nvSpPr>
          <p:cNvPr id="2" name="Title 1"/>
          <p:cNvSpPr>
            <a:spLocks noGrp="1"/>
          </p:cNvSpPr>
          <p:nvPr>
            <p:ph type="title"/>
          </p:nvPr>
        </p:nvSpPr>
        <p:spPr/>
        <p:txBody>
          <a:bodyPr>
            <a:normAutofit/>
          </a:bodyPr>
          <a:lstStyle/>
          <a:p>
            <a:r>
              <a:rPr lang="en-US" sz="2300" dirty="0">
                <a:latin typeface="Calibri" panose="020F0502020204030204" pitchFamily="34" charset="0"/>
              </a:rPr>
              <a:t>Superfund/Applicable, or Relevant and Appropriate</a:t>
            </a:r>
            <a:br>
              <a:rPr lang="en-US" sz="2300" dirty="0">
                <a:latin typeface="Calibri" panose="020F0502020204030204" pitchFamily="34" charset="0"/>
              </a:rPr>
            </a:br>
            <a:r>
              <a:rPr lang="en-US" sz="2300" dirty="0">
                <a:latin typeface="Calibri" panose="020F0502020204030204" pitchFamily="34" charset="0"/>
              </a:rPr>
              <a:t>Requirements: Association of State and </a:t>
            </a:r>
            <a:r>
              <a:rPr lang="en-US" sz="2300" dirty="0" smtClean="0">
                <a:latin typeface="Calibri" panose="020F0502020204030204" pitchFamily="34" charset="0"/>
              </a:rPr>
              <a:t>Territorial</a:t>
            </a:r>
            <a:br>
              <a:rPr lang="en-US" sz="2300" dirty="0" smtClean="0">
                <a:latin typeface="Calibri" panose="020F0502020204030204" pitchFamily="34" charset="0"/>
              </a:rPr>
            </a:br>
            <a:r>
              <a:rPr lang="en-US" sz="2300" dirty="0" smtClean="0">
                <a:latin typeface="Calibri" panose="020F0502020204030204" pitchFamily="34" charset="0"/>
              </a:rPr>
              <a:t>Solid Waste Management Officials Policy Paper (Cont.)</a:t>
            </a:r>
            <a:endParaRPr lang="en-US" dirty="0">
              <a:latin typeface="Calibri" panose="020F0502020204030204" pitchFamily="34" charset="0"/>
            </a:endParaRPr>
          </a:p>
        </p:txBody>
      </p:sp>
    </p:spTree>
    <p:extLst>
      <p:ext uri="{BB962C8B-B14F-4D97-AF65-F5344CB8AC3E}">
        <p14:creationId xmlns:p14="http://schemas.microsoft.com/office/powerpoint/2010/main" val="3604729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a:bodyPr>
          <a:lstStyle/>
          <a:p>
            <a:r>
              <a:rPr lang="en-US" sz="1700" dirty="0">
                <a:latin typeface="Calibri" panose="020F0502020204030204" pitchFamily="34" charset="0"/>
              </a:rPr>
              <a:t>The United States Environmental Protection Agency published a February 21st Federal Register Notice announcing its decision to not issue final regulations for Comprehensive Environmental Response, Compensation and Liability Act financial responsibility requirements for hardrock mining facilities. See 83 Fed. Reg. 7556</a:t>
            </a:r>
            <a:r>
              <a:rPr lang="en-US" sz="1700" dirty="0" smtClean="0">
                <a:latin typeface="Calibri" panose="020F0502020204030204" pitchFamily="34" charset="0"/>
              </a:rPr>
              <a:t>.</a:t>
            </a:r>
          </a:p>
          <a:p>
            <a:r>
              <a:rPr lang="en-US" sz="1800" dirty="0">
                <a:latin typeface="Calibri" panose="020F0502020204030204" pitchFamily="34" charset="0"/>
              </a:rPr>
              <a:t>EPA had previously proposed on January 11, 2017, regulations that would impose financial responsibilities on such facilities. See 82 Fed. Reg. 3388</a:t>
            </a:r>
            <a:r>
              <a:rPr lang="en-US" sz="1800" dirty="0" smtClean="0">
                <a:latin typeface="Calibri" panose="020F0502020204030204" pitchFamily="34" charset="0"/>
              </a:rPr>
              <a:t>.</a:t>
            </a:r>
          </a:p>
          <a:p>
            <a:r>
              <a:rPr lang="en-US" sz="1800" dirty="0">
                <a:latin typeface="Calibri" panose="020F0502020204030204" pitchFamily="34" charset="0"/>
              </a:rPr>
              <a:t>Section 108(b) requires EPA to promulgate regulations requiring</a:t>
            </a:r>
            <a:r>
              <a:rPr lang="en-US" sz="1800" dirty="0" smtClean="0">
                <a:latin typeface="Calibri" panose="020F0502020204030204" pitchFamily="34" charset="0"/>
              </a:rPr>
              <a:t>:</a:t>
            </a:r>
            <a:endParaRPr lang="en-US" sz="1800" dirty="0">
              <a:latin typeface="Calibri" panose="020F0502020204030204" pitchFamily="34" charset="0"/>
            </a:endParaRPr>
          </a:p>
          <a:p>
            <a:pPr marL="1371600" indent="0">
              <a:buNone/>
            </a:pPr>
            <a:r>
              <a:rPr lang="en-US" sz="1800" dirty="0">
                <a:latin typeface="Calibri" panose="020F0502020204030204" pitchFamily="34" charset="0"/>
              </a:rPr>
              <a:t>. . . classes of facilities to establish and maintain evidence of financial responsibility consistent with the degree and duration of risk associated with the production, transportation, treatment, storage, or disposal of hazardous substances</a:t>
            </a:r>
            <a:r>
              <a:rPr lang="en-US" sz="1800" dirty="0" smtClean="0">
                <a:latin typeface="Calibri" panose="020F0502020204030204" pitchFamily="34" charset="0"/>
              </a:rPr>
              <a:t>.</a:t>
            </a:r>
          </a:p>
          <a:p>
            <a:pPr marL="0" indent="0">
              <a:buNone/>
            </a:pPr>
            <a:r>
              <a:rPr lang="en-US" sz="1800" dirty="0">
                <a:latin typeface="Calibri" panose="020F0502020204030204" pitchFamily="34" charset="0"/>
              </a:rPr>
              <a:t>Court will addresses lawsuit by groups opposing decision.</a:t>
            </a:r>
          </a:p>
          <a:p>
            <a:pPr marL="0" indent="0">
              <a:buNone/>
            </a:pPr>
            <a:endParaRPr lang="en-US" sz="1700" dirty="0" smtClean="0"/>
          </a:p>
        </p:txBody>
      </p:sp>
      <p:sp>
        <p:nvSpPr>
          <p:cNvPr id="4" name="Slide Number Placeholder 3"/>
          <p:cNvSpPr>
            <a:spLocks noGrp="1"/>
          </p:cNvSpPr>
          <p:nvPr>
            <p:ph type="sldNum" sz="quarter" idx="12"/>
          </p:nvPr>
        </p:nvSpPr>
        <p:spPr/>
        <p:txBody>
          <a:bodyPr/>
          <a:lstStyle/>
          <a:p>
            <a:fld id="{3AC2C7EF-9077-4F23-9511-50C1A54374BB}" type="slidenum">
              <a:rPr lang="en-US" smtClean="0"/>
              <a:t>16</a:t>
            </a:fld>
            <a:endParaRPr lang="en-US" dirty="0"/>
          </a:p>
        </p:txBody>
      </p:sp>
      <p:sp>
        <p:nvSpPr>
          <p:cNvPr id="2" name="Title 1"/>
          <p:cNvSpPr>
            <a:spLocks noGrp="1"/>
          </p:cNvSpPr>
          <p:nvPr>
            <p:ph type="title"/>
          </p:nvPr>
        </p:nvSpPr>
        <p:spPr>
          <a:xfrm>
            <a:off x="457200" y="228600"/>
            <a:ext cx="8229600" cy="1189038"/>
          </a:xfrm>
        </p:spPr>
        <p:txBody>
          <a:bodyPr>
            <a:normAutofit fontScale="90000"/>
          </a:bodyPr>
          <a:lstStyle/>
          <a:p>
            <a:r>
              <a:rPr lang="en-US" sz="2600" dirty="0" smtClean="0"/>
              <a:t/>
            </a:r>
            <a:br>
              <a:rPr lang="en-US" sz="2600" dirty="0" smtClean="0"/>
            </a:br>
            <a:r>
              <a:rPr lang="en-US" sz="2600" dirty="0" smtClean="0">
                <a:latin typeface="Calibri" panose="020F0502020204030204" pitchFamily="34" charset="0"/>
              </a:rPr>
              <a:t>CERCLA/Superfund/HardrockMining</a:t>
            </a:r>
            <a:r>
              <a:rPr lang="en-US" sz="2600" dirty="0">
                <a:latin typeface="Calibri" panose="020F0502020204030204" pitchFamily="34" charset="0"/>
              </a:rPr>
              <a:t>: February 21st </a:t>
            </a:r>
            <a:r>
              <a:rPr lang="en-US" sz="2600" dirty="0" smtClean="0">
                <a:latin typeface="Calibri" panose="020F0502020204030204" pitchFamily="34" charset="0"/>
              </a:rPr>
              <a:t>EPA Announcement </a:t>
            </a:r>
            <a:r>
              <a:rPr lang="en-US" sz="2600" dirty="0">
                <a:latin typeface="Calibri" panose="020F0502020204030204" pitchFamily="34" charset="0"/>
              </a:rPr>
              <a:t>Declination to Issue Financial Responsibility Requirements</a:t>
            </a:r>
            <a:r>
              <a:rPr lang="en-US" sz="2400" dirty="0"/>
              <a:t/>
            </a:r>
            <a:br>
              <a:rPr lang="en-US" sz="2400" dirty="0"/>
            </a:br>
            <a:endParaRPr lang="en-US" sz="2400" dirty="0"/>
          </a:p>
        </p:txBody>
      </p:sp>
    </p:spTree>
    <p:extLst>
      <p:ext uri="{BB962C8B-B14F-4D97-AF65-F5344CB8AC3E}">
        <p14:creationId xmlns:p14="http://schemas.microsoft.com/office/powerpoint/2010/main" val="26022519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1700" dirty="0" smtClean="0">
                <a:latin typeface="Calibri" panose="020F0502020204030204" pitchFamily="34" charset="0"/>
              </a:rPr>
              <a:t>Brownfields continue to be a focus at federal and state (including </a:t>
            </a:r>
            <a:r>
              <a:rPr lang="en-US" sz="1700" dirty="0" smtClean="0">
                <a:latin typeface="Calibri" panose="020F0502020204030204" pitchFamily="34" charset="0"/>
              </a:rPr>
              <a:t>Arkansas) levels</a:t>
            </a:r>
            <a:r>
              <a:rPr lang="en-US" sz="1700" dirty="0" smtClean="0">
                <a:latin typeface="Calibri" panose="020F0502020204030204" pitchFamily="34" charset="0"/>
              </a:rPr>
              <a:t>.</a:t>
            </a:r>
          </a:p>
          <a:p>
            <a:r>
              <a:rPr lang="en-US" sz="1700" dirty="0">
                <a:latin typeface="Calibri" panose="020F0502020204030204" pitchFamily="34" charset="0"/>
              </a:rPr>
              <a:t>The goal of Brownfield programs is to encourage redevelopment and investment of Brownfield (stigmatized due to real or </a:t>
            </a:r>
            <a:r>
              <a:rPr lang="en-US" sz="1700" dirty="0" smtClean="0">
                <a:latin typeface="Calibri" panose="020F0502020204030204" pitchFamily="34" charset="0"/>
              </a:rPr>
              <a:t>perceived </a:t>
            </a:r>
            <a:r>
              <a:rPr lang="en-US" sz="1700" dirty="0">
                <a:latin typeface="Calibri" panose="020F0502020204030204" pitchFamily="34" charset="0"/>
              </a:rPr>
              <a:t>environmental issues) to increase the local tax base, facilitate job growth, utilize existing infrastructure, encourage infill, and take pressure off greenspace</a:t>
            </a:r>
            <a:r>
              <a:rPr lang="en-US" sz="1700" dirty="0" smtClean="0">
                <a:latin typeface="Calibri" panose="020F0502020204030204" pitchFamily="34" charset="0"/>
              </a:rPr>
              <a:t>.</a:t>
            </a:r>
            <a:endParaRPr lang="en-US" sz="1700" dirty="0">
              <a:latin typeface="Calibri" panose="020F0502020204030204" pitchFamily="34" charset="0"/>
            </a:endParaRPr>
          </a:p>
          <a:p>
            <a:r>
              <a:rPr lang="en-US" sz="1700" dirty="0">
                <a:latin typeface="Calibri" panose="020F0502020204030204" pitchFamily="34" charset="0"/>
              </a:rPr>
              <a:t>The Houston Astros have an additional distinction besides its World Series win</a:t>
            </a:r>
            <a:r>
              <a:rPr lang="en-US" sz="1700" dirty="0" smtClean="0">
                <a:latin typeface="Calibri" panose="020F0502020204030204" pitchFamily="34" charset="0"/>
              </a:rPr>
              <a:t>.</a:t>
            </a:r>
          </a:p>
          <a:p>
            <a:r>
              <a:rPr lang="en-US" sz="1700" dirty="0">
                <a:latin typeface="Calibri" panose="020F0502020204030204" pitchFamily="34" charset="0"/>
              </a:rPr>
              <a:t>The Astros Minute Maid Park is on the site of a former 38-acre Brownfield</a:t>
            </a:r>
            <a:r>
              <a:rPr lang="en-US" sz="1700" dirty="0" smtClean="0">
                <a:latin typeface="Calibri" panose="020F0502020204030204" pitchFamily="34" charset="0"/>
              </a:rPr>
              <a:t>.</a:t>
            </a:r>
          </a:p>
          <a:p>
            <a:r>
              <a:rPr lang="en-US" sz="1800" dirty="0" smtClean="0">
                <a:latin typeface="Calibri" panose="020F0502020204030204" pitchFamily="34" charset="0"/>
              </a:rPr>
              <a:t>Minute </a:t>
            </a:r>
            <a:r>
              <a:rPr lang="en-US" sz="1800" dirty="0">
                <a:latin typeface="Calibri" panose="020F0502020204030204" pitchFamily="34" charset="0"/>
              </a:rPr>
              <a:t>Maid Park was redeveloped pursuant to the City of Houston’s “Brownfields Redevelopment Program.” </a:t>
            </a:r>
            <a:endParaRPr lang="en-US" sz="1800" dirty="0" smtClean="0">
              <a:latin typeface="Calibri" panose="020F0502020204030204" pitchFamily="34" charset="0"/>
            </a:endParaRPr>
          </a:p>
          <a:p>
            <a:r>
              <a:rPr lang="en-US" sz="1800" dirty="0" smtClean="0">
                <a:latin typeface="Calibri" panose="020F0502020204030204" pitchFamily="34" charset="0"/>
              </a:rPr>
              <a:t>The </a:t>
            </a:r>
            <a:r>
              <a:rPr lang="en-US" sz="1800" dirty="0">
                <a:latin typeface="Calibri" panose="020F0502020204030204" pitchFamily="34" charset="0"/>
              </a:rPr>
              <a:t>site was an abandoned intercity passenger terminal prior to its redevelopment</a:t>
            </a:r>
            <a:r>
              <a:rPr lang="en-US" sz="1800" dirty="0" smtClean="0">
                <a:latin typeface="Calibri" panose="020F0502020204030204" pitchFamily="34" charset="0"/>
              </a:rPr>
              <a:t>.</a:t>
            </a:r>
          </a:p>
          <a:p>
            <a:r>
              <a:rPr lang="en-US" sz="1800" dirty="0">
                <a:latin typeface="Calibri" panose="020F0502020204030204" pitchFamily="34" charset="0"/>
              </a:rPr>
              <a:t>Note that Minute Maid Park is not the only baseball park built on a former Brownfield. The Baltimore Orioles Camden Yards share this distinction. (Go Orioles</a:t>
            </a:r>
            <a:r>
              <a:rPr lang="en-US" sz="1800" dirty="0" smtClean="0">
                <a:latin typeface="Calibri" panose="020F0502020204030204" pitchFamily="34" charset="0"/>
              </a:rPr>
              <a:t>!!!![</a:t>
            </a:r>
            <a:r>
              <a:rPr lang="en-US" sz="1800" dirty="0">
                <a:latin typeface="Calibri" panose="020F0502020204030204" pitchFamily="34" charset="0"/>
              </a:rPr>
              <a:t>There’s always next year])</a:t>
            </a:r>
            <a:endParaRPr lang="en-US" sz="17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17</a:t>
            </a:fld>
            <a:endParaRPr lang="en-US" dirty="0"/>
          </a:p>
        </p:txBody>
      </p:sp>
      <p:sp>
        <p:nvSpPr>
          <p:cNvPr id="2" name="Title 1"/>
          <p:cNvSpPr>
            <a:spLocks noGrp="1"/>
          </p:cNvSpPr>
          <p:nvPr>
            <p:ph type="title"/>
          </p:nvPr>
        </p:nvSpPr>
        <p:spPr/>
        <p:txBody>
          <a:bodyPr>
            <a:normAutofit/>
          </a:bodyPr>
          <a:lstStyle/>
          <a:p>
            <a:r>
              <a:rPr lang="en-US" sz="2400" dirty="0">
                <a:latin typeface="Calibri" panose="020F0502020204030204" pitchFamily="34" charset="0"/>
              </a:rPr>
              <a:t>Houston Astros Minute Maid Park: Home of the World Series Champions (and a Former Brownfield)</a:t>
            </a:r>
          </a:p>
        </p:txBody>
      </p:sp>
    </p:spTree>
    <p:extLst>
      <p:ext uri="{BB962C8B-B14F-4D97-AF65-F5344CB8AC3E}">
        <p14:creationId xmlns:p14="http://schemas.microsoft.com/office/powerpoint/2010/main" val="297842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fontScale="92500" lnSpcReduction="10000"/>
          </a:bodyPr>
          <a:lstStyle/>
          <a:p>
            <a:pPr marL="114300" indent="0">
              <a:buNone/>
            </a:pPr>
            <a:r>
              <a:rPr lang="en-US" sz="2200" dirty="0" smtClean="0">
                <a:latin typeface="Calibri" panose="020F0502020204030204" pitchFamily="34" charset="0"/>
              </a:rPr>
              <a:t>The U.S. EPA continues to maintain and update a document library that provides the agency’s responses to questions it receives addressing RCRA and related topics.</a:t>
            </a:r>
          </a:p>
          <a:p>
            <a:pPr marL="114300" indent="0">
              <a:buNone/>
            </a:pPr>
            <a:endParaRPr lang="en-US" sz="2200" dirty="0">
              <a:latin typeface="Calibri" panose="020F0502020204030204" pitchFamily="34" charset="0"/>
            </a:endParaRPr>
          </a:p>
          <a:p>
            <a:pPr marL="114300" indent="0">
              <a:buNone/>
            </a:pPr>
            <a:r>
              <a:rPr lang="en-US" sz="1700" dirty="0" smtClean="0">
                <a:latin typeface="Calibri" panose="020F0502020204030204" pitchFamily="34" charset="0"/>
              </a:rPr>
              <a:t>Questions addressed in the last 12 months include:</a:t>
            </a:r>
          </a:p>
          <a:p>
            <a:pPr marL="457200" indent="-228600"/>
            <a:r>
              <a:rPr lang="en-US" sz="1700" dirty="0" smtClean="0">
                <a:latin typeface="Calibri" panose="020F0502020204030204" pitchFamily="34" charset="0"/>
              </a:rPr>
              <a:t>A letter addressing specification (“Off-Spec”) used oil issue.</a:t>
            </a:r>
          </a:p>
          <a:p>
            <a:pPr marL="514350" indent="0">
              <a:buFont typeface="Wingdings" panose="05000000000000000000" pitchFamily="2" charset="2"/>
              <a:buChar char="Ø"/>
            </a:pPr>
            <a:r>
              <a:rPr lang="en-US" sz="1800" dirty="0">
                <a:latin typeface="Calibri" panose="020F0502020204030204" pitchFamily="34" charset="0"/>
              </a:rPr>
              <a:t>The </a:t>
            </a:r>
            <a:r>
              <a:rPr lang="en-US" sz="1800" dirty="0" smtClean="0">
                <a:latin typeface="Calibri" panose="020F0502020204030204" pitchFamily="34" charset="0"/>
              </a:rPr>
              <a:t>trade association NORA requested </a:t>
            </a:r>
            <a:r>
              <a:rPr lang="en-US" sz="1800" dirty="0">
                <a:latin typeface="Calibri" panose="020F0502020204030204" pitchFamily="34" charset="0"/>
              </a:rPr>
              <a:t>that the agency</a:t>
            </a:r>
            <a:r>
              <a:rPr lang="en-US" sz="1800" dirty="0" smtClean="0">
                <a:latin typeface="Calibri" panose="020F0502020204030204" pitchFamily="34" charset="0"/>
              </a:rPr>
              <a:t>:</a:t>
            </a:r>
            <a:r>
              <a:rPr lang="en-US" sz="1800" dirty="0">
                <a:latin typeface="Calibri" panose="020F0502020204030204" pitchFamily="34" charset="0"/>
              </a:rPr>
              <a:t> </a:t>
            </a:r>
          </a:p>
          <a:p>
            <a:pPr marL="914400" indent="0">
              <a:buNone/>
            </a:pPr>
            <a:r>
              <a:rPr lang="en-US" sz="1800" dirty="0">
                <a:latin typeface="Calibri" panose="020F0502020204030204" pitchFamily="34" charset="0"/>
              </a:rPr>
              <a:t>. . . modify its description of off-spec used oil fuel to exclude the flashpoint criterion in the context of 40 C.F.R. Part 241 [non-hazardous secondary material (NHSM</a:t>
            </a:r>
            <a:r>
              <a:rPr lang="en-US" sz="1800" dirty="0" smtClean="0">
                <a:latin typeface="Calibri" panose="020F0502020204030204" pitchFamily="34" charset="0"/>
              </a:rPr>
              <a:t>)].</a:t>
            </a:r>
          </a:p>
          <a:p>
            <a:pPr marL="514350" indent="-285750"/>
            <a:r>
              <a:rPr lang="en-US" sz="1800" dirty="0" smtClean="0">
                <a:latin typeface="Calibri" panose="020F0502020204030204" pitchFamily="34" charset="0"/>
              </a:rPr>
              <a:t>A letter provided a clarification to the Treated Wood Council regarding generators accumulating RCRA hazardous waste on drip pads.</a:t>
            </a:r>
          </a:p>
          <a:p>
            <a:pPr marL="914400" indent="0">
              <a:buNone/>
            </a:pPr>
            <a:endParaRPr lang="en-US" sz="1800" dirty="0"/>
          </a:p>
          <a:p>
            <a:pPr marL="457200"/>
            <a:endParaRPr lang="en-US" sz="1700" dirty="0" smtClean="0"/>
          </a:p>
          <a:p>
            <a:pPr marL="514350" indent="0">
              <a:buNone/>
            </a:pPr>
            <a:r>
              <a:rPr lang="en-US" dirty="0" smtClean="0"/>
              <a:t> </a:t>
            </a:r>
            <a:endParaRPr lang="en-US" dirty="0"/>
          </a:p>
        </p:txBody>
      </p:sp>
      <p:sp>
        <p:nvSpPr>
          <p:cNvPr id="5" name="Slide Number Placeholder 4"/>
          <p:cNvSpPr>
            <a:spLocks noGrp="1"/>
          </p:cNvSpPr>
          <p:nvPr>
            <p:ph type="sldNum" sz="quarter" idx="12"/>
          </p:nvPr>
        </p:nvSpPr>
        <p:spPr/>
        <p:txBody>
          <a:bodyPr/>
          <a:lstStyle/>
          <a:p>
            <a:fld id="{3AC2C7EF-9077-4F23-9511-50C1A54374BB}" type="slidenum">
              <a:rPr lang="en-US" smtClean="0"/>
              <a:t>18</a:t>
            </a:fld>
            <a:endParaRPr lang="en-US" dirty="0"/>
          </a:p>
        </p:txBody>
      </p:sp>
      <p:sp>
        <p:nvSpPr>
          <p:cNvPr id="2" name="Title 1"/>
          <p:cNvSpPr>
            <a:spLocks noGrp="1"/>
          </p:cNvSpPr>
          <p:nvPr>
            <p:ph type="title"/>
          </p:nvPr>
        </p:nvSpPr>
        <p:spPr>
          <a:xfrm>
            <a:off x="457200" y="457200"/>
            <a:ext cx="8229600" cy="990600"/>
          </a:xfrm>
        </p:spPr>
        <p:txBody>
          <a:bodyPr>
            <a:noAutofit/>
          </a:bodyPr>
          <a:lstStyle/>
          <a:p>
            <a:r>
              <a:rPr lang="en-US" sz="2400" dirty="0">
                <a:latin typeface="Calibri" panose="020F0502020204030204" pitchFamily="34" charset="0"/>
              </a:rPr>
              <a:t>U.S. Environmental Protection Agency Interpretive Letters Addressing </a:t>
            </a:r>
            <a:r>
              <a:rPr lang="en-US" sz="2400" dirty="0" smtClean="0">
                <a:latin typeface="Calibri" panose="020F0502020204030204" pitchFamily="34" charset="0"/>
              </a:rPr>
              <a:t>Resource Conservation and </a:t>
            </a:r>
            <a:r>
              <a:rPr lang="en-US" sz="2400" dirty="0">
                <a:latin typeface="Calibri" panose="020F0502020204030204" pitchFamily="34" charset="0"/>
              </a:rPr>
              <a:t>Recovery Act </a:t>
            </a:r>
            <a:r>
              <a:rPr lang="en-US" sz="2400" dirty="0" smtClean="0">
                <a:latin typeface="Calibri" panose="020F0502020204030204" pitchFamily="34" charset="0"/>
              </a:rPr>
              <a:t>Interpretations/Guidance</a:t>
            </a:r>
            <a:endParaRPr lang="en-US" sz="2400" dirty="0">
              <a:latin typeface="Calibri" panose="020F0502020204030204" pitchFamily="34" charset="0"/>
            </a:endParaRPr>
          </a:p>
        </p:txBody>
      </p:sp>
    </p:spTree>
    <p:extLst>
      <p:ext uri="{BB962C8B-B14F-4D97-AF65-F5344CB8AC3E}">
        <p14:creationId xmlns:p14="http://schemas.microsoft.com/office/powerpoint/2010/main" val="14265993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fontScale="62500" lnSpcReduction="20000"/>
          </a:bodyPr>
          <a:lstStyle/>
          <a:p>
            <a:pPr marL="514350" indent="-285750"/>
            <a:r>
              <a:rPr lang="en-US" sz="2600" dirty="0">
                <a:latin typeface="Calibri" panose="020F0502020204030204" pitchFamily="34" charset="0"/>
              </a:rPr>
              <a:t>A letter addressed whether: </a:t>
            </a:r>
          </a:p>
          <a:p>
            <a:pPr marL="914400" indent="0">
              <a:buNone/>
            </a:pPr>
            <a:r>
              <a:rPr lang="en-US" sz="2600" dirty="0">
                <a:latin typeface="Calibri" panose="020F0502020204030204" pitchFamily="34" charset="0"/>
              </a:rPr>
              <a:t>. . . unused cigarettes and cigars made from tobacco are regulated as hazardous waste under the Resource Conservation and Recovery Act (“RCRA”) regulations when discarded</a:t>
            </a:r>
            <a:r>
              <a:rPr lang="en-US" sz="2600" dirty="0" smtClean="0">
                <a:latin typeface="Calibri" panose="020F0502020204030204" pitchFamily="34" charset="0"/>
              </a:rPr>
              <a:t>.</a:t>
            </a:r>
          </a:p>
          <a:p>
            <a:pPr marL="914400" indent="0">
              <a:buNone/>
            </a:pPr>
            <a:endParaRPr lang="en-US" sz="2600" dirty="0">
              <a:latin typeface="Calibri" panose="020F0502020204030204" pitchFamily="34" charset="0"/>
            </a:endParaRPr>
          </a:p>
          <a:p>
            <a:pPr marL="685800" indent="-171450">
              <a:buFont typeface="Wingdings" panose="05000000000000000000" pitchFamily="2" charset="2"/>
              <a:buChar char="Ø"/>
            </a:pPr>
            <a:r>
              <a:rPr lang="en-US" sz="2600" dirty="0" smtClean="0">
                <a:latin typeface="Calibri" panose="020F0502020204030204" pitchFamily="34" charset="0"/>
              </a:rPr>
              <a:t>EPA </a:t>
            </a:r>
            <a:r>
              <a:rPr lang="en-US" sz="2600" dirty="0">
                <a:latin typeface="Calibri" panose="020F0502020204030204" pitchFamily="34" charset="0"/>
              </a:rPr>
              <a:t>was responding to a June 8th email inquiry from Harmonized Customs Brokers, Inc. (“Harmonized</a:t>
            </a:r>
            <a:r>
              <a:rPr lang="en-US" sz="2600" dirty="0" smtClean="0">
                <a:latin typeface="Calibri" panose="020F0502020204030204" pitchFamily="34" charset="0"/>
              </a:rPr>
              <a:t>”).</a:t>
            </a:r>
          </a:p>
          <a:p>
            <a:pPr marL="685800" indent="-171450">
              <a:buFont typeface="Wingdings" panose="05000000000000000000" pitchFamily="2" charset="2"/>
              <a:buChar char="Ø"/>
            </a:pPr>
            <a:r>
              <a:rPr lang="en-US" sz="2600" dirty="0">
                <a:latin typeface="Calibri" panose="020F0502020204030204" pitchFamily="34" charset="0"/>
              </a:rPr>
              <a:t>Harmonized is stated to have specifically asked whether cigarettes and cigars are considered P075 (“Nicotine &amp; Salts”) listed hazardous waste due to the presence of nicotine in the tobacco.</a:t>
            </a:r>
          </a:p>
          <a:p>
            <a:pPr marL="685800" indent="-171450">
              <a:buFont typeface="Wingdings" panose="05000000000000000000" pitchFamily="2" charset="2"/>
              <a:buChar char="Ø"/>
            </a:pPr>
            <a:r>
              <a:rPr lang="en-US" sz="2600" dirty="0">
                <a:latin typeface="Calibri" panose="020F0502020204030204" pitchFamily="34" charset="0"/>
              </a:rPr>
              <a:t>EPA states in response that nicotine and its salts are among the commercial chemical products that are “P-listed” acute hazardous wastes in 40 C.F.R. 261.33(e) when discarded. </a:t>
            </a:r>
          </a:p>
          <a:p>
            <a:pPr marL="742950" indent="-228600">
              <a:buFont typeface="Wingdings" panose="05000000000000000000" pitchFamily="2" charset="2"/>
              <a:buChar char="Ø"/>
            </a:pPr>
            <a:r>
              <a:rPr lang="en-US" sz="2600" dirty="0">
                <a:latin typeface="Calibri" panose="020F0502020204030204" pitchFamily="34" charset="0"/>
              </a:rPr>
              <a:t>The EPA states when discarded in unused form, nicotine and salts are considered P075.</a:t>
            </a:r>
          </a:p>
          <a:p>
            <a:pPr marL="742950" indent="-228600">
              <a:buFont typeface="Wingdings" panose="05000000000000000000" pitchFamily="2" charset="2"/>
              <a:buChar char="Ø"/>
            </a:pPr>
            <a:r>
              <a:rPr lang="en-US" sz="2600" dirty="0">
                <a:latin typeface="Calibri" panose="020F0502020204030204" pitchFamily="34" charset="0"/>
              </a:rPr>
              <a:t>EPA notes that:</a:t>
            </a:r>
          </a:p>
          <a:p>
            <a:pPr marL="914400" indent="0">
              <a:buNone/>
            </a:pPr>
            <a:r>
              <a:rPr lang="en-US" sz="2600" dirty="0">
                <a:latin typeface="Calibri" panose="020F0502020204030204" pitchFamily="34" charset="0"/>
              </a:rPr>
              <a:t>. . . Cigarettes and cigars made from tobacco are not in the form of pure or technical grade chemicals, nor are they formulations in which the chemical is the sole active ingredient.</a:t>
            </a:r>
          </a:p>
          <a:p>
            <a:pPr marL="742950" indent="-228600">
              <a:buFont typeface="Wingdings" panose="05000000000000000000" pitchFamily="2" charset="2"/>
              <a:buChar char="Ø"/>
            </a:pPr>
            <a:r>
              <a:rPr lang="en-US" sz="2600" dirty="0" smtClean="0">
                <a:latin typeface="Calibri" panose="020F0502020204030204" pitchFamily="34" charset="0"/>
              </a:rPr>
              <a:t>EPA </a:t>
            </a:r>
            <a:r>
              <a:rPr lang="en-US" sz="2600" dirty="0">
                <a:latin typeface="Calibri" panose="020F0502020204030204" pitchFamily="34" charset="0"/>
              </a:rPr>
              <a:t>does not consider unused cigarettes and cigars to be P075 listed hazardous wastes when discarded.</a:t>
            </a:r>
          </a:p>
          <a:p>
            <a:pPr marL="514350" indent="0"/>
            <a:endParaRPr lang="en-US" sz="1800" dirty="0"/>
          </a:p>
          <a:p>
            <a:pPr marL="457200" indent="-228600">
              <a:buNone/>
            </a:pPr>
            <a:endParaRPr lang="en-US" sz="1700" dirty="0"/>
          </a:p>
          <a:p>
            <a:pPr marL="1200150" indent="-457200"/>
            <a:endParaRPr lang="en-US" dirty="0"/>
          </a:p>
        </p:txBody>
      </p:sp>
      <p:sp>
        <p:nvSpPr>
          <p:cNvPr id="5" name="Slide Number Placeholder 4"/>
          <p:cNvSpPr>
            <a:spLocks noGrp="1"/>
          </p:cNvSpPr>
          <p:nvPr>
            <p:ph type="sldNum" sz="quarter" idx="12"/>
          </p:nvPr>
        </p:nvSpPr>
        <p:spPr/>
        <p:txBody>
          <a:bodyPr/>
          <a:lstStyle/>
          <a:p>
            <a:fld id="{3AC2C7EF-9077-4F23-9511-50C1A54374BB}" type="slidenum">
              <a:rPr lang="en-US" smtClean="0"/>
              <a:t>19</a:t>
            </a:fld>
            <a:endParaRPr lang="en-US" dirty="0"/>
          </a:p>
        </p:txBody>
      </p:sp>
      <p:sp>
        <p:nvSpPr>
          <p:cNvPr id="2" name="Title 1"/>
          <p:cNvSpPr>
            <a:spLocks noGrp="1"/>
          </p:cNvSpPr>
          <p:nvPr>
            <p:ph type="title"/>
          </p:nvPr>
        </p:nvSpPr>
        <p:spPr>
          <a:xfrm>
            <a:off x="457200" y="274638"/>
            <a:ext cx="8229600" cy="1325562"/>
          </a:xfrm>
        </p:spPr>
        <p:txBody>
          <a:bodyPr>
            <a:noAutofit/>
          </a:bodyPr>
          <a:lstStyle/>
          <a:p>
            <a:r>
              <a:rPr lang="en-US" sz="2200" dirty="0">
                <a:latin typeface="Calibri" panose="020F0502020204030204" pitchFamily="34" charset="0"/>
              </a:rPr>
              <a:t>U.S. Environmental Protection Agency </a:t>
            </a:r>
            <a:r>
              <a:rPr lang="en-US" sz="2200" dirty="0" smtClean="0">
                <a:latin typeface="Calibri" panose="020F0502020204030204" pitchFamily="34" charset="0"/>
              </a:rPr>
              <a:t>Interpretive</a:t>
            </a:r>
            <a:br>
              <a:rPr lang="en-US" sz="2200" dirty="0" smtClean="0">
                <a:latin typeface="Calibri" panose="020F0502020204030204" pitchFamily="34" charset="0"/>
              </a:rPr>
            </a:br>
            <a:r>
              <a:rPr lang="en-US" sz="2200" dirty="0" smtClean="0">
                <a:latin typeface="Calibri" panose="020F0502020204030204" pitchFamily="34" charset="0"/>
              </a:rPr>
              <a:t>Letters </a:t>
            </a:r>
            <a:r>
              <a:rPr lang="en-US" sz="2200" dirty="0">
                <a:latin typeface="Calibri" panose="020F0502020204030204" pitchFamily="34" charset="0"/>
              </a:rPr>
              <a:t>Addressing </a:t>
            </a:r>
            <a:r>
              <a:rPr lang="en-US" sz="2200" dirty="0" smtClean="0">
                <a:latin typeface="Calibri" panose="020F0502020204030204" pitchFamily="34" charset="0"/>
              </a:rPr>
              <a:t>Resource Conservation and</a:t>
            </a:r>
            <a:br>
              <a:rPr lang="en-US" sz="2200" dirty="0" smtClean="0">
                <a:latin typeface="Calibri" panose="020F0502020204030204" pitchFamily="34" charset="0"/>
              </a:rPr>
            </a:br>
            <a:r>
              <a:rPr lang="en-US" sz="2200" dirty="0" smtClean="0">
                <a:latin typeface="Calibri" panose="020F0502020204030204" pitchFamily="34" charset="0"/>
              </a:rPr>
              <a:t>Recovery </a:t>
            </a:r>
            <a:r>
              <a:rPr lang="en-US" sz="2200" dirty="0">
                <a:latin typeface="Calibri" panose="020F0502020204030204" pitchFamily="34" charset="0"/>
              </a:rPr>
              <a:t>Act </a:t>
            </a:r>
            <a:r>
              <a:rPr lang="en-US" sz="2200" dirty="0" smtClean="0">
                <a:latin typeface="Calibri" panose="020F0502020204030204" pitchFamily="34" charset="0"/>
              </a:rPr>
              <a:t>Interpretations/Guidance (cont.)</a:t>
            </a:r>
            <a:endParaRPr lang="en-US" sz="2200" dirty="0">
              <a:latin typeface="Calibri" panose="020F0502020204030204" pitchFamily="34" charset="0"/>
            </a:endParaRPr>
          </a:p>
        </p:txBody>
      </p:sp>
    </p:spTree>
    <p:extLst>
      <p:ext uri="{BB962C8B-B14F-4D97-AF65-F5344CB8AC3E}">
        <p14:creationId xmlns:p14="http://schemas.microsoft.com/office/powerpoint/2010/main" val="2322405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a:t>
            </a:r>
            <a:r>
              <a:rPr lang="en-US" dirty="0" smtClean="0">
                <a:latin typeface="Calibri" panose="020F0502020204030204" pitchFamily="34" charset="0"/>
              </a:rPr>
              <a:t>variety</a:t>
            </a:r>
            <a:r>
              <a:rPr lang="en-US" dirty="0" smtClean="0"/>
              <a:t> of federal and state decisions, litigation, rulings, regulations, policies, etc. either directly or indirectly related to solid or hazardous waste (including recycling) that have arisen over the last 12 months or so.</a:t>
            </a:r>
            <a:endParaRPr lang="en-US" dirty="0"/>
          </a:p>
        </p:txBody>
      </p:sp>
      <p:sp>
        <p:nvSpPr>
          <p:cNvPr id="4" name="Slide Number Placeholder 3"/>
          <p:cNvSpPr>
            <a:spLocks noGrp="1"/>
          </p:cNvSpPr>
          <p:nvPr>
            <p:ph type="sldNum" sz="quarter" idx="12"/>
          </p:nvPr>
        </p:nvSpPr>
        <p:spPr/>
        <p:txBody>
          <a:bodyPr/>
          <a:lstStyle/>
          <a:p>
            <a:fld id="{F3AB0E78-BC04-4692-A968-3A5A565FB12D}" type="slidenum">
              <a:rPr lang="en-US" smtClean="0"/>
              <a:pPr/>
              <a:t>2</a:t>
            </a:fld>
            <a:endParaRPr lang="en-US" dirty="0"/>
          </a:p>
        </p:txBody>
      </p:sp>
      <p:sp>
        <p:nvSpPr>
          <p:cNvPr id="2" name="Title 1"/>
          <p:cNvSpPr>
            <a:spLocks noGrp="1"/>
          </p:cNvSpPr>
          <p:nvPr>
            <p:ph type="title"/>
          </p:nvPr>
        </p:nvSpPr>
        <p:spPr/>
        <p:txBody>
          <a:bodyPr/>
          <a:lstStyle/>
          <a:p>
            <a:pPr algn="ctr"/>
            <a:r>
              <a:rPr lang="en-US" dirty="0" smtClean="0"/>
              <a:t>Discussion will address:</a:t>
            </a:r>
            <a:endParaRPr lang="en-US" dirty="0"/>
          </a:p>
        </p:txBody>
      </p:sp>
    </p:spTree>
    <p:extLst>
      <p:ext uri="{BB962C8B-B14F-4D97-AF65-F5344CB8AC3E}">
        <p14:creationId xmlns:p14="http://schemas.microsoft.com/office/powerpoint/2010/main" val="24297056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4983163"/>
          </a:xfrm>
        </p:spPr>
        <p:txBody>
          <a:bodyPr>
            <a:normAutofit fontScale="92500" lnSpcReduction="10000"/>
          </a:bodyPr>
          <a:lstStyle/>
          <a:p>
            <a:r>
              <a:rPr lang="en-US" sz="2800" dirty="0" smtClean="0">
                <a:latin typeface="Calibri" panose="020F0502020204030204" pitchFamily="34" charset="0"/>
              </a:rPr>
              <a:t>EPA responded to a query as to whether items consisting of scrap tantalum anodes, wire, pellets, pins, and powders would be considered either:</a:t>
            </a:r>
          </a:p>
          <a:p>
            <a:pPr indent="0">
              <a:buFont typeface="Wingdings" panose="05000000000000000000" pitchFamily="2" charset="2"/>
              <a:buChar char="Ø"/>
            </a:pPr>
            <a:r>
              <a:rPr lang="en-US" sz="2800" dirty="0" smtClean="0">
                <a:latin typeface="Calibri" panose="020F0502020204030204" pitchFamily="34" charset="0"/>
              </a:rPr>
              <a:t>Processed scrap metal when recycled under 40 CFR 261.4(a)(13); or</a:t>
            </a:r>
          </a:p>
          <a:p>
            <a:pPr indent="0">
              <a:buFont typeface="Wingdings" panose="05000000000000000000" pitchFamily="2" charset="2"/>
              <a:buChar char="Ø"/>
            </a:pPr>
            <a:r>
              <a:rPr lang="en-US" sz="2800" dirty="0" smtClean="0">
                <a:latin typeface="Calibri" panose="020F0502020204030204" pitchFamily="34" charset="0"/>
              </a:rPr>
              <a:t>All other scrap metal when recycled under 40 CFR 261.6(a)(3)(ii)</a:t>
            </a:r>
          </a:p>
          <a:p>
            <a:pPr marL="57150" indent="285750"/>
            <a:r>
              <a:rPr lang="en-US" sz="2800" dirty="0" smtClean="0">
                <a:latin typeface="Calibri" panose="020F0502020204030204" pitchFamily="34" charset="0"/>
              </a:rPr>
              <a:t>Addressed a request from VMS Environmental Development, LLC asking whether:</a:t>
            </a:r>
          </a:p>
          <a:p>
            <a:pPr marL="57150" indent="0">
              <a:buNone/>
            </a:pPr>
            <a:r>
              <a:rPr lang="en-US" sz="2800" dirty="0">
                <a:latin typeface="Calibri" panose="020F0502020204030204" pitchFamily="34" charset="0"/>
              </a:rPr>
              <a:t>	</a:t>
            </a:r>
            <a:r>
              <a:rPr lang="en-US" sz="2800" dirty="0" smtClean="0">
                <a:latin typeface="Calibri" panose="020F0502020204030204" pitchFamily="34" charset="0"/>
              </a:rPr>
              <a:t>…engineered fuel processed from municipal solid waste, called Biomass Derived Fuel is a non-waste fuel under 40 CFR Part 241 Non-Hazardous Secondary Materials rule</a:t>
            </a:r>
            <a:endParaRPr lang="en-US" sz="2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20</a:t>
            </a:fld>
            <a:endParaRPr lang="en-US" dirty="0"/>
          </a:p>
        </p:txBody>
      </p:sp>
    </p:spTree>
    <p:extLst>
      <p:ext uri="{BB962C8B-B14F-4D97-AF65-F5344CB8AC3E}">
        <p14:creationId xmlns:p14="http://schemas.microsoft.com/office/powerpoint/2010/main" val="62075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1800" dirty="0" smtClean="0">
                <a:latin typeface="Calibri" panose="020F0502020204030204" pitchFamily="34" charset="0"/>
              </a:rPr>
              <a:t>China’s Ministry of Environmental Protection issued final scrap import standards.</a:t>
            </a:r>
          </a:p>
          <a:p>
            <a:r>
              <a:rPr lang="en-US" sz="1800" dirty="0" smtClean="0">
                <a:latin typeface="Calibri" panose="020F0502020204030204" pitchFamily="34" charset="0"/>
              </a:rPr>
              <a:t>The standards are denominated the </a:t>
            </a:r>
            <a:r>
              <a:rPr lang="en-US" sz="1800" i="1" dirty="0" smtClean="0">
                <a:latin typeface="Calibri" panose="020F0502020204030204" pitchFamily="34" charset="0"/>
              </a:rPr>
              <a:t>environmental Protection Control Standards for Imports of Solid Wastes as Raw Materials (GB 16487.2-13).</a:t>
            </a:r>
          </a:p>
          <a:p>
            <a:r>
              <a:rPr lang="en-US" sz="1800" dirty="0" smtClean="0">
                <a:latin typeface="Calibri" panose="020F0502020204030204" pitchFamily="34" charset="0"/>
              </a:rPr>
              <a:t>China had previously announced its intent to ban the import of certain scrap materials by the end of 2017.  </a:t>
            </a:r>
          </a:p>
          <a:p>
            <a:r>
              <a:rPr lang="en-US" sz="1800" dirty="0" smtClean="0">
                <a:latin typeface="Calibri" panose="020F0502020204030204" pitchFamily="34" charset="0"/>
              </a:rPr>
              <a:t>Such a development is extremely important to various industries in the United States and other countries because of China’s significant use of scrap.</a:t>
            </a:r>
          </a:p>
          <a:p>
            <a:r>
              <a:rPr lang="en-US" sz="1800" dirty="0" smtClean="0">
                <a:latin typeface="Calibri" panose="020F0502020204030204" pitchFamily="34" charset="0"/>
              </a:rPr>
              <a:t>The contaminant thresholds include:</a:t>
            </a:r>
          </a:p>
          <a:p>
            <a:pPr indent="0">
              <a:buFont typeface="Wingdings" panose="05000000000000000000" pitchFamily="2" charset="2"/>
              <a:buChar char="Ø"/>
            </a:pPr>
            <a:r>
              <a:rPr lang="en-US" sz="1800" dirty="0" smtClean="0">
                <a:latin typeface="Calibri" panose="020F0502020204030204" pitchFamily="34" charset="0"/>
              </a:rPr>
              <a:t>Smelt Slag 0.5</a:t>
            </a:r>
          </a:p>
          <a:p>
            <a:pPr indent="0">
              <a:buFont typeface="Wingdings" panose="05000000000000000000" pitchFamily="2" charset="2"/>
              <a:buChar char="Ø"/>
            </a:pPr>
            <a:r>
              <a:rPr lang="en-US" sz="1800" dirty="0" smtClean="0">
                <a:latin typeface="Calibri" panose="020F0502020204030204" pitchFamily="34" charset="0"/>
              </a:rPr>
              <a:t>Wood 0.5</a:t>
            </a:r>
          </a:p>
          <a:p>
            <a:pPr indent="0">
              <a:buFont typeface="Wingdings" panose="05000000000000000000" pitchFamily="2" charset="2"/>
              <a:buChar char="Ø"/>
            </a:pPr>
            <a:r>
              <a:rPr lang="en-US" sz="1800" dirty="0" smtClean="0">
                <a:latin typeface="Calibri" panose="020F0502020204030204" pitchFamily="34" charset="0"/>
              </a:rPr>
              <a:t>Ferrous 0.5</a:t>
            </a:r>
          </a:p>
          <a:p>
            <a:pPr indent="0">
              <a:buFont typeface="Wingdings" panose="05000000000000000000" pitchFamily="2" charset="2"/>
              <a:buChar char="Ø"/>
            </a:pPr>
            <a:r>
              <a:rPr lang="en-US" sz="1800" dirty="0" smtClean="0">
                <a:latin typeface="Calibri" panose="020F0502020204030204" pitchFamily="34" charset="0"/>
              </a:rPr>
              <a:t>Nonferrous .10</a:t>
            </a:r>
          </a:p>
          <a:p>
            <a:pPr indent="0">
              <a:buFont typeface="Wingdings" panose="05000000000000000000" pitchFamily="2" charset="2"/>
              <a:buChar char="Ø"/>
            </a:pPr>
            <a:r>
              <a:rPr lang="en-US" sz="1800" dirty="0" smtClean="0">
                <a:latin typeface="Calibri" panose="020F0502020204030204" pitchFamily="34" charset="0"/>
              </a:rPr>
              <a:t>Electric Motors 0.5</a:t>
            </a:r>
          </a:p>
          <a:p>
            <a:pPr indent="0">
              <a:buFont typeface="Wingdings" panose="05000000000000000000" pitchFamily="2" charset="2"/>
              <a:buChar char="Ø"/>
            </a:pPr>
            <a:r>
              <a:rPr lang="en-US" sz="1800" dirty="0" smtClean="0">
                <a:latin typeface="Calibri" panose="020F0502020204030204" pitchFamily="34" charset="0"/>
              </a:rPr>
              <a:t>Wires and Cables 0.5</a:t>
            </a:r>
          </a:p>
          <a:p>
            <a:pPr indent="0">
              <a:buFont typeface="Wingdings" panose="05000000000000000000" pitchFamily="2" charset="2"/>
              <a:buChar char="Ø"/>
            </a:pPr>
            <a:r>
              <a:rPr lang="en-US" sz="1800" dirty="0" smtClean="0">
                <a:latin typeface="Calibri" panose="020F0502020204030204" pitchFamily="34" charset="0"/>
              </a:rPr>
              <a:t>Metal and Appliances 0.5</a:t>
            </a:r>
            <a:endParaRPr lang="en-US" sz="18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21</a:t>
            </a:fld>
            <a:endParaRPr lang="en-US" dirty="0"/>
          </a:p>
        </p:txBody>
      </p:sp>
      <p:sp>
        <p:nvSpPr>
          <p:cNvPr id="2" name="Title 1"/>
          <p:cNvSpPr>
            <a:spLocks noGrp="1"/>
          </p:cNvSpPr>
          <p:nvPr>
            <p:ph type="title"/>
          </p:nvPr>
        </p:nvSpPr>
        <p:spPr/>
        <p:txBody>
          <a:bodyPr>
            <a:noAutofit/>
          </a:bodyPr>
          <a:lstStyle/>
          <a:p>
            <a:r>
              <a:rPr lang="en-US" sz="2800" dirty="0" smtClean="0">
                <a:latin typeface="Calibri" panose="020F0502020204030204" pitchFamily="34" charset="0"/>
              </a:rPr>
              <a:t>Environmental Protection Control Standards for Imports of Solid Wastes as Raw Materials: China Issues Final Standards</a:t>
            </a:r>
            <a:endParaRPr lang="en-US" sz="2800" dirty="0">
              <a:latin typeface="Calibri" panose="020F0502020204030204" pitchFamily="34" charset="0"/>
            </a:endParaRPr>
          </a:p>
        </p:txBody>
      </p:sp>
    </p:spTree>
    <p:extLst>
      <p:ext uri="{BB962C8B-B14F-4D97-AF65-F5344CB8AC3E}">
        <p14:creationId xmlns:p14="http://schemas.microsoft.com/office/powerpoint/2010/main" val="3896831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73691"/>
          </a:xfrm>
        </p:spPr>
        <p:txBody>
          <a:bodyPr>
            <a:normAutofit fontScale="92500" lnSpcReduction="10000"/>
          </a:bodyPr>
          <a:lstStyle/>
          <a:p>
            <a:r>
              <a:rPr lang="en-US" sz="2800" dirty="0" smtClean="0">
                <a:latin typeface="Calibri" panose="020F0502020204030204" pitchFamily="34" charset="0"/>
              </a:rPr>
              <a:t>United States groups are concerned China is not differentiating scrap from waste, noting:</a:t>
            </a:r>
          </a:p>
          <a:p>
            <a:pPr indent="0">
              <a:buFont typeface="Wingdings" panose="05000000000000000000" pitchFamily="2" charset="2"/>
              <a:buChar char="Ø"/>
            </a:pPr>
            <a:r>
              <a:rPr lang="en-US" sz="2800" dirty="0" smtClean="0">
                <a:latin typeface="Calibri" panose="020F0502020204030204" pitchFamily="34" charset="0"/>
              </a:rPr>
              <a:t>Scrap is a product sold in the open market in competition with virgin materials</a:t>
            </a:r>
          </a:p>
          <a:p>
            <a:pPr indent="0">
              <a:buFont typeface="Wingdings" panose="05000000000000000000" pitchFamily="2" charset="2"/>
              <a:buChar char="Ø"/>
            </a:pPr>
            <a:r>
              <a:rPr lang="en-US" sz="2800" dirty="0" smtClean="0">
                <a:latin typeface="Calibri" panose="020F0502020204030204" pitchFamily="34" charset="0"/>
              </a:rPr>
              <a:t>Scrap is processed to one of hundreds of specification grades</a:t>
            </a:r>
          </a:p>
          <a:p>
            <a:pPr indent="0">
              <a:buFont typeface="Wingdings" panose="05000000000000000000" pitchFamily="2" charset="2"/>
              <a:buChar char="Ø"/>
            </a:pPr>
            <a:r>
              <a:rPr lang="en-US" sz="2800" dirty="0" smtClean="0">
                <a:latin typeface="Calibri" panose="020F0502020204030204" pitchFamily="34" charset="0"/>
              </a:rPr>
              <a:t>It is a commodity with specifications that are used by industry members to facilitate the buying and selling of the materials (and by customs officials for customs clearing purposes).</a:t>
            </a:r>
          </a:p>
          <a:p>
            <a:endParaRPr lang="en-US" dirty="0"/>
          </a:p>
        </p:txBody>
      </p:sp>
      <p:sp>
        <p:nvSpPr>
          <p:cNvPr id="4" name="Slide Number Placeholder 3"/>
          <p:cNvSpPr>
            <a:spLocks noGrp="1"/>
          </p:cNvSpPr>
          <p:nvPr>
            <p:ph type="sldNum" sz="quarter" idx="12"/>
          </p:nvPr>
        </p:nvSpPr>
        <p:spPr/>
        <p:txBody>
          <a:bodyPr/>
          <a:lstStyle/>
          <a:p>
            <a:fld id="{3AC2C7EF-9077-4F23-9511-50C1A54374BB}" type="slidenum">
              <a:rPr lang="en-US" smtClean="0"/>
              <a:t>22</a:t>
            </a:fld>
            <a:endParaRPr lang="en-US" dirty="0"/>
          </a:p>
        </p:txBody>
      </p:sp>
      <p:sp>
        <p:nvSpPr>
          <p:cNvPr id="2" name="Title 1"/>
          <p:cNvSpPr>
            <a:spLocks noGrp="1"/>
          </p:cNvSpPr>
          <p:nvPr>
            <p:ph type="title"/>
          </p:nvPr>
        </p:nvSpPr>
        <p:spPr/>
        <p:txBody>
          <a:bodyPr>
            <a:noAutofit/>
          </a:bodyPr>
          <a:lstStyle/>
          <a:p>
            <a:r>
              <a:rPr lang="en-US" sz="2800" dirty="0">
                <a:latin typeface="Calibri" panose="020F0502020204030204" pitchFamily="34" charset="0"/>
              </a:rPr>
              <a:t>Environmental Protection Control Standards for Imports of Solid Wastes as Raw Materials: China Issues Final </a:t>
            </a:r>
            <a:r>
              <a:rPr lang="en-US" sz="2800" dirty="0" smtClean="0">
                <a:latin typeface="Calibri" panose="020F0502020204030204" pitchFamily="34" charset="0"/>
              </a:rPr>
              <a:t>Standards (Cont.)</a:t>
            </a:r>
            <a:endParaRPr lang="en-US" sz="2800" dirty="0">
              <a:latin typeface="Calibri" panose="020F0502020204030204" pitchFamily="34" charset="0"/>
            </a:endParaRPr>
          </a:p>
        </p:txBody>
      </p:sp>
    </p:spTree>
    <p:extLst>
      <p:ext uri="{BB962C8B-B14F-4D97-AF65-F5344CB8AC3E}">
        <p14:creationId xmlns:p14="http://schemas.microsoft.com/office/powerpoint/2010/main" val="3539954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fontScale="85000" lnSpcReduction="10000"/>
          </a:bodyPr>
          <a:lstStyle/>
          <a:p>
            <a:r>
              <a:rPr lang="en-US" sz="1700" dirty="0" smtClean="0">
                <a:latin typeface="Calibri" panose="020F0502020204030204" pitchFamily="34" charset="0"/>
              </a:rPr>
              <a:t>EPA and </a:t>
            </a:r>
            <a:r>
              <a:rPr lang="en-US" sz="1700" dirty="0">
                <a:latin typeface="Calibri" panose="020F0502020204030204" pitchFamily="34" charset="0"/>
              </a:rPr>
              <a:t>Blue Ridge Solvents &amp; Coatings, Inc. entered into a February 9th Consent Agreement addressing alleged violations </a:t>
            </a:r>
            <a:r>
              <a:rPr lang="en-US" sz="1700" dirty="0" smtClean="0">
                <a:latin typeface="Calibri" panose="020F0502020204030204" pitchFamily="34" charset="0"/>
              </a:rPr>
              <a:t>RCRA </a:t>
            </a:r>
            <a:r>
              <a:rPr lang="en-US" sz="1700" dirty="0">
                <a:latin typeface="Calibri" panose="020F0502020204030204" pitchFamily="34" charset="0"/>
              </a:rPr>
              <a:t>Hazardous Waste Regulations. </a:t>
            </a:r>
            <a:endParaRPr lang="en-US" sz="1700" dirty="0" smtClean="0">
              <a:latin typeface="Calibri" panose="020F0502020204030204" pitchFamily="34" charset="0"/>
            </a:endParaRPr>
          </a:p>
          <a:p>
            <a:r>
              <a:rPr lang="en-US" sz="1700" dirty="0">
                <a:latin typeface="Calibri" panose="020F0502020204030204" pitchFamily="34" charset="0"/>
              </a:rPr>
              <a:t>Blue Ridge is stated to operate a Henry, Virginia facility (“Facility”) that</a:t>
            </a:r>
            <a:r>
              <a:rPr lang="en-US" sz="1700" dirty="0" smtClean="0">
                <a:latin typeface="Calibri" panose="020F0502020204030204" pitchFamily="34" charset="0"/>
              </a:rPr>
              <a:t>:</a:t>
            </a:r>
            <a:endParaRPr lang="en-US" sz="1700" dirty="0">
              <a:latin typeface="Calibri" panose="020F0502020204030204" pitchFamily="34" charset="0"/>
            </a:endParaRPr>
          </a:p>
          <a:p>
            <a:pPr marL="1371600" indent="0">
              <a:buNone/>
            </a:pPr>
            <a:r>
              <a:rPr lang="en-US" sz="1700" dirty="0">
                <a:latin typeface="Calibri" panose="020F0502020204030204" pitchFamily="34" charset="0"/>
              </a:rPr>
              <a:t>. . .manufactures custom paints and coatings, as well as conducts re-blending, recovery, and redistribution of solvents and other chemicals. The Facility is located on approximately 9.5 acres, in a building of approximately 123,000 square feet. . </a:t>
            </a:r>
            <a:r>
              <a:rPr lang="en-US" sz="1700" dirty="0" smtClean="0">
                <a:latin typeface="Calibri" panose="020F0502020204030204" pitchFamily="34" charset="0"/>
              </a:rPr>
              <a:t>.</a:t>
            </a:r>
          </a:p>
          <a:p>
            <a:r>
              <a:rPr lang="en-US" sz="1700" dirty="0">
                <a:latin typeface="Calibri" panose="020F0502020204030204" pitchFamily="34" charset="0"/>
              </a:rPr>
              <a:t>The Facility notified the Virginia Department of Environmental Quality that it would be reporting as a RCRA Large Quantity Generator. </a:t>
            </a:r>
          </a:p>
          <a:p>
            <a:r>
              <a:rPr lang="en-US" sz="1800" dirty="0" smtClean="0">
                <a:latin typeface="Calibri" panose="020F0502020204030204" pitchFamily="34" charset="0"/>
              </a:rPr>
              <a:t>Facility did not hold a RCRA permit </a:t>
            </a:r>
            <a:r>
              <a:rPr lang="en-US" sz="1800" dirty="0">
                <a:latin typeface="Calibri" panose="020F0502020204030204" pitchFamily="34" charset="0"/>
              </a:rPr>
              <a:t>for the treatment, storage or disposal of hazardous waste at the Facility.</a:t>
            </a:r>
          </a:p>
          <a:p>
            <a:r>
              <a:rPr lang="en-US" sz="1600" dirty="0">
                <a:latin typeface="Calibri" panose="020F0502020204030204" pitchFamily="34" charset="0"/>
              </a:rPr>
              <a:t>The EPA/ Virginia inspection is stated to have identified various “hazardous wastes” in “storage” in containers at the Facility.</a:t>
            </a:r>
          </a:p>
          <a:p>
            <a:r>
              <a:rPr lang="en-US" sz="1600" dirty="0">
                <a:latin typeface="Calibri" panose="020F0502020204030204" pitchFamily="34" charset="0"/>
              </a:rPr>
              <a:t>The CA alleged the following violations:</a:t>
            </a:r>
          </a:p>
          <a:p>
            <a:pPr marL="1200150" indent="-285750">
              <a:buFont typeface="Wingdings" panose="05000000000000000000" pitchFamily="2" charset="2"/>
              <a:buChar char="Ø"/>
            </a:pPr>
            <a:r>
              <a:rPr lang="en-US" sz="1600" dirty="0" smtClean="0">
                <a:latin typeface="Calibri" panose="020F0502020204030204" pitchFamily="34" charset="0"/>
              </a:rPr>
              <a:t>Operating </a:t>
            </a:r>
            <a:r>
              <a:rPr lang="en-US" sz="1600" dirty="0">
                <a:latin typeface="Calibri" panose="020F0502020204030204" pitchFamily="34" charset="0"/>
              </a:rPr>
              <a:t>a Treatment, Storage, and Disposal Facility without a Permit or Interim Status</a:t>
            </a:r>
          </a:p>
          <a:p>
            <a:pPr marL="1200150" indent="-285750">
              <a:buFont typeface="Wingdings" panose="05000000000000000000" pitchFamily="2" charset="2"/>
              <a:buChar char="Ø"/>
            </a:pPr>
            <a:r>
              <a:rPr lang="en-US" sz="1600" dirty="0" smtClean="0">
                <a:latin typeface="Calibri" panose="020F0502020204030204" pitchFamily="34" charset="0"/>
              </a:rPr>
              <a:t>Failure </a:t>
            </a:r>
            <a:r>
              <a:rPr lang="en-US" sz="1600" dirty="0">
                <a:latin typeface="Calibri" panose="020F0502020204030204" pitchFamily="34" charset="0"/>
              </a:rPr>
              <a:t>to Make a Hazardous Waste Determination</a:t>
            </a:r>
          </a:p>
          <a:p>
            <a:pPr marL="1200150" indent="-285750">
              <a:buFont typeface="Wingdings" panose="05000000000000000000" pitchFamily="2" charset="2"/>
              <a:buChar char="Ø"/>
            </a:pPr>
            <a:r>
              <a:rPr lang="en-US" sz="1600" dirty="0" smtClean="0">
                <a:latin typeface="Calibri" panose="020F0502020204030204" pitchFamily="34" charset="0"/>
              </a:rPr>
              <a:t>Failure </a:t>
            </a:r>
            <a:r>
              <a:rPr lang="en-US" sz="1600" dirty="0">
                <a:latin typeface="Calibri" panose="020F0502020204030204" pitchFamily="34" charset="0"/>
              </a:rPr>
              <a:t>to Keep Hazardous Containers Closed Except when it is Necessary to Add or Remove Waste</a:t>
            </a:r>
          </a:p>
          <a:p>
            <a:pPr marL="1200150" indent="-285750">
              <a:buFont typeface="Wingdings" panose="05000000000000000000" pitchFamily="2" charset="2"/>
              <a:buChar char="Ø"/>
            </a:pPr>
            <a:r>
              <a:rPr lang="en-US" sz="1600" dirty="0" smtClean="0">
                <a:latin typeface="Calibri" panose="020F0502020204030204" pitchFamily="34" charset="0"/>
              </a:rPr>
              <a:t>Failure </a:t>
            </a:r>
            <a:r>
              <a:rPr lang="en-US" sz="1600" dirty="0">
                <a:latin typeface="Calibri" panose="020F0502020204030204" pitchFamily="34" charset="0"/>
              </a:rPr>
              <a:t>to Maintain Signed Manifests or File Exception Reports</a:t>
            </a:r>
          </a:p>
          <a:p>
            <a:pPr marL="0" indent="0">
              <a:buNone/>
            </a:pPr>
            <a:r>
              <a:rPr lang="en-US" sz="1600" dirty="0">
                <a:latin typeface="Calibri" panose="020F0502020204030204" pitchFamily="34" charset="0"/>
              </a:rPr>
              <a:t>The CA assessed a civil penalty of $35,000.</a:t>
            </a:r>
          </a:p>
          <a:p>
            <a:endParaRPr lang="en-US" sz="1700" dirty="0"/>
          </a:p>
          <a:p>
            <a:endParaRPr lang="en-US" sz="1700" dirty="0"/>
          </a:p>
        </p:txBody>
      </p:sp>
      <p:sp>
        <p:nvSpPr>
          <p:cNvPr id="4" name="Slide Number Placeholder 3"/>
          <p:cNvSpPr>
            <a:spLocks noGrp="1"/>
          </p:cNvSpPr>
          <p:nvPr>
            <p:ph type="sldNum" sz="quarter" idx="12"/>
          </p:nvPr>
        </p:nvSpPr>
        <p:spPr/>
        <p:txBody>
          <a:bodyPr/>
          <a:lstStyle/>
          <a:p>
            <a:fld id="{3AC2C7EF-9077-4F23-9511-50C1A54374BB}" type="slidenum">
              <a:rPr lang="en-US" smtClean="0"/>
              <a:t>23</a:t>
            </a:fld>
            <a:endParaRPr lang="en-US" dirty="0"/>
          </a:p>
        </p:txBody>
      </p:sp>
      <p:sp>
        <p:nvSpPr>
          <p:cNvPr id="2" name="Title 1"/>
          <p:cNvSpPr>
            <a:spLocks noGrp="1"/>
          </p:cNvSpPr>
          <p:nvPr>
            <p:ph type="title"/>
          </p:nvPr>
        </p:nvSpPr>
        <p:spPr/>
        <p:txBody>
          <a:bodyPr>
            <a:normAutofit/>
          </a:bodyPr>
          <a:lstStyle/>
          <a:p>
            <a:pPr algn="ctr"/>
            <a:r>
              <a:rPr lang="en-US" sz="2400" dirty="0">
                <a:latin typeface="Calibri" panose="020F0502020204030204" pitchFamily="34" charset="0"/>
              </a:rPr>
              <a:t>Hazardous Waste Enforcement: </a:t>
            </a:r>
            <a:r>
              <a:rPr lang="en-US" sz="2400" dirty="0" smtClean="0">
                <a:latin typeface="Calibri" panose="020F0502020204030204" pitchFamily="34" charset="0"/>
              </a:rPr>
              <a:t>EPA </a:t>
            </a:r>
            <a:r>
              <a:rPr lang="en-US" sz="2400" dirty="0">
                <a:latin typeface="Calibri" panose="020F0502020204030204" pitchFamily="34" charset="0"/>
              </a:rPr>
              <a:t>and Henry, Virginia Paint Manufacturer/Solvent Blender Enter into Consent Agreement</a:t>
            </a:r>
          </a:p>
        </p:txBody>
      </p:sp>
    </p:spTree>
    <p:extLst>
      <p:ext uri="{BB962C8B-B14F-4D97-AF65-F5344CB8AC3E}">
        <p14:creationId xmlns:p14="http://schemas.microsoft.com/office/powerpoint/2010/main" val="6865674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lnSpcReduction="10000"/>
          </a:bodyPr>
          <a:lstStyle/>
          <a:p>
            <a:r>
              <a:rPr lang="en-US" sz="1700" dirty="0" smtClean="0">
                <a:latin typeface="Calibri" panose="020F0502020204030204" pitchFamily="34" charset="0"/>
              </a:rPr>
              <a:t>The U.S. Department of Transportation’s Pipeline and Hazardous Materials Safety Administration periodically provides interpretations related to the  federal Hazardous Material Regulations.  </a:t>
            </a:r>
          </a:p>
          <a:p>
            <a:r>
              <a:rPr lang="en-US" sz="1700" dirty="0" smtClean="0">
                <a:latin typeface="Calibri" panose="020F0502020204030204" pitchFamily="34" charset="0"/>
              </a:rPr>
              <a:t>Examples of issues addressed in this year include topics such as:</a:t>
            </a:r>
          </a:p>
          <a:p>
            <a:pPr indent="0">
              <a:buFont typeface="Wingdings" panose="05000000000000000000" pitchFamily="2" charset="2"/>
              <a:buChar char="Ø"/>
            </a:pPr>
            <a:r>
              <a:rPr lang="en-US" sz="1700" dirty="0" smtClean="0">
                <a:latin typeface="Calibri" panose="020F0502020204030204" pitchFamily="34" charset="0"/>
              </a:rPr>
              <a:t>Security plan requirements</a:t>
            </a:r>
          </a:p>
          <a:p>
            <a:pPr indent="0">
              <a:buFont typeface="Wingdings" panose="05000000000000000000" pitchFamily="2" charset="2"/>
              <a:buChar char="Ø"/>
            </a:pPr>
            <a:r>
              <a:rPr lang="en-US" sz="1700" dirty="0" smtClean="0">
                <a:latin typeface="Calibri" panose="020F0502020204030204" pitchFamily="34" charset="0"/>
              </a:rPr>
              <a:t>Use of portable tanks</a:t>
            </a:r>
          </a:p>
          <a:p>
            <a:pPr indent="0">
              <a:buFont typeface="Wingdings" panose="05000000000000000000" pitchFamily="2" charset="2"/>
              <a:buChar char="Ø"/>
            </a:pPr>
            <a:r>
              <a:rPr lang="en-US" sz="1700" dirty="0" smtClean="0">
                <a:latin typeface="Calibri" panose="020F0502020204030204" pitchFamily="34" charset="0"/>
              </a:rPr>
              <a:t>Use of multiple compartment cargo tanks</a:t>
            </a:r>
          </a:p>
          <a:p>
            <a:pPr indent="0">
              <a:buFont typeface="Wingdings" panose="05000000000000000000" pitchFamily="2" charset="2"/>
              <a:buChar char="Ø"/>
            </a:pPr>
            <a:r>
              <a:rPr lang="en-US" sz="1700" dirty="0" smtClean="0">
                <a:latin typeface="Calibri" panose="020F0502020204030204" pitchFamily="34" charset="0"/>
              </a:rPr>
              <a:t>Alcoholic beverages (meets certain exemptions)</a:t>
            </a:r>
          </a:p>
          <a:p>
            <a:pPr indent="0">
              <a:buFont typeface="Wingdings" panose="05000000000000000000" pitchFamily="2" charset="2"/>
              <a:buChar char="Ø"/>
            </a:pPr>
            <a:r>
              <a:rPr lang="en-US" sz="1700" dirty="0" smtClean="0">
                <a:latin typeface="Calibri" panose="020F0502020204030204" pitchFamily="34" charset="0"/>
              </a:rPr>
              <a:t> Who is an Offeror</a:t>
            </a:r>
          </a:p>
          <a:p>
            <a:pPr indent="0">
              <a:buFont typeface="Wingdings" panose="05000000000000000000" pitchFamily="2" charset="2"/>
              <a:buChar char="Ø"/>
            </a:pPr>
            <a:r>
              <a:rPr lang="en-US" sz="1700" dirty="0" smtClean="0">
                <a:latin typeface="Calibri" panose="020F0502020204030204" pitchFamily="34" charset="0"/>
              </a:rPr>
              <a:t>Agricultural shipments</a:t>
            </a:r>
          </a:p>
          <a:p>
            <a:pPr indent="0">
              <a:buFont typeface="Wingdings" panose="05000000000000000000" pitchFamily="2" charset="2"/>
              <a:buChar char="Ø"/>
            </a:pPr>
            <a:r>
              <a:rPr lang="en-US" sz="1700" dirty="0" smtClean="0">
                <a:latin typeface="Calibri" panose="020F0502020204030204" pitchFamily="34" charset="0"/>
              </a:rPr>
              <a:t>Lab packs</a:t>
            </a:r>
          </a:p>
          <a:p>
            <a:pPr indent="0">
              <a:buFont typeface="Wingdings" panose="05000000000000000000" pitchFamily="2" charset="2"/>
              <a:buChar char="Ø"/>
            </a:pPr>
            <a:r>
              <a:rPr lang="en-US" sz="1700" dirty="0" smtClean="0">
                <a:latin typeface="Calibri" panose="020F0502020204030204" pitchFamily="34" charset="0"/>
              </a:rPr>
              <a:t>Aluminum by-products/non-specification bulk packaging</a:t>
            </a:r>
          </a:p>
          <a:p>
            <a:pPr indent="0">
              <a:buFont typeface="Wingdings" panose="05000000000000000000" pitchFamily="2" charset="2"/>
              <a:buChar char="Ø"/>
            </a:pPr>
            <a:r>
              <a:rPr lang="en-US" sz="1700" dirty="0" smtClean="0">
                <a:latin typeface="Calibri" panose="020F0502020204030204" pitchFamily="34" charset="0"/>
              </a:rPr>
              <a:t>Rail tank closures</a:t>
            </a:r>
          </a:p>
          <a:p>
            <a:pPr indent="0">
              <a:buFont typeface="Wingdings" panose="05000000000000000000" pitchFamily="2" charset="2"/>
              <a:buChar char="Ø"/>
            </a:pPr>
            <a:r>
              <a:rPr lang="en-US" sz="1700" dirty="0" smtClean="0">
                <a:latin typeface="Calibri" panose="020F0502020204030204" pitchFamily="34" charset="0"/>
              </a:rPr>
              <a:t>What is a container?</a:t>
            </a:r>
            <a:endParaRPr lang="en-US" sz="1700" dirty="0">
              <a:latin typeface="Calibri" panose="020F0502020204030204" pitchFamily="34" charset="0"/>
            </a:endParaRPr>
          </a:p>
        </p:txBody>
      </p:sp>
      <p:sp>
        <p:nvSpPr>
          <p:cNvPr id="5" name="Slide Number Placeholder 4"/>
          <p:cNvSpPr>
            <a:spLocks noGrp="1"/>
          </p:cNvSpPr>
          <p:nvPr>
            <p:ph type="sldNum" sz="quarter" idx="12"/>
          </p:nvPr>
        </p:nvSpPr>
        <p:spPr/>
        <p:txBody>
          <a:bodyPr/>
          <a:lstStyle/>
          <a:p>
            <a:fld id="{3AC2C7EF-9077-4F23-9511-50C1A54374BB}" type="slidenum">
              <a:rPr lang="en-US" smtClean="0"/>
              <a:t>24</a:t>
            </a:fld>
            <a:endParaRPr lang="en-US" dirty="0"/>
          </a:p>
        </p:txBody>
      </p:sp>
      <p:sp>
        <p:nvSpPr>
          <p:cNvPr id="2" name="Title 1"/>
          <p:cNvSpPr>
            <a:spLocks noGrp="1"/>
          </p:cNvSpPr>
          <p:nvPr>
            <p:ph type="title"/>
          </p:nvPr>
        </p:nvSpPr>
        <p:spPr>
          <a:xfrm>
            <a:off x="457200" y="274638"/>
            <a:ext cx="8229600" cy="1325562"/>
          </a:xfrm>
        </p:spPr>
        <p:txBody>
          <a:bodyPr>
            <a:noAutofit/>
          </a:bodyPr>
          <a:lstStyle/>
          <a:p>
            <a:r>
              <a:rPr lang="en-US" sz="2200" dirty="0">
                <a:latin typeface="Calibri" panose="020F0502020204030204" pitchFamily="34" charset="0"/>
              </a:rPr>
              <a:t>Transportation/Hazardous Materials: </a:t>
            </a:r>
            <a:r>
              <a:rPr lang="en-US" sz="2200" dirty="0" smtClean="0">
                <a:latin typeface="Calibri" panose="020F0502020204030204" pitchFamily="34" charset="0"/>
              </a:rPr>
              <a:t>Pipeline/Hazardous Materials Safety Administration Written Interpretations</a:t>
            </a:r>
            <a:endParaRPr lang="en-US" sz="2200" dirty="0">
              <a:latin typeface="Calibri" panose="020F0502020204030204" pitchFamily="34" charset="0"/>
            </a:endParaRPr>
          </a:p>
        </p:txBody>
      </p:sp>
    </p:spTree>
    <p:extLst>
      <p:ext uri="{BB962C8B-B14F-4D97-AF65-F5344CB8AC3E}">
        <p14:creationId xmlns:p14="http://schemas.microsoft.com/office/powerpoint/2010/main" val="2101428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dirty="0" smtClean="0">
                <a:latin typeface="Calibri" panose="020F0502020204030204" pitchFamily="34" charset="0"/>
              </a:rPr>
              <a:t>United </a:t>
            </a:r>
            <a:r>
              <a:rPr lang="en-US" sz="2000" dirty="0">
                <a:latin typeface="Calibri" panose="020F0502020204030204" pitchFamily="34" charset="0"/>
              </a:rPr>
              <a:t>States Department of Justice announced that Phillip Michael Huddleston pleaded guilty to violating the Resource Conservation Recovery Act</a:t>
            </a:r>
            <a:r>
              <a:rPr lang="en-US" sz="2000" dirty="0" smtClean="0">
                <a:latin typeface="Calibri" panose="020F0502020204030204" pitchFamily="34" charset="0"/>
              </a:rPr>
              <a:t>.</a:t>
            </a:r>
          </a:p>
          <a:p>
            <a:r>
              <a:rPr lang="en-US" sz="2000" dirty="0">
                <a:latin typeface="Calibri" panose="020F0502020204030204" pitchFamily="34" charset="0"/>
              </a:rPr>
              <a:t>DOJ states alleges that the individual illegally stored hazardous waste without a permit at Protech Metal Finishing, </a:t>
            </a:r>
            <a:r>
              <a:rPr lang="en-US" sz="2000" dirty="0" smtClean="0">
                <a:latin typeface="Calibri" panose="020F0502020204030204" pitchFamily="34" charset="0"/>
              </a:rPr>
              <a:t>LLC, which </a:t>
            </a:r>
            <a:r>
              <a:rPr lang="en-US" sz="2000" dirty="0">
                <a:latin typeface="Calibri" panose="020F0502020204030204" pitchFamily="34" charset="0"/>
              </a:rPr>
              <a:t>he owned and operated in Vonore, Tennessee</a:t>
            </a:r>
            <a:r>
              <a:rPr lang="en-US" sz="2000" dirty="0" smtClean="0">
                <a:latin typeface="Calibri" panose="020F0502020204030204" pitchFamily="34" charset="0"/>
              </a:rPr>
              <a:t>.</a:t>
            </a:r>
          </a:p>
          <a:p>
            <a:r>
              <a:rPr lang="en-US" sz="2000" dirty="0" smtClean="0">
                <a:latin typeface="Calibri" panose="020F0502020204030204" pitchFamily="34" charset="0"/>
              </a:rPr>
              <a:t>DOJ states </a:t>
            </a:r>
            <a:r>
              <a:rPr lang="en-US" sz="2000" dirty="0">
                <a:latin typeface="Calibri" panose="020F0502020204030204" pitchFamily="34" charset="0"/>
              </a:rPr>
              <a:t>that Protech’s production manager (John Thomas Hatfield) had previously pleaded guilty on October 2nd to being an accessory after-the-fact to the alleged illegal storage of hazardous waste. </a:t>
            </a:r>
            <a:r>
              <a:rPr lang="en-US" sz="2000" dirty="0" smtClean="0">
                <a:latin typeface="Calibri" panose="020F0502020204030204" pitchFamily="34" charset="0"/>
              </a:rPr>
              <a:t>DOJ </a:t>
            </a:r>
            <a:r>
              <a:rPr lang="en-US" sz="2000" dirty="0">
                <a:latin typeface="Calibri" panose="020F0502020204030204" pitchFamily="34" charset="0"/>
              </a:rPr>
              <a:t>further states</a:t>
            </a:r>
            <a:r>
              <a:rPr lang="en-US" sz="2000" dirty="0" smtClean="0">
                <a:latin typeface="Calibri" panose="020F0502020204030204" pitchFamily="34" charset="0"/>
              </a:rPr>
              <a:t>:</a:t>
            </a:r>
            <a:r>
              <a:rPr lang="en-US" sz="2000" dirty="0">
                <a:latin typeface="Calibri" panose="020F0502020204030204" pitchFamily="34" charset="0"/>
              </a:rPr>
              <a:t> </a:t>
            </a:r>
          </a:p>
          <a:p>
            <a:pPr marL="1371600" indent="0">
              <a:buNone/>
            </a:pPr>
            <a:r>
              <a:rPr lang="en-US" sz="2000" dirty="0">
                <a:latin typeface="Calibri" panose="020F0502020204030204" pitchFamily="34" charset="0"/>
              </a:rPr>
              <a:t>. . . In order to hinder an investigation of Protech’s compliance with the RCRA, Hatfield represented that containers of hazardous waste were accurately labeled when he knew that they were not.</a:t>
            </a:r>
            <a:endParaRPr lang="en-US" sz="20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25</a:t>
            </a:fld>
            <a:endParaRPr lang="en-US" dirty="0"/>
          </a:p>
        </p:txBody>
      </p:sp>
      <p:sp>
        <p:nvSpPr>
          <p:cNvPr id="2" name="Title 1"/>
          <p:cNvSpPr>
            <a:spLocks noGrp="1"/>
          </p:cNvSpPr>
          <p:nvPr>
            <p:ph type="title"/>
          </p:nvPr>
        </p:nvSpPr>
        <p:spPr/>
        <p:txBody>
          <a:bodyPr>
            <a:normAutofit fontScale="90000"/>
          </a:bodyPr>
          <a:lstStyle/>
          <a:p>
            <a:pPr algn="ctr"/>
            <a:r>
              <a:rPr lang="en-US" sz="2400" dirty="0" smtClean="0"/>
              <a:t/>
            </a:r>
            <a:br>
              <a:rPr lang="en-US" sz="2400" dirty="0" smtClean="0"/>
            </a:br>
            <a:r>
              <a:rPr lang="en-US" sz="2400" dirty="0" smtClean="0">
                <a:latin typeface="Calibri" panose="020F0502020204030204" pitchFamily="34" charset="0"/>
              </a:rPr>
              <a:t>Environmental Criminal Enforcement/RCRA: </a:t>
            </a:r>
            <a:r>
              <a:rPr lang="en-US" sz="2400" dirty="0">
                <a:latin typeface="Calibri" panose="020F0502020204030204" pitchFamily="34" charset="0"/>
              </a:rPr>
              <a:t>United States Department of Justice Announces Guilty Plea of Metal Plating Government Contractor</a:t>
            </a:r>
            <a:r>
              <a:rPr lang="en-US" sz="2400" dirty="0"/>
              <a:t/>
            </a:r>
            <a:br>
              <a:rPr lang="en-US" sz="2400" dirty="0"/>
            </a:br>
            <a:endParaRPr lang="en-US" sz="2400" dirty="0"/>
          </a:p>
        </p:txBody>
      </p:sp>
    </p:spTree>
    <p:extLst>
      <p:ext uri="{BB962C8B-B14F-4D97-AF65-F5344CB8AC3E}">
        <p14:creationId xmlns:p14="http://schemas.microsoft.com/office/powerpoint/2010/main" val="19587266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700" dirty="0">
                <a:latin typeface="Calibri" panose="020F0502020204030204" pitchFamily="34" charset="0"/>
              </a:rPr>
              <a:t>The United States Department of Justice </a:t>
            </a:r>
            <a:r>
              <a:rPr lang="en-US" sz="1700" dirty="0" smtClean="0">
                <a:latin typeface="Calibri" panose="020F0502020204030204" pitchFamily="34" charset="0"/>
              </a:rPr>
              <a:t>announced </a:t>
            </a:r>
            <a:r>
              <a:rPr lang="en-US" sz="1700" dirty="0">
                <a:latin typeface="Calibri" panose="020F0502020204030204" pitchFamily="34" charset="0"/>
              </a:rPr>
              <a:t>an individual (Mahant </a:t>
            </a:r>
            <a:r>
              <a:rPr lang="en-US" sz="1700" dirty="0" smtClean="0">
                <a:latin typeface="Calibri" panose="020F0502020204030204" pitchFamily="34" charset="0"/>
              </a:rPr>
              <a:t>Singh) </a:t>
            </a:r>
            <a:r>
              <a:rPr lang="en-US" sz="1700" dirty="0">
                <a:latin typeface="Calibri" panose="020F0502020204030204" pitchFamily="34" charset="0"/>
              </a:rPr>
              <a:t>plead guilty to a criminal violation of the Clean Water Act</a:t>
            </a:r>
            <a:r>
              <a:rPr lang="en-US" sz="1700" dirty="0" smtClean="0">
                <a:latin typeface="Calibri" panose="020F0502020204030204" pitchFamily="34" charset="0"/>
              </a:rPr>
              <a:t>.</a:t>
            </a:r>
          </a:p>
          <a:p>
            <a:r>
              <a:rPr lang="en-US" sz="1700" dirty="0">
                <a:latin typeface="Calibri" panose="020F0502020204030204" pitchFamily="34" charset="0"/>
              </a:rPr>
              <a:t>Singh is described as an operator of a convenience store and gas station in Yazoo City, Mississippi</a:t>
            </a:r>
            <a:r>
              <a:rPr lang="en-US" sz="1700" dirty="0" smtClean="0">
                <a:latin typeface="Calibri" panose="020F0502020204030204" pitchFamily="34" charset="0"/>
              </a:rPr>
              <a:t>.</a:t>
            </a:r>
          </a:p>
          <a:p>
            <a:r>
              <a:rPr lang="en-US" sz="1700" dirty="0">
                <a:latin typeface="Calibri" panose="020F0502020204030204" pitchFamily="34" charset="0"/>
              </a:rPr>
              <a:t>Singh is stated to have admitted to discharging the contents of an underground fuel storage tank into a sewage line connected to the Yazoo City, Mississippi wastewater treatment system</a:t>
            </a:r>
            <a:r>
              <a:rPr lang="en-US" sz="1700" dirty="0" smtClean="0">
                <a:latin typeface="Calibri" panose="020F0502020204030204" pitchFamily="34" charset="0"/>
              </a:rPr>
              <a:t>.</a:t>
            </a:r>
          </a:p>
          <a:p>
            <a:r>
              <a:rPr lang="en-US" sz="1700" dirty="0">
                <a:latin typeface="Calibri" panose="020F0502020204030204" pitchFamily="34" charset="0"/>
              </a:rPr>
              <a:t>This alleged discharge is stated to have created a fire or explosion hazard and risk to contaminating local water supplies</a:t>
            </a:r>
            <a:r>
              <a:rPr lang="en-US" sz="1700" dirty="0" smtClean="0">
                <a:latin typeface="Calibri" panose="020F0502020204030204" pitchFamily="34" charset="0"/>
              </a:rPr>
              <a:t>.</a:t>
            </a:r>
          </a:p>
          <a:p>
            <a:r>
              <a:rPr lang="en-US" sz="1700" dirty="0">
                <a:latin typeface="Calibri" panose="020F0502020204030204" pitchFamily="34" charset="0"/>
              </a:rPr>
              <a:t>DOJ </a:t>
            </a:r>
            <a:r>
              <a:rPr lang="en-US" sz="1700" dirty="0" smtClean="0">
                <a:latin typeface="Calibri" panose="020F0502020204030204" pitchFamily="34" charset="0"/>
              </a:rPr>
              <a:t>notes </a:t>
            </a:r>
            <a:r>
              <a:rPr lang="en-US" sz="1700" dirty="0">
                <a:latin typeface="Calibri" panose="020F0502020204030204" pitchFamily="34" charset="0"/>
              </a:rPr>
              <a:t>the federal law authorizes a Class A misdemeanor under the Clean Water Act for any person who negligently introduces into a publicly owned treatment works any pollutant or hazardous substance which the defendant person knew or reasonably should have known could cause personal injury or property damage or to introduce into the system any material other than in compliance with all applicable Federal, State, or local requirements or permits.</a:t>
            </a:r>
          </a:p>
        </p:txBody>
      </p:sp>
      <p:sp>
        <p:nvSpPr>
          <p:cNvPr id="4" name="Slide Number Placeholder 3"/>
          <p:cNvSpPr>
            <a:spLocks noGrp="1"/>
          </p:cNvSpPr>
          <p:nvPr>
            <p:ph type="sldNum" sz="quarter" idx="12"/>
          </p:nvPr>
        </p:nvSpPr>
        <p:spPr/>
        <p:txBody>
          <a:bodyPr/>
          <a:lstStyle/>
          <a:p>
            <a:fld id="{3AC2C7EF-9077-4F23-9511-50C1A54374BB}" type="slidenum">
              <a:rPr lang="en-US" smtClean="0"/>
              <a:t>26</a:t>
            </a:fld>
            <a:endParaRPr lang="en-US" dirty="0"/>
          </a:p>
        </p:txBody>
      </p:sp>
      <p:sp>
        <p:nvSpPr>
          <p:cNvPr id="2" name="Title 1"/>
          <p:cNvSpPr>
            <a:spLocks noGrp="1"/>
          </p:cNvSpPr>
          <p:nvPr>
            <p:ph type="title"/>
          </p:nvPr>
        </p:nvSpPr>
        <p:spPr>
          <a:xfrm>
            <a:off x="457200" y="274638"/>
            <a:ext cx="8229600" cy="944562"/>
          </a:xfrm>
        </p:spPr>
        <p:txBody>
          <a:bodyPr>
            <a:normAutofit fontScale="90000"/>
          </a:bodyPr>
          <a:lstStyle/>
          <a:p>
            <a:r>
              <a:rPr lang="en-US" sz="2400" dirty="0" smtClean="0"/>
              <a:t/>
            </a:r>
            <a:br>
              <a:rPr lang="en-US" sz="2400" dirty="0" smtClean="0"/>
            </a:br>
            <a:r>
              <a:rPr lang="en-US" sz="2200" dirty="0" smtClean="0">
                <a:latin typeface="Calibri" panose="020F0502020204030204" pitchFamily="34" charset="0"/>
              </a:rPr>
              <a:t>Environmental Criminal Enforcement</a:t>
            </a:r>
            <a:r>
              <a:rPr lang="en-US" sz="2200" dirty="0">
                <a:latin typeface="Calibri" panose="020F0502020204030204" pitchFamily="34" charset="0"/>
              </a:rPr>
              <a:t>: </a:t>
            </a:r>
            <a:r>
              <a:rPr lang="en-US" sz="2200" dirty="0" smtClean="0">
                <a:latin typeface="Calibri" panose="020F0502020204030204" pitchFamily="34" charset="0"/>
              </a:rPr>
              <a:t>Yazoo </a:t>
            </a:r>
            <a:r>
              <a:rPr lang="en-US" sz="2200" dirty="0">
                <a:latin typeface="Calibri" panose="020F0502020204030204" pitchFamily="34" charset="0"/>
              </a:rPr>
              <a:t>City </a:t>
            </a:r>
            <a:r>
              <a:rPr lang="en-US" sz="2200" dirty="0" smtClean="0">
                <a:latin typeface="Calibri" panose="020F0502020204030204" pitchFamily="34" charset="0"/>
              </a:rPr>
              <a:t>Convenience Store Operator </a:t>
            </a:r>
            <a:r>
              <a:rPr lang="en-US" sz="2200" dirty="0">
                <a:latin typeface="Calibri" panose="020F0502020204030204" pitchFamily="34" charset="0"/>
              </a:rPr>
              <a:t>Pleads Guilty to </a:t>
            </a:r>
            <a:r>
              <a:rPr lang="en-US" sz="2200" dirty="0" smtClean="0">
                <a:latin typeface="Calibri" panose="020F0502020204030204" pitchFamily="34" charset="0"/>
              </a:rPr>
              <a:t>Unpermitted </a:t>
            </a:r>
            <a:r>
              <a:rPr lang="en-US" sz="2200" dirty="0">
                <a:latin typeface="Calibri" panose="020F0502020204030204" pitchFamily="34" charset="0"/>
              </a:rPr>
              <a:t>Discharge into City Sewer</a:t>
            </a:r>
          </a:p>
        </p:txBody>
      </p:sp>
    </p:spTree>
    <p:extLst>
      <p:ext uri="{BB962C8B-B14F-4D97-AF65-F5344CB8AC3E}">
        <p14:creationId xmlns:p14="http://schemas.microsoft.com/office/powerpoint/2010/main" val="41912814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a:bodyPr>
          <a:lstStyle/>
          <a:p>
            <a:r>
              <a:rPr lang="en-US" sz="1700" dirty="0">
                <a:latin typeface="Calibri" panose="020F0502020204030204" pitchFamily="34" charset="0"/>
              </a:rPr>
              <a:t>The United States Department of Justice announced in a November 27th news release that two saltwater disposal well operators had been sentenced in a Bismarck, North Dakota, Federal District Court for alleged Safe Drinking Water Act violations</a:t>
            </a:r>
            <a:r>
              <a:rPr lang="en-US" sz="1700" dirty="0" smtClean="0">
                <a:latin typeface="Calibri" panose="020F0502020204030204" pitchFamily="34" charset="0"/>
              </a:rPr>
              <a:t>.</a:t>
            </a:r>
          </a:p>
          <a:p>
            <a:r>
              <a:rPr lang="en-US" sz="1700" dirty="0">
                <a:latin typeface="Calibri" panose="020F0502020204030204" pitchFamily="34" charset="0"/>
              </a:rPr>
              <a:t>The two individuals sentenced for the alleged violations were:</a:t>
            </a:r>
          </a:p>
          <a:p>
            <a:pPr marL="1371600" indent="-228600">
              <a:buFont typeface="Wingdings" panose="05000000000000000000" pitchFamily="2" charset="2"/>
              <a:buChar char="Ø"/>
            </a:pPr>
            <a:r>
              <a:rPr lang="en-US" sz="1700" dirty="0" smtClean="0">
                <a:latin typeface="Calibri" panose="020F0502020204030204" pitchFamily="34" charset="0"/>
              </a:rPr>
              <a:t>Jason </a:t>
            </a:r>
            <a:r>
              <a:rPr lang="en-US" sz="1700" dirty="0">
                <a:latin typeface="Calibri" panose="020F0502020204030204" pitchFamily="34" charset="0"/>
              </a:rPr>
              <a:t>A. Halek (sentenced to three years supervised release for three counts of alleged violations of SDWA)</a:t>
            </a:r>
          </a:p>
          <a:p>
            <a:pPr marL="1371600" indent="-228600">
              <a:buFont typeface="Wingdings" panose="05000000000000000000" pitchFamily="2" charset="2"/>
              <a:buChar char="Ø"/>
            </a:pPr>
            <a:r>
              <a:rPr lang="en-US" sz="1700" dirty="0" smtClean="0">
                <a:latin typeface="Calibri" panose="020F0502020204030204" pitchFamily="34" charset="0"/>
              </a:rPr>
              <a:t>Nathan </a:t>
            </a:r>
            <a:r>
              <a:rPr lang="en-US" sz="1700" dirty="0">
                <a:latin typeface="Calibri" panose="020F0502020204030204" pitchFamily="34" charset="0"/>
              </a:rPr>
              <a:t>R. Garber (sentenced to three years supervised release for one count of alleged conspiracy to violate the SDWA and five counts for allegedly violating SDWA, along with two counts of allegedly making false statements, falsification of records, and concealment of a tangible object</a:t>
            </a:r>
            <a:r>
              <a:rPr lang="en-US" sz="1700" dirty="0" smtClean="0">
                <a:latin typeface="Calibri" panose="020F0502020204030204" pitchFamily="34" charset="0"/>
              </a:rPr>
              <a:t>)</a:t>
            </a:r>
          </a:p>
          <a:p>
            <a:r>
              <a:rPr lang="en-US" sz="1800" dirty="0">
                <a:latin typeface="Calibri" panose="020F0502020204030204" pitchFamily="34" charset="0"/>
              </a:rPr>
              <a:t>The saltwater disposal well is located in Stark County, North Dakota</a:t>
            </a:r>
            <a:r>
              <a:rPr lang="en-US" sz="1800" dirty="0" smtClean="0">
                <a:latin typeface="Calibri" panose="020F0502020204030204" pitchFamily="34" charset="0"/>
              </a:rPr>
              <a:t>.</a:t>
            </a:r>
          </a:p>
          <a:p>
            <a:endParaRPr lang="en-US" sz="1700" dirty="0"/>
          </a:p>
        </p:txBody>
      </p:sp>
      <p:sp>
        <p:nvSpPr>
          <p:cNvPr id="4" name="Slide Number Placeholder 3"/>
          <p:cNvSpPr>
            <a:spLocks noGrp="1"/>
          </p:cNvSpPr>
          <p:nvPr>
            <p:ph type="sldNum" sz="quarter" idx="12"/>
          </p:nvPr>
        </p:nvSpPr>
        <p:spPr/>
        <p:txBody>
          <a:bodyPr/>
          <a:lstStyle/>
          <a:p>
            <a:fld id="{3AC2C7EF-9077-4F23-9511-50C1A54374BB}" type="slidenum">
              <a:rPr lang="en-US" smtClean="0"/>
              <a:t>27</a:t>
            </a:fld>
            <a:endParaRPr lang="en-US" dirty="0"/>
          </a:p>
        </p:txBody>
      </p:sp>
      <p:sp>
        <p:nvSpPr>
          <p:cNvPr id="2" name="Title 1"/>
          <p:cNvSpPr>
            <a:spLocks noGrp="1"/>
          </p:cNvSpPr>
          <p:nvPr>
            <p:ph type="title"/>
          </p:nvPr>
        </p:nvSpPr>
        <p:spPr>
          <a:xfrm>
            <a:off x="457200" y="274638"/>
            <a:ext cx="8229600" cy="1325562"/>
          </a:xfrm>
        </p:spPr>
        <p:txBody>
          <a:bodyPr>
            <a:noAutofit/>
          </a:bodyPr>
          <a:lstStyle/>
          <a:p>
            <a:pPr algn="ctr"/>
            <a:r>
              <a:rPr lang="en-US" sz="2400" dirty="0" smtClean="0">
                <a:latin typeface="Calibri" panose="020F0502020204030204" pitchFamily="34" charset="0"/>
              </a:rPr>
              <a:t>Environmental </a:t>
            </a:r>
            <a:r>
              <a:rPr lang="en-US" sz="2400" dirty="0">
                <a:latin typeface="Calibri" panose="020F0502020204030204" pitchFamily="34" charset="0"/>
              </a:rPr>
              <a:t>Criminal Enforcement: </a:t>
            </a:r>
            <a:r>
              <a:rPr lang="en-US" sz="2400" dirty="0" smtClean="0">
                <a:latin typeface="Calibri" panose="020F0502020204030204" pitchFamily="34" charset="0"/>
              </a:rPr>
              <a:t/>
            </a:r>
            <a:br>
              <a:rPr lang="en-US" sz="2400" dirty="0" smtClean="0">
                <a:latin typeface="Calibri" panose="020F0502020204030204" pitchFamily="34" charset="0"/>
              </a:rPr>
            </a:br>
            <a:r>
              <a:rPr lang="en-US" sz="2400" dirty="0" smtClean="0">
                <a:latin typeface="Calibri" panose="020F0502020204030204" pitchFamily="34" charset="0"/>
              </a:rPr>
              <a:t>Sentencing </a:t>
            </a:r>
            <a:r>
              <a:rPr lang="en-US" sz="2400" dirty="0">
                <a:latin typeface="Calibri" panose="020F0502020204030204" pitchFamily="34" charset="0"/>
              </a:rPr>
              <a:t>of Saltwater Disposal Well Operators </a:t>
            </a:r>
            <a:r>
              <a:rPr lang="en-US" sz="2400" dirty="0" smtClean="0">
                <a:latin typeface="Calibri" panose="020F0502020204030204" pitchFamily="34" charset="0"/>
              </a:rPr>
              <a:t>for</a:t>
            </a:r>
            <a:br>
              <a:rPr lang="en-US" sz="2400" dirty="0" smtClean="0">
                <a:latin typeface="Calibri" panose="020F0502020204030204" pitchFamily="34" charset="0"/>
              </a:rPr>
            </a:br>
            <a:r>
              <a:rPr lang="en-US" sz="2400" dirty="0" smtClean="0">
                <a:latin typeface="Calibri" panose="020F0502020204030204" pitchFamily="34" charset="0"/>
              </a:rPr>
              <a:t> </a:t>
            </a:r>
            <a:r>
              <a:rPr lang="en-US" sz="2400" dirty="0">
                <a:latin typeface="Calibri" panose="020F0502020204030204" pitchFamily="34" charset="0"/>
              </a:rPr>
              <a:t>Alleged Safe Drinking Water Act Violations</a:t>
            </a:r>
          </a:p>
        </p:txBody>
      </p:sp>
    </p:spTree>
    <p:extLst>
      <p:ext uri="{BB962C8B-B14F-4D97-AF65-F5344CB8AC3E}">
        <p14:creationId xmlns:p14="http://schemas.microsoft.com/office/powerpoint/2010/main" val="4195254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297363"/>
          </a:xfrm>
        </p:spPr>
        <p:txBody>
          <a:bodyPr>
            <a:normAutofit/>
          </a:bodyPr>
          <a:lstStyle/>
          <a:p>
            <a:r>
              <a:rPr lang="en-US" sz="1800" dirty="0">
                <a:latin typeface="Calibri" panose="020F0502020204030204" pitchFamily="34" charset="0"/>
              </a:rPr>
              <a:t>DOJ states that Halek admitted to injecting saltwater into the disposal well without first having the State of North Dakota witness a test of the well’s integrity</a:t>
            </a:r>
            <a:r>
              <a:rPr lang="en-US" sz="1800" dirty="0" smtClean="0">
                <a:latin typeface="Calibri" panose="020F0502020204030204" pitchFamily="34" charset="0"/>
              </a:rPr>
              <a:t>.</a:t>
            </a:r>
          </a:p>
          <a:p>
            <a:r>
              <a:rPr lang="en-US" sz="1800" dirty="0">
                <a:latin typeface="Calibri" panose="020F0502020204030204" pitchFamily="34" charset="0"/>
              </a:rPr>
              <a:t>The individual is also stated to have admitted to injecting fluids down the “backside” of the well (which violated the permit) and failing to provide written notice to the State of North Dakota of the date of the first injection of the well</a:t>
            </a:r>
            <a:r>
              <a:rPr lang="en-US" sz="1800" dirty="0" smtClean="0">
                <a:latin typeface="Calibri" panose="020F0502020204030204" pitchFamily="34" charset="0"/>
              </a:rPr>
              <a:t>.</a:t>
            </a:r>
          </a:p>
          <a:p>
            <a:r>
              <a:rPr lang="en-US" sz="1800" dirty="0">
                <a:latin typeface="Calibri" panose="020F0502020204030204" pitchFamily="34" charset="0"/>
              </a:rPr>
              <a:t>Garber is stated to have admitted to conspiring with others in a number of coordinated and illegal acts. </a:t>
            </a:r>
            <a:endParaRPr lang="en-US" sz="1800" dirty="0" smtClean="0">
              <a:latin typeface="Calibri" panose="020F0502020204030204" pitchFamily="34" charset="0"/>
            </a:endParaRPr>
          </a:p>
          <a:p>
            <a:r>
              <a:rPr lang="en-US" sz="1800" dirty="0" smtClean="0">
                <a:latin typeface="Calibri" panose="020F0502020204030204" pitchFamily="34" charset="0"/>
              </a:rPr>
              <a:t>These </a:t>
            </a:r>
            <a:r>
              <a:rPr lang="en-US" sz="1800" dirty="0">
                <a:latin typeface="Calibri" panose="020F0502020204030204" pitchFamily="34" charset="0"/>
              </a:rPr>
              <a:t>are stated to have included:</a:t>
            </a:r>
          </a:p>
          <a:p>
            <a:pPr marL="1371600" indent="-457200">
              <a:buFont typeface="Wingdings" panose="05000000000000000000" pitchFamily="2" charset="2"/>
              <a:buChar char="Ø"/>
            </a:pPr>
            <a:r>
              <a:rPr lang="en-US" sz="1800" dirty="0" smtClean="0">
                <a:latin typeface="Calibri" panose="020F0502020204030204" pitchFamily="34" charset="0"/>
              </a:rPr>
              <a:t>Injection </a:t>
            </a:r>
            <a:r>
              <a:rPr lang="en-US" sz="1800" dirty="0">
                <a:latin typeface="Calibri" panose="020F0502020204030204" pitchFamily="34" charset="0"/>
              </a:rPr>
              <a:t>of saltwater into the well without first having the State of North Dakota witness a test of the well’s integrity</a:t>
            </a:r>
          </a:p>
          <a:p>
            <a:pPr marL="1371600" indent="-457200">
              <a:buFont typeface="Wingdings" panose="05000000000000000000" pitchFamily="2" charset="2"/>
              <a:buChar char="Ø"/>
            </a:pPr>
            <a:r>
              <a:rPr lang="en-US" sz="1800" dirty="0" smtClean="0">
                <a:latin typeface="Calibri" panose="020F0502020204030204" pitchFamily="34" charset="0"/>
              </a:rPr>
              <a:t>Causing </a:t>
            </a:r>
            <a:r>
              <a:rPr lang="en-US" sz="1800" dirty="0">
                <a:latin typeface="Calibri" panose="020F0502020204030204" pitchFamily="34" charset="0"/>
              </a:rPr>
              <a:t>a regulator to determine there was no assurance as to the integrity of the well</a:t>
            </a:r>
          </a:p>
          <a:p>
            <a:endParaRPr lang="en-US" sz="1800" dirty="0"/>
          </a:p>
        </p:txBody>
      </p:sp>
      <p:sp>
        <p:nvSpPr>
          <p:cNvPr id="4" name="Slide Number Placeholder 3"/>
          <p:cNvSpPr>
            <a:spLocks noGrp="1"/>
          </p:cNvSpPr>
          <p:nvPr>
            <p:ph type="sldNum" sz="quarter" idx="12"/>
          </p:nvPr>
        </p:nvSpPr>
        <p:spPr/>
        <p:txBody>
          <a:bodyPr/>
          <a:lstStyle/>
          <a:p>
            <a:fld id="{3AC2C7EF-9077-4F23-9511-50C1A54374BB}" type="slidenum">
              <a:rPr lang="en-US" smtClean="0"/>
              <a:t>28</a:t>
            </a:fld>
            <a:endParaRPr lang="en-US" dirty="0"/>
          </a:p>
        </p:txBody>
      </p:sp>
      <p:sp>
        <p:nvSpPr>
          <p:cNvPr id="2" name="Title 1"/>
          <p:cNvSpPr>
            <a:spLocks noGrp="1"/>
          </p:cNvSpPr>
          <p:nvPr>
            <p:ph type="title"/>
          </p:nvPr>
        </p:nvSpPr>
        <p:spPr>
          <a:xfrm>
            <a:off x="457200" y="274638"/>
            <a:ext cx="8229600" cy="1325562"/>
          </a:xfrm>
        </p:spPr>
        <p:txBody>
          <a:bodyPr>
            <a:noAutofit/>
          </a:bodyPr>
          <a:lstStyle/>
          <a:p>
            <a:pPr algn="ctr"/>
            <a:r>
              <a:rPr lang="en-US" sz="2400" dirty="0" smtClean="0">
                <a:latin typeface="Calibri" panose="020F0502020204030204" pitchFamily="34" charset="0"/>
              </a:rPr>
              <a:t>Environmental </a:t>
            </a:r>
            <a:r>
              <a:rPr lang="en-US" sz="2400" dirty="0">
                <a:latin typeface="Calibri" panose="020F0502020204030204" pitchFamily="34" charset="0"/>
              </a:rPr>
              <a:t>Criminal Enforcement: </a:t>
            </a:r>
            <a:br>
              <a:rPr lang="en-US" sz="2400" dirty="0">
                <a:latin typeface="Calibri" panose="020F0502020204030204" pitchFamily="34" charset="0"/>
              </a:rPr>
            </a:br>
            <a:r>
              <a:rPr lang="en-US" sz="2400" dirty="0">
                <a:latin typeface="Calibri" panose="020F0502020204030204" pitchFamily="34" charset="0"/>
              </a:rPr>
              <a:t>Sentencing of Saltwater Disposal Well Operators for</a:t>
            </a:r>
            <a:br>
              <a:rPr lang="en-US" sz="2400" dirty="0">
                <a:latin typeface="Calibri" panose="020F0502020204030204" pitchFamily="34" charset="0"/>
              </a:rPr>
            </a:br>
            <a:r>
              <a:rPr lang="en-US" sz="2400" dirty="0">
                <a:latin typeface="Calibri" panose="020F0502020204030204" pitchFamily="34" charset="0"/>
              </a:rPr>
              <a:t> Alleged Safe Drinking Water Act </a:t>
            </a:r>
            <a:r>
              <a:rPr lang="en-US" sz="2400" dirty="0" smtClean="0">
                <a:latin typeface="Calibri" panose="020F0502020204030204" pitchFamily="34" charset="0"/>
              </a:rPr>
              <a:t>Violations (</a:t>
            </a:r>
            <a:r>
              <a:rPr lang="en-US" sz="2400" dirty="0">
                <a:latin typeface="Calibri" panose="020F0502020204030204" pitchFamily="34" charset="0"/>
              </a:rPr>
              <a:t>Cont</a:t>
            </a:r>
            <a:r>
              <a:rPr lang="en-US" sz="2400" dirty="0" smtClean="0">
                <a:latin typeface="Calibri" panose="020F0502020204030204" pitchFamily="34" charset="0"/>
              </a:rPr>
              <a:t>.)</a:t>
            </a:r>
            <a:endParaRPr lang="en-US" sz="2400" dirty="0">
              <a:latin typeface="Calibri" panose="020F0502020204030204" pitchFamily="34" charset="0"/>
            </a:endParaRPr>
          </a:p>
        </p:txBody>
      </p:sp>
    </p:spTree>
    <p:extLst>
      <p:ext uri="{BB962C8B-B14F-4D97-AF65-F5344CB8AC3E}">
        <p14:creationId xmlns:p14="http://schemas.microsoft.com/office/powerpoint/2010/main" val="37517257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3840163"/>
          </a:xfrm>
        </p:spPr>
        <p:txBody>
          <a:bodyPr>
            <a:normAutofit/>
          </a:bodyPr>
          <a:lstStyle/>
          <a:p>
            <a:pPr marL="0" indent="0">
              <a:buNone/>
            </a:pPr>
            <a:r>
              <a:rPr lang="en-US" sz="1800" dirty="0" smtClean="0">
                <a:latin typeface="Calibri" panose="020F0502020204030204" pitchFamily="34" charset="0"/>
              </a:rPr>
              <a:t>Significant Enforcement Activity (federal and various states) Targeting Non-Traditional RCRA Generators such as hospitals, medical clinics (oncology, podiatry, etc.) and retail stores.</a:t>
            </a:r>
          </a:p>
          <a:p>
            <a:pPr marL="0" indent="0">
              <a:buNone/>
            </a:pPr>
            <a:endParaRPr lang="en-US" sz="1800" dirty="0">
              <a:latin typeface="Calibri" panose="020F0502020204030204" pitchFamily="34" charset="0"/>
            </a:endParaRPr>
          </a:p>
          <a:p>
            <a:r>
              <a:rPr lang="en-US" sz="1700" dirty="0">
                <a:latin typeface="Calibri" panose="020F0502020204030204" pitchFamily="34" charset="0"/>
              </a:rPr>
              <a:t>The California Attorney General </a:t>
            </a:r>
            <a:r>
              <a:rPr lang="en-US" sz="1700" dirty="0" smtClean="0">
                <a:latin typeface="Calibri" panose="020F0502020204030204" pitchFamily="34" charset="0"/>
              </a:rPr>
              <a:t>announced </a:t>
            </a:r>
            <a:r>
              <a:rPr lang="en-US" sz="1700" dirty="0">
                <a:latin typeface="Calibri" panose="020F0502020204030204" pitchFamily="34" charset="0"/>
              </a:rPr>
              <a:t>a settlement with Home Depot U.S.A., Inc. (“Home Depot”) addressing alleged violations of:</a:t>
            </a:r>
          </a:p>
          <a:p>
            <a:pPr marL="914400" indent="-457200">
              <a:buFont typeface="Wingdings" panose="05000000000000000000" pitchFamily="2" charset="2"/>
              <a:buChar char="Ø"/>
            </a:pPr>
            <a:r>
              <a:rPr lang="en-US" sz="1700" dirty="0" smtClean="0">
                <a:latin typeface="Calibri" panose="020F0502020204030204" pitchFamily="34" charset="0"/>
              </a:rPr>
              <a:t>California </a:t>
            </a:r>
            <a:r>
              <a:rPr lang="en-US" sz="1700" dirty="0">
                <a:latin typeface="Calibri" panose="020F0502020204030204" pitchFamily="34" charset="0"/>
              </a:rPr>
              <a:t>Hazardous Waste Control Law</a:t>
            </a:r>
          </a:p>
          <a:p>
            <a:pPr marL="914400" indent="-457200">
              <a:buFont typeface="Wingdings" panose="05000000000000000000" pitchFamily="2" charset="2"/>
              <a:buChar char="Ø"/>
            </a:pPr>
            <a:r>
              <a:rPr lang="en-US" sz="1700" dirty="0" smtClean="0">
                <a:latin typeface="Calibri" panose="020F0502020204030204" pitchFamily="34" charset="0"/>
              </a:rPr>
              <a:t>California </a:t>
            </a:r>
            <a:r>
              <a:rPr lang="en-US" sz="1700" dirty="0">
                <a:latin typeface="Calibri" panose="020F0502020204030204" pitchFamily="34" charset="0"/>
              </a:rPr>
              <a:t>Unfair Competition </a:t>
            </a:r>
            <a:r>
              <a:rPr lang="en-US" sz="1700" dirty="0" smtClean="0">
                <a:latin typeface="Calibri" panose="020F0502020204030204" pitchFamily="34" charset="0"/>
              </a:rPr>
              <a:t>Law</a:t>
            </a:r>
          </a:p>
          <a:p>
            <a:r>
              <a:rPr lang="en-US" sz="1800" dirty="0">
                <a:latin typeface="Calibri" panose="020F0502020204030204" pitchFamily="34" charset="0"/>
              </a:rPr>
              <a:t>The alleged violations involved the unlawful disposal of hazardous waste which included waste batteries, aerosol cans, paints, and electronic devices.</a:t>
            </a:r>
          </a:p>
          <a:p>
            <a:r>
              <a:rPr lang="en-US" sz="1800" dirty="0">
                <a:latin typeface="Calibri" panose="020F0502020204030204" pitchFamily="34" charset="0"/>
              </a:rPr>
              <a:t>The AG stated that the alleged violations were identified through state and local investigator inspection of Home Depot trash dumpsters.</a:t>
            </a:r>
          </a:p>
          <a:p>
            <a:endParaRPr lang="en-US" sz="1800" dirty="0"/>
          </a:p>
          <a:p>
            <a:pPr marL="0" indent="0">
              <a:buNone/>
            </a:pPr>
            <a:endParaRPr lang="en-US" sz="1800" dirty="0"/>
          </a:p>
        </p:txBody>
      </p:sp>
      <p:sp>
        <p:nvSpPr>
          <p:cNvPr id="5" name="Slide Number Placeholder 4"/>
          <p:cNvSpPr>
            <a:spLocks noGrp="1"/>
          </p:cNvSpPr>
          <p:nvPr>
            <p:ph type="sldNum" sz="quarter" idx="12"/>
          </p:nvPr>
        </p:nvSpPr>
        <p:spPr/>
        <p:txBody>
          <a:bodyPr/>
          <a:lstStyle/>
          <a:p>
            <a:fld id="{3AC2C7EF-9077-4F23-9511-50C1A54374BB}" type="slidenum">
              <a:rPr lang="en-US" smtClean="0"/>
              <a:t>29</a:t>
            </a:fld>
            <a:endParaRPr lang="en-US" dirty="0"/>
          </a:p>
        </p:txBody>
      </p:sp>
      <p:sp>
        <p:nvSpPr>
          <p:cNvPr id="2" name="Title 1"/>
          <p:cNvSpPr>
            <a:spLocks noGrp="1"/>
          </p:cNvSpPr>
          <p:nvPr>
            <p:ph type="title"/>
          </p:nvPr>
        </p:nvSpPr>
        <p:spPr>
          <a:xfrm>
            <a:off x="457200" y="381000"/>
            <a:ext cx="8229600" cy="1524000"/>
          </a:xfrm>
        </p:spPr>
        <p:txBody>
          <a:bodyPr>
            <a:noAutofit/>
          </a:bodyPr>
          <a:lstStyle/>
          <a:p>
            <a:r>
              <a:rPr lang="en-US" sz="2200" dirty="0" smtClean="0">
                <a:latin typeface="Calibri" panose="020F0502020204030204" pitchFamily="34" charset="0"/>
              </a:rPr>
              <a:t>Hazardous Waste Enforcement: State of California and</a:t>
            </a:r>
            <a:br>
              <a:rPr lang="en-US" sz="2200" dirty="0" smtClean="0">
                <a:latin typeface="Calibri" panose="020F0502020204030204" pitchFamily="34" charset="0"/>
              </a:rPr>
            </a:br>
            <a:r>
              <a:rPr lang="en-US" sz="2200" dirty="0" smtClean="0">
                <a:latin typeface="Calibri" panose="020F0502020204030204" pitchFamily="34" charset="0"/>
              </a:rPr>
              <a:t>Home Depot U.S.A., Inc. Stipulation for Entry of Final Judgment/Permanent Injunction</a:t>
            </a:r>
            <a:endParaRPr lang="en-US" sz="2200" dirty="0">
              <a:latin typeface="Calibri" panose="020F0502020204030204" pitchFamily="34" charset="0"/>
            </a:endParaRPr>
          </a:p>
        </p:txBody>
      </p:sp>
    </p:spTree>
    <p:extLst>
      <p:ext uri="{BB962C8B-B14F-4D97-AF65-F5344CB8AC3E}">
        <p14:creationId xmlns:p14="http://schemas.microsoft.com/office/powerpoint/2010/main" val="4180619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95600"/>
            <a:ext cx="8229600" cy="3230563"/>
          </a:xfrm>
        </p:spPr>
        <p:txBody>
          <a:bodyPr>
            <a:normAutofit/>
          </a:bodyPr>
          <a:lstStyle/>
          <a:p>
            <a:pPr algn="ctr">
              <a:buNone/>
            </a:pPr>
            <a:r>
              <a:rPr lang="en-US" sz="2800" dirty="0" smtClean="0">
                <a:solidFill>
                  <a:schemeClr val="bg1"/>
                </a:solidFill>
                <a:latin typeface="Calibri" panose="020F0502020204030204" pitchFamily="34" charset="0"/>
              </a:rPr>
              <a:t>s</a:t>
            </a:r>
            <a:r>
              <a:rPr lang="en-US" sz="2800" dirty="0" smtClean="0">
                <a:latin typeface="Calibri" panose="020F0502020204030204" pitchFamily="34" charset="0"/>
              </a:rPr>
              <a:t> Arkansas Environmental, Energy and Water Law Blog</a:t>
            </a:r>
          </a:p>
          <a:p>
            <a:pPr algn="ctr">
              <a:buNone/>
            </a:pPr>
            <a:r>
              <a:rPr lang="en-US" sz="2800" dirty="0" smtClean="0">
                <a:solidFill>
                  <a:schemeClr val="tx2"/>
                </a:solidFill>
                <a:latin typeface="Calibri" panose="020F0502020204030204" pitchFamily="34" charset="0"/>
                <a:hlinkClick r:id="rId3"/>
              </a:rPr>
              <a:t>http://www.mitchellwilliamslaw.com/blog</a:t>
            </a:r>
            <a:endParaRPr lang="en-US" sz="2800" dirty="0" smtClean="0">
              <a:solidFill>
                <a:schemeClr val="tx2"/>
              </a:solidFill>
              <a:latin typeface="Calibri" panose="020F0502020204030204" pitchFamily="34" charset="0"/>
            </a:endParaRPr>
          </a:p>
          <a:p>
            <a:pPr algn="ctr">
              <a:buNone/>
            </a:pPr>
            <a:endParaRPr lang="en-US" dirty="0" smtClean="0">
              <a:solidFill>
                <a:schemeClr val="tx2"/>
              </a:solidFill>
              <a:latin typeface="Calibri" panose="020F0502020204030204" pitchFamily="34" charset="0"/>
            </a:endParaRPr>
          </a:p>
          <a:p>
            <a:pPr algn="ctr">
              <a:buNone/>
            </a:pPr>
            <a:endParaRPr lang="en-US" sz="2200" u="sng" dirty="0" smtClean="0">
              <a:latin typeface="Calibri" panose="020F0502020204030204" pitchFamily="34" charset="0"/>
            </a:endParaRPr>
          </a:p>
          <a:p>
            <a:pPr algn="ctr">
              <a:buNone/>
            </a:pPr>
            <a:r>
              <a:rPr lang="en-US" sz="2200" dirty="0" smtClean="0">
                <a:latin typeface="Calibri" panose="020F0502020204030204" pitchFamily="34" charset="0"/>
              </a:rPr>
              <a:t>Three posts five days a week</a:t>
            </a:r>
          </a:p>
          <a:p>
            <a:pPr algn="ctr">
              <a:buNone/>
            </a:pPr>
            <a:endParaRPr lang="en-US" sz="4000" dirty="0"/>
          </a:p>
        </p:txBody>
      </p:sp>
      <p:sp>
        <p:nvSpPr>
          <p:cNvPr id="4" name="Slide Number Placeholder 3"/>
          <p:cNvSpPr>
            <a:spLocks noGrp="1"/>
          </p:cNvSpPr>
          <p:nvPr>
            <p:ph type="sldNum" sz="quarter" idx="12"/>
          </p:nvPr>
        </p:nvSpPr>
        <p:spPr/>
        <p:txBody>
          <a:bodyPr/>
          <a:lstStyle/>
          <a:p>
            <a:fld id="{F3AB0E78-BC04-4692-A968-3A5A565FB12D}" type="slidenum">
              <a:rPr lang="en-US" smtClean="0"/>
              <a:pPr/>
              <a:t>3</a:t>
            </a:fld>
            <a:endParaRPr lang="en-US" dirty="0"/>
          </a:p>
        </p:txBody>
      </p:sp>
      <p:sp>
        <p:nvSpPr>
          <p:cNvPr id="2" name="Title 1"/>
          <p:cNvSpPr>
            <a:spLocks noGrp="1"/>
          </p:cNvSpPr>
          <p:nvPr>
            <p:ph type="title"/>
          </p:nvPr>
        </p:nvSpPr>
        <p:spPr>
          <a:xfrm>
            <a:off x="457200" y="274638"/>
            <a:ext cx="8229600" cy="2239962"/>
          </a:xfrm>
        </p:spPr>
        <p:txBody>
          <a:bodyPr>
            <a:normAutofit/>
          </a:bodyPr>
          <a:lstStyle/>
          <a:p>
            <a:pPr algn="ctr"/>
            <a:r>
              <a:rPr lang="en-US" sz="3200" dirty="0" smtClean="0">
                <a:latin typeface="Calibri" panose="020F0502020204030204" pitchFamily="34" charset="0"/>
              </a:rPr>
              <a:t>Source of information that often addresses issues relevant to solid/hazardous waste and recycling issues:</a:t>
            </a:r>
            <a:endParaRPr lang="en-US" sz="3200" dirty="0">
              <a:latin typeface="Calibri" panose="020F0502020204030204" pitchFamily="34" charset="0"/>
            </a:endParaRPr>
          </a:p>
        </p:txBody>
      </p:sp>
    </p:spTree>
    <p:extLst>
      <p:ext uri="{BB962C8B-B14F-4D97-AF65-F5344CB8AC3E}">
        <p14:creationId xmlns:p14="http://schemas.microsoft.com/office/powerpoint/2010/main" val="12795902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lnSpcReduction="10000"/>
          </a:bodyPr>
          <a:lstStyle/>
          <a:p>
            <a:r>
              <a:rPr lang="en-US" sz="2400" dirty="0">
                <a:latin typeface="Calibri" panose="020F0502020204030204" pitchFamily="34" charset="0"/>
              </a:rPr>
              <a:t>The Final Stipulation requires that Home Depot:</a:t>
            </a:r>
          </a:p>
          <a:p>
            <a:pPr marL="914400" indent="-457200">
              <a:buFont typeface="Wingdings" panose="05000000000000000000" pitchFamily="2" charset="2"/>
              <a:buChar char="Ø"/>
            </a:pPr>
            <a:r>
              <a:rPr lang="en-US" sz="2400" dirty="0" smtClean="0">
                <a:latin typeface="Calibri" panose="020F0502020204030204" pitchFamily="34" charset="0"/>
              </a:rPr>
              <a:t>Pay </a:t>
            </a:r>
            <a:r>
              <a:rPr lang="en-US" sz="2400" dirty="0">
                <a:latin typeface="Calibri" panose="020F0502020204030204" pitchFamily="34" charset="0"/>
              </a:rPr>
              <a:t>$16,637,000 in civil penalties, $2,513,000 for projects furthering environmental protection, and $1,850,000 for reimbursement of law enforcement and investigation </a:t>
            </a:r>
            <a:r>
              <a:rPr lang="en-US" sz="2400" dirty="0" smtClean="0">
                <a:latin typeface="Calibri" panose="020F0502020204030204" pitchFamily="34" charset="0"/>
              </a:rPr>
              <a:t>costs</a:t>
            </a:r>
          </a:p>
          <a:p>
            <a:pPr marL="457200" indent="0">
              <a:buNone/>
            </a:pPr>
            <a:endParaRPr lang="en-US" sz="2400" dirty="0" smtClean="0">
              <a:latin typeface="Calibri" panose="020F0502020204030204" pitchFamily="34" charset="0"/>
            </a:endParaRPr>
          </a:p>
          <a:p>
            <a:pPr marL="914400" indent="-457200">
              <a:buFont typeface="Wingdings" panose="05000000000000000000" pitchFamily="2" charset="2"/>
              <a:buChar char="Ø"/>
            </a:pPr>
            <a:r>
              <a:rPr lang="en-US" sz="2400" dirty="0">
                <a:latin typeface="Calibri" panose="020F0502020204030204" pitchFamily="34" charset="0"/>
              </a:rPr>
              <a:t>Spend $6,840,000 on environmental compliance activities beyond those currently required by law in lieu of payment of $3,420,000 in additional civil </a:t>
            </a:r>
            <a:r>
              <a:rPr lang="en-US" sz="2400" dirty="0" smtClean="0">
                <a:latin typeface="Calibri" panose="020F0502020204030204" pitchFamily="34" charset="0"/>
              </a:rPr>
              <a:t>penalties</a:t>
            </a:r>
          </a:p>
          <a:p>
            <a:pPr marL="457200" indent="0">
              <a:buNone/>
            </a:pPr>
            <a:endParaRPr lang="en-US" sz="2400" dirty="0">
              <a:latin typeface="Calibri" panose="020F0502020204030204" pitchFamily="34" charset="0"/>
            </a:endParaRPr>
          </a:p>
          <a:p>
            <a:pPr marL="914400" indent="-457200">
              <a:buFont typeface="Wingdings" panose="05000000000000000000" pitchFamily="2" charset="2"/>
              <a:buChar char="Ø"/>
            </a:pPr>
            <a:r>
              <a:rPr lang="en-US" sz="2400" dirty="0" smtClean="0">
                <a:latin typeface="Calibri" panose="020F0502020204030204" pitchFamily="34" charset="0"/>
              </a:rPr>
              <a:t>Other recent federal retail enforcement actions include Macy’s, Dollar General, </a:t>
            </a:r>
            <a:r>
              <a:rPr lang="en-US" sz="2400" dirty="0" smtClean="0">
                <a:latin typeface="Calibri" panose="020F0502020204030204" pitchFamily="34" charset="0"/>
              </a:rPr>
              <a:t>Big Lots and </a:t>
            </a:r>
            <a:r>
              <a:rPr lang="en-US" sz="2400" dirty="0" smtClean="0">
                <a:latin typeface="Calibri" panose="020F0502020204030204" pitchFamily="34" charset="0"/>
              </a:rPr>
              <a:t>Lowe’s.</a:t>
            </a:r>
            <a:endParaRPr lang="en-US" sz="2400" dirty="0">
              <a:latin typeface="Calibri" panose="020F0502020204030204" pitchFamily="34" charset="0"/>
            </a:endParaRPr>
          </a:p>
          <a:p>
            <a:endParaRPr lang="en-US" sz="2400" dirty="0"/>
          </a:p>
          <a:p>
            <a:pPr>
              <a:buFont typeface="Calibri" panose="020F0502020204030204" pitchFamily="34" charset="0"/>
              <a:buChar char="⁻"/>
            </a:pPr>
            <a:endParaRPr lang="en-US" sz="2400" dirty="0"/>
          </a:p>
          <a:p>
            <a:pPr>
              <a:buFont typeface="Calibri" panose="020F0502020204030204" pitchFamily="34" charset="0"/>
              <a:buChar char="⁻"/>
            </a:pPr>
            <a:endParaRPr lang="en-US" sz="2400" dirty="0"/>
          </a:p>
        </p:txBody>
      </p:sp>
      <p:sp>
        <p:nvSpPr>
          <p:cNvPr id="5" name="Slide Number Placeholder 4"/>
          <p:cNvSpPr>
            <a:spLocks noGrp="1"/>
          </p:cNvSpPr>
          <p:nvPr>
            <p:ph type="sldNum" sz="quarter" idx="12"/>
          </p:nvPr>
        </p:nvSpPr>
        <p:spPr/>
        <p:txBody>
          <a:bodyPr/>
          <a:lstStyle/>
          <a:p>
            <a:fld id="{3AC2C7EF-9077-4F23-9511-50C1A54374BB}" type="slidenum">
              <a:rPr lang="en-US" smtClean="0"/>
              <a:t>30</a:t>
            </a:fld>
            <a:endParaRPr lang="en-US" dirty="0"/>
          </a:p>
        </p:txBody>
      </p:sp>
      <p:sp>
        <p:nvSpPr>
          <p:cNvPr id="2" name="Title 1"/>
          <p:cNvSpPr>
            <a:spLocks noGrp="1"/>
          </p:cNvSpPr>
          <p:nvPr>
            <p:ph type="title"/>
          </p:nvPr>
        </p:nvSpPr>
        <p:spPr/>
        <p:txBody>
          <a:bodyPr>
            <a:normAutofit fontScale="90000"/>
          </a:bodyPr>
          <a:lstStyle/>
          <a:p>
            <a:pPr algn="ctr"/>
            <a:r>
              <a:rPr lang="en-US" sz="2400" dirty="0">
                <a:latin typeface="Calibri" panose="020F0502020204030204" pitchFamily="34" charset="0"/>
              </a:rPr>
              <a:t>Hazardous Waste Enforcement: State of California and</a:t>
            </a:r>
            <a:br>
              <a:rPr lang="en-US" sz="2400" dirty="0">
                <a:latin typeface="Calibri" panose="020F0502020204030204" pitchFamily="34" charset="0"/>
              </a:rPr>
            </a:br>
            <a:r>
              <a:rPr lang="en-US" sz="2400" dirty="0">
                <a:latin typeface="Calibri" panose="020F0502020204030204" pitchFamily="34" charset="0"/>
              </a:rPr>
              <a:t>Home Depot U.S.A., Inc. Stipulation for Entry of Final Judgment/Permanent Injunction </a:t>
            </a:r>
            <a:r>
              <a:rPr lang="en-US" sz="2400" dirty="0" smtClean="0">
                <a:latin typeface="Calibri" panose="020F0502020204030204" pitchFamily="34" charset="0"/>
              </a:rPr>
              <a:t>(Cont.)</a:t>
            </a:r>
            <a:endParaRPr lang="en-US" sz="2400" dirty="0">
              <a:latin typeface="Calibri" panose="020F0502020204030204" pitchFamily="34" charset="0"/>
            </a:endParaRPr>
          </a:p>
        </p:txBody>
      </p:sp>
    </p:spTree>
    <p:extLst>
      <p:ext uri="{BB962C8B-B14F-4D97-AF65-F5344CB8AC3E}">
        <p14:creationId xmlns:p14="http://schemas.microsoft.com/office/powerpoint/2010/main" val="39479497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1700" dirty="0">
                <a:latin typeface="Calibri" panose="020F0502020204030204" pitchFamily="34" charset="0"/>
              </a:rPr>
              <a:t>EPA and Texas Oncology, P.A. entered into a </a:t>
            </a:r>
            <a:r>
              <a:rPr lang="en-US" sz="1700" dirty="0" smtClean="0">
                <a:latin typeface="Calibri" panose="020F0502020204030204" pitchFamily="34" charset="0"/>
              </a:rPr>
              <a:t>Consent </a:t>
            </a:r>
            <a:r>
              <a:rPr lang="en-US" sz="1700" dirty="0">
                <a:latin typeface="Calibri" panose="020F0502020204030204" pitchFamily="34" charset="0"/>
              </a:rPr>
              <a:t>Agreement addressing alleged Resource Conservation and Recovery Act violations. See Docket No. RCRA-06-2017-0931</a:t>
            </a:r>
            <a:r>
              <a:rPr lang="en-US" sz="1700" dirty="0" smtClean="0">
                <a:latin typeface="Calibri" panose="020F0502020204030204" pitchFamily="34" charset="0"/>
              </a:rPr>
              <a:t>.</a:t>
            </a:r>
          </a:p>
          <a:p>
            <a:r>
              <a:rPr lang="en-US" sz="1800" dirty="0">
                <a:latin typeface="Calibri" panose="020F0502020204030204" pitchFamily="34" charset="0"/>
              </a:rPr>
              <a:t>The CA states that it addresses TO locations in:</a:t>
            </a:r>
          </a:p>
          <a:p>
            <a:pPr marL="571500" indent="-228600">
              <a:buFont typeface="Wingdings" panose="05000000000000000000" pitchFamily="2" charset="2"/>
              <a:buChar char="Ø"/>
            </a:pPr>
            <a:r>
              <a:rPr lang="en-US" sz="1800" dirty="0" smtClean="0">
                <a:latin typeface="Calibri" panose="020F0502020204030204" pitchFamily="34" charset="0"/>
              </a:rPr>
              <a:t>Fort </a:t>
            </a:r>
            <a:r>
              <a:rPr lang="en-US" sz="1800" dirty="0">
                <a:latin typeface="Calibri" panose="020F0502020204030204" pitchFamily="34" charset="0"/>
              </a:rPr>
              <a:t>Worth, Texas</a:t>
            </a:r>
          </a:p>
          <a:p>
            <a:pPr marL="571500" indent="-228600">
              <a:buFont typeface="Wingdings" panose="05000000000000000000" pitchFamily="2" charset="2"/>
              <a:buChar char="Ø"/>
            </a:pPr>
            <a:r>
              <a:rPr lang="en-US" sz="1800" dirty="0" smtClean="0">
                <a:latin typeface="Calibri" panose="020F0502020204030204" pitchFamily="34" charset="0"/>
              </a:rPr>
              <a:t>Baytown</a:t>
            </a:r>
            <a:r>
              <a:rPr lang="en-US" sz="1800" dirty="0">
                <a:latin typeface="Calibri" panose="020F0502020204030204" pitchFamily="34" charset="0"/>
              </a:rPr>
              <a:t>, Texas</a:t>
            </a:r>
          </a:p>
          <a:p>
            <a:pPr marL="571500" indent="-228600">
              <a:buFont typeface="Wingdings" panose="05000000000000000000" pitchFamily="2" charset="2"/>
              <a:buChar char="Ø"/>
            </a:pPr>
            <a:r>
              <a:rPr lang="en-US" sz="1800" dirty="0" smtClean="0">
                <a:latin typeface="Calibri" panose="020F0502020204030204" pitchFamily="34" charset="0"/>
              </a:rPr>
              <a:t>McAllen</a:t>
            </a:r>
            <a:r>
              <a:rPr lang="en-US" sz="1800" dirty="0">
                <a:latin typeface="Calibri" panose="020F0502020204030204" pitchFamily="34" charset="0"/>
              </a:rPr>
              <a:t>, Texas</a:t>
            </a:r>
          </a:p>
          <a:p>
            <a:pPr marL="571500" indent="-228600">
              <a:buFont typeface="Wingdings" panose="05000000000000000000" pitchFamily="2" charset="2"/>
              <a:buChar char="Ø"/>
            </a:pPr>
            <a:r>
              <a:rPr lang="en-US" sz="1800" dirty="0" smtClean="0">
                <a:latin typeface="Calibri" panose="020F0502020204030204" pitchFamily="34" charset="0"/>
              </a:rPr>
              <a:t>Dallas</a:t>
            </a:r>
            <a:r>
              <a:rPr lang="en-US" sz="1800" dirty="0">
                <a:latin typeface="Calibri" panose="020F0502020204030204" pitchFamily="34" charset="0"/>
              </a:rPr>
              <a:t>, Texas (Two locations)</a:t>
            </a:r>
          </a:p>
          <a:p>
            <a:pPr marL="571500" indent="-228600">
              <a:buFont typeface="Wingdings" panose="05000000000000000000" pitchFamily="2" charset="2"/>
              <a:buChar char="Ø"/>
            </a:pPr>
            <a:r>
              <a:rPr lang="en-US" sz="1800" dirty="0" smtClean="0">
                <a:latin typeface="Calibri" panose="020F0502020204030204" pitchFamily="34" charset="0"/>
              </a:rPr>
              <a:t>Brownsville</a:t>
            </a:r>
            <a:r>
              <a:rPr lang="en-US" sz="1800" dirty="0">
                <a:latin typeface="Calibri" panose="020F0502020204030204" pitchFamily="34" charset="0"/>
              </a:rPr>
              <a:t>, Texas</a:t>
            </a:r>
          </a:p>
          <a:p>
            <a:pPr marL="571500" indent="-228600">
              <a:buFont typeface="Wingdings" panose="05000000000000000000" pitchFamily="2" charset="2"/>
              <a:buChar char="Ø"/>
            </a:pPr>
            <a:r>
              <a:rPr lang="en-US" sz="1800" dirty="0" smtClean="0">
                <a:latin typeface="Calibri" panose="020F0502020204030204" pitchFamily="34" charset="0"/>
              </a:rPr>
              <a:t>El </a:t>
            </a:r>
            <a:r>
              <a:rPr lang="en-US" sz="1800" dirty="0">
                <a:latin typeface="Calibri" panose="020F0502020204030204" pitchFamily="34" charset="0"/>
              </a:rPr>
              <a:t>Paso, Texas (Two locations</a:t>
            </a:r>
            <a:r>
              <a:rPr lang="en-US" sz="1800" dirty="0" smtClean="0">
                <a:latin typeface="Calibri" panose="020F0502020204030204" pitchFamily="34" charset="0"/>
              </a:rPr>
              <a:t>)</a:t>
            </a:r>
          </a:p>
          <a:p>
            <a:endParaRPr lang="en-US" sz="1800" dirty="0">
              <a:latin typeface="Calibri" panose="020F0502020204030204" pitchFamily="34" charset="0"/>
            </a:endParaRPr>
          </a:p>
          <a:p>
            <a:pPr marL="457200"/>
            <a:r>
              <a:rPr lang="en-US" sz="1700" dirty="0">
                <a:latin typeface="Calibri" panose="020F0502020204030204" pitchFamily="34" charset="0"/>
              </a:rPr>
              <a:t>EPA conducted an investigation and records review of TO’s performance as a hazardous waste generator and its compliance with the RCRA regulations, for the time period between January 2012 through January 2017. </a:t>
            </a:r>
            <a:r>
              <a:rPr lang="en-US" sz="1700" dirty="0" smtClean="0">
                <a:latin typeface="Calibri" panose="020F0502020204030204" pitchFamily="34" charset="0"/>
              </a:rPr>
              <a:t>Allegedly EPA </a:t>
            </a:r>
            <a:r>
              <a:rPr lang="en-US" sz="1700" dirty="0">
                <a:latin typeface="Calibri" panose="020F0502020204030204" pitchFamily="34" charset="0"/>
              </a:rPr>
              <a:t>discovered:</a:t>
            </a:r>
          </a:p>
          <a:p>
            <a:pPr marL="1371600" indent="0">
              <a:buNone/>
            </a:pPr>
            <a:r>
              <a:rPr lang="en-US" sz="1700" dirty="0">
                <a:latin typeface="Calibri" panose="020F0502020204030204" pitchFamily="34" charset="0"/>
              </a:rPr>
              <a:t>. . . that at times Respondent’s hazardous waste determinations for different hazardous drugs/chemotherapy agents were mischaracterized in connection with the transportation of those hazardous wastes for offsite disposal.</a:t>
            </a:r>
          </a:p>
          <a:p>
            <a:r>
              <a:rPr lang="en-US" sz="1800" dirty="0">
                <a:latin typeface="Calibri" panose="020F0502020204030204" pitchFamily="34" charset="0"/>
              </a:rPr>
              <a:t>The alleged violations in the CA include:</a:t>
            </a:r>
          </a:p>
          <a:p>
            <a:pPr marL="0" indent="0">
              <a:buNone/>
            </a:pPr>
            <a:r>
              <a:rPr lang="en-US" sz="1800" dirty="0">
                <a:latin typeface="Calibri" panose="020F0502020204030204" pitchFamily="34" charset="0"/>
              </a:rPr>
              <a:t>	•Failure to make adequate hazardous waste determinations</a:t>
            </a:r>
          </a:p>
          <a:p>
            <a:pPr marL="0" indent="0">
              <a:buNone/>
            </a:pPr>
            <a:r>
              <a:rPr lang="en-US" sz="1800" dirty="0">
                <a:latin typeface="Calibri" panose="020F0502020204030204" pitchFamily="34" charset="0"/>
              </a:rPr>
              <a:t>	•Failure to comply with manifest requirements</a:t>
            </a:r>
          </a:p>
          <a:p>
            <a:pPr marL="0" indent="0">
              <a:buNone/>
            </a:pPr>
            <a:endParaRPr lang="en-US" sz="1800" dirty="0">
              <a:latin typeface="Calibri" panose="020F0502020204030204" pitchFamily="34" charset="0"/>
            </a:endParaRPr>
          </a:p>
          <a:p>
            <a:pPr marL="0" indent="0">
              <a:buNone/>
            </a:pPr>
            <a:r>
              <a:rPr lang="en-US" sz="1800" dirty="0">
                <a:latin typeface="Calibri" panose="020F0502020204030204" pitchFamily="34" charset="0"/>
              </a:rPr>
              <a:t>A civil penalty of $43,900 is assessed.</a:t>
            </a:r>
          </a:p>
          <a:p>
            <a:endParaRPr lang="en-US" sz="1700" dirty="0"/>
          </a:p>
        </p:txBody>
      </p:sp>
      <p:sp>
        <p:nvSpPr>
          <p:cNvPr id="4" name="Slide Number Placeholder 3"/>
          <p:cNvSpPr>
            <a:spLocks noGrp="1"/>
          </p:cNvSpPr>
          <p:nvPr>
            <p:ph type="sldNum" sz="quarter" idx="12"/>
          </p:nvPr>
        </p:nvSpPr>
        <p:spPr/>
        <p:txBody>
          <a:bodyPr/>
          <a:lstStyle/>
          <a:p>
            <a:fld id="{3AC2C7EF-9077-4F23-9511-50C1A54374BB}" type="slidenum">
              <a:rPr lang="en-US" smtClean="0"/>
              <a:t>31</a:t>
            </a:fld>
            <a:endParaRPr lang="en-US" dirty="0"/>
          </a:p>
        </p:txBody>
      </p:sp>
      <p:sp>
        <p:nvSpPr>
          <p:cNvPr id="2" name="Title 1"/>
          <p:cNvSpPr>
            <a:spLocks noGrp="1"/>
          </p:cNvSpPr>
          <p:nvPr>
            <p:ph type="title"/>
          </p:nvPr>
        </p:nvSpPr>
        <p:spPr>
          <a:xfrm>
            <a:off x="457200" y="228600"/>
            <a:ext cx="8229600" cy="1143000"/>
          </a:xfrm>
        </p:spPr>
        <p:txBody>
          <a:bodyPr>
            <a:normAutofit/>
          </a:bodyPr>
          <a:lstStyle/>
          <a:p>
            <a:pPr algn="ctr"/>
            <a:r>
              <a:rPr lang="en-US" sz="2000" dirty="0">
                <a:latin typeface="Calibri" panose="020F0502020204030204" pitchFamily="34" charset="0"/>
              </a:rPr>
              <a:t>Hazardous Waste Enforcement: </a:t>
            </a:r>
            <a:r>
              <a:rPr lang="en-US" sz="2000" dirty="0" smtClean="0">
                <a:latin typeface="Calibri" panose="020F0502020204030204" pitchFamily="34" charset="0"/>
              </a:rPr>
              <a:t>U.S</a:t>
            </a:r>
            <a:r>
              <a:rPr lang="en-US" sz="2000" dirty="0">
                <a:latin typeface="Calibri" panose="020F0502020204030204" pitchFamily="34" charset="0"/>
              </a:rPr>
              <a:t>. Environmental Protection Agency and Texas Oncology, </a:t>
            </a:r>
            <a:r>
              <a:rPr lang="en-US" sz="2000" dirty="0" smtClean="0">
                <a:latin typeface="Calibri" panose="020F0502020204030204" pitchFamily="34" charset="0"/>
              </a:rPr>
              <a:t>P.A. Enter </a:t>
            </a:r>
            <a:r>
              <a:rPr lang="en-US" sz="2000" dirty="0">
                <a:latin typeface="Calibri" panose="020F0502020204030204" pitchFamily="34" charset="0"/>
              </a:rPr>
              <a:t>into Consent Agreement</a:t>
            </a:r>
          </a:p>
        </p:txBody>
      </p:sp>
    </p:spTree>
    <p:extLst>
      <p:ext uri="{BB962C8B-B14F-4D97-AF65-F5344CB8AC3E}">
        <p14:creationId xmlns:p14="http://schemas.microsoft.com/office/powerpoint/2010/main" val="2086384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800" dirty="0" smtClean="0">
                <a:latin typeface="Calibri" panose="020F0502020204030204" pitchFamily="34" charset="0"/>
              </a:rPr>
              <a:t>EPA and </a:t>
            </a:r>
            <a:r>
              <a:rPr lang="en-US" sz="1800" dirty="0">
                <a:latin typeface="Calibri" panose="020F0502020204030204" pitchFamily="34" charset="0"/>
              </a:rPr>
              <a:t>Tennessee Valley Authority entered into a January 23rd Consent Agreement and Final </a:t>
            </a:r>
            <a:r>
              <a:rPr lang="en-US" sz="1800" dirty="0" smtClean="0">
                <a:latin typeface="Calibri" panose="020F0502020204030204" pitchFamily="34" charset="0"/>
              </a:rPr>
              <a:t>Order addressing </a:t>
            </a:r>
            <a:r>
              <a:rPr lang="en-US" sz="1800" dirty="0">
                <a:latin typeface="Calibri" panose="020F0502020204030204" pitchFamily="34" charset="0"/>
              </a:rPr>
              <a:t>alleged violation of Section 103(a) of the Comprehensive Environmental Response, Compensation, and Liability Act (“CERCLA</a:t>
            </a:r>
            <a:r>
              <a:rPr lang="en-US" sz="1800" dirty="0" smtClean="0">
                <a:latin typeface="Calibri" panose="020F0502020204030204" pitchFamily="34" charset="0"/>
              </a:rPr>
              <a:t>”).</a:t>
            </a:r>
          </a:p>
          <a:p>
            <a:r>
              <a:rPr lang="en-US" sz="1800" dirty="0">
                <a:latin typeface="Calibri" panose="020F0502020204030204" pitchFamily="34" charset="0"/>
              </a:rPr>
              <a:t>Section 103 of CERCLA requires facilities to immediately notify the National Response Center of any release of hazardous substance in an amount equal to or greater than the reportable quantity for that substance. </a:t>
            </a:r>
            <a:endParaRPr lang="en-US" sz="1800" dirty="0" smtClean="0">
              <a:latin typeface="Calibri" panose="020F0502020204030204" pitchFamily="34" charset="0"/>
            </a:endParaRPr>
          </a:p>
          <a:p>
            <a:r>
              <a:rPr lang="en-US" sz="1800" dirty="0">
                <a:latin typeface="Calibri" panose="020F0502020204030204" pitchFamily="34" charset="0"/>
              </a:rPr>
              <a:t>In order for a release to be considered reportable under CERCLA, there are three criteria that must be met which include the following:</a:t>
            </a:r>
          </a:p>
          <a:p>
            <a:pPr marL="571500" indent="0">
              <a:buFont typeface="Wingdings" panose="05000000000000000000" pitchFamily="2" charset="2"/>
              <a:buChar char="Ø"/>
            </a:pPr>
            <a:r>
              <a:rPr lang="en-US" sz="1800" dirty="0" smtClean="0">
                <a:latin typeface="Calibri" panose="020F0502020204030204" pitchFamily="34" charset="0"/>
              </a:rPr>
              <a:t>Be </a:t>
            </a:r>
            <a:r>
              <a:rPr lang="en-US" sz="1800" dirty="0">
                <a:latin typeface="Calibri" panose="020F0502020204030204" pitchFamily="34" charset="0"/>
              </a:rPr>
              <a:t>into the environment</a:t>
            </a:r>
          </a:p>
          <a:p>
            <a:pPr marL="571500" indent="0">
              <a:buFont typeface="Wingdings" panose="05000000000000000000" pitchFamily="2" charset="2"/>
              <a:buChar char="Ø"/>
            </a:pPr>
            <a:r>
              <a:rPr lang="en-US" sz="1800" dirty="0" smtClean="0">
                <a:latin typeface="Calibri" panose="020F0502020204030204" pitchFamily="34" charset="0"/>
              </a:rPr>
              <a:t>Be </a:t>
            </a:r>
            <a:r>
              <a:rPr lang="en-US" sz="1800" dirty="0">
                <a:latin typeface="Calibri" panose="020F0502020204030204" pitchFamily="34" charset="0"/>
              </a:rPr>
              <a:t>equal to or exceed the reportable quantity for a particular substance</a:t>
            </a:r>
          </a:p>
          <a:p>
            <a:pPr marL="571500" indent="0">
              <a:buFont typeface="Wingdings" panose="05000000000000000000" pitchFamily="2" charset="2"/>
              <a:buChar char="Ø"/>
            </a:pPr>
            <a:r>
              <a:rPr lang="en-US" sz="1800" dirty="0" smtClean="0">
                <a:latin typeface="Calibri" panose="020F0502020204030204" pitchFamily="34" charset="0"/>
              </a:rPr>
              <a:t>Occur </a:t>
            </a:r>
            <a:r>
              <a:rPr lang="en-US" sz="1800" dirty="0">
                <a:latin typeface="Calibri" panose="020F0502020204030204" pitchFamily="34" charset="0"/>
              </a:rPr>
              <a:t>within a 24-hour period</a:t>
            </a:r>
          </a:p>
        </p:txBody>
      </p:sp>
      <p:sp>
        <p:nvSpPr>
          <p:cNvPr id="4" name="Slide Number Placeholder 3"/>
          <p:cNvSpPr>
            <a:spLocks noGrp="1"/>
          </p:cNvSpPr>
          <p:nvPr>
            <p:ph type="sldNum" sz="quarter" idx="12"/>
          </p:nvPr>
        </p:nvSpPr>
        <p:spPr/>
        <p:txBody>
          <a:bodyPr/>
          <a:lstStyle/>
          <a:p>
            <a:fld id="{3AC2C7EF-9077-4F23-9511-50C1A54374BB}" type="slidenum">
              <a:rPr lang="en-US" smtClean="0"/>
              <a:t>32</a:t>
            </a:fld>
            <a:endParaRPr lang="en-US" dirty="0"/>
          </a:p>
        </p:txBody>
      </p:sp>
      <p:sp>
        <p:nvSpPr>
          <p:cNvPr id="2" name="Title 1"/>
          <p:cNvSpPr>
            <a:spLocks noGrp="1"/>
          </p:cNvSpPr>
          <p:nvPr>
            <p:ph type="title"/>
          </p:nvPr>
        </p:nvSpPr>
        <p:spPr/>
        <p:txBody>
          <a:bodyPr>
            <a:normAutofit/>
          </a:bodyPr>
          <a:lstStyle/>
          <a:p>
            <a:r>
              <a:rPr lang="en-US" sz="2000" dirty="0">
                <a:latin typeface="Calibri" panose="020F0502020204030204" pitchFamily="34" charset="0"/>
              </a:rPr>
              <a:t>Release Reporting/ CERCLA Enforcement: </a:t>
            </a:r>
            <a:r>
              <a:rPr lang="en-US" sz="2000" dirty="0" smtClean="0">
                <a:latin typeface="Calibri" panose="020F0502020204030204" pitchFamily="34" charset="0"/>
              </a:rPr>
              <a:t>U.S</a:t>
            </a:r>
            <a:r>
              <a:rPr lang="en-US" sz="2000" dirty="0">
                <a:latin typeface="Calibri" panose="020F0502020204030204" pitchFamily="34" charset="0"/>
              </a:rPr>
              <a:t>. Environmental Protection and Tennessee Valley </a:t>
            </a:r>
            <a:r>
              <a:rPr lang="en-US" sz="2000" dirty="0" smtClean="0">
                <a:latin typeface="Calibri" panose="020F0502020204030204" pitchFamily="34" charset="0"/>
              </a:rPr>
              <a:t>Authority Enter </a:t>
            </a:r>
            <a:r>
              <a:rPr lang="en-US" sz="2000" dirty="0">
                <a:latin typeface="Calibri" panose="020F0502020204030204" pitchFamily="34" charset="0"/>
              </a:rPr>
              <a:t>into Consent Agreement </a:t>
            </a:r>
          </a:p>
        </p:txBody>
      </p:sp>
    </p:spTree>
    <p:extLst>
      <p:ext uri="{BB962C8B-B14F-4D97-AF65-F5344CB8AC3E}">
        <p14:creationId xmlns:p14="http://schemas.microsoft.com/office/powerpoint/2010/main" val="36173856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a:bodyPr>
          <a:lstStyle/>
          <a:p>
            <a:r>
              <a:rPr lang="en-US" sz="2000" dirty="0">
                <a:latin typeface="Calibri" panose="020F0502020204030204" pitchFamily="34" charset="0"/>
              </a:rPr>
              <a:t>TVA was stated to be in charge of a facility in </a:t>
            </a:r>
            <a:r>
              <a:rPr lang="en-US" sz="2000" dirty="0" smtClean="0">
                <a:latin typeface="Calibri" panose="020F0502020204030204" pitchFamily="34" charset="0"/>
              </a:rPr>
              <a:t>Tennessee </a:t>
            </a:r>
            <a:r>
              <a:rPr lang="en-US" sz="2000" dirty="0">
                <a:latin typeface="Calibri" panose="020F0502020204030204" pitchFamily="34" charset="0"/>
              </a:rPr>
              <a:t>when on October 3, 2014, a release of ammonia above the CERCLA reportable quantity occurred. </a:t>
            </a:r>
            <a:endParaRPr lang="en-US" sz="2000" dirty="0" smtClean="0">
              <a:latin typeface="Calibri" panose="020F0502020204030204" pitchFamily="34" charset="0"/>
            </a:endParaRPr>
          </a:p>
          <a:p>
            <a:r>
              <a:rPr lang="en-US" sz="2000" dirty="0" smtClean="0">
                <a:latin typeface="Calibri" panose="020F0502020204030204" pitchFamily="34" charset="0"/>
              </a:rPr>
              <a:t>Ammonia </a:t>
            </a:r>
            <a:r>
              <a:rPr lang="en-US" sz="2000" dirty="0">
                <a:latin typeface="Calibri" panose="020F0502020204030204" pitchFamily="34" charset="0"/>
              </a:rPr>
              <a:t>is stated to be a hazardous substance as that term is defined in Section 101(14) of CERCLA with a reportable quantity of 100 pounds</a:t>
            </a:r>
            <a:r>
              <a:rPr lang="en-US" sz="2000" dirty="0" smtClean="0">
                <a:latin typeface="Calibri" panose="020F0502020204030204" pitchFamily="34" charset="0"/>
              </a:rPr>
              <a:t>.</a:t>
            </a:r>
          </a:p>
          <a:p>
            <a:r>
              <a:rPr lang="en-US" sz="2000" dirty="0">
                <a:latin typeface="Calibri" panose="020F0502020204030204" pitchFamily="34" charset="0"/>
              </a:rPr>
              <a:t>The CAFO alleges that TVA violated the notification requirements of Section 103(a) and the applicable CERCLA regulations by failing to immediately notify the National Response Center as soon as TVA had knowledge of the release of ammonia in an amount equal to or greater than its reportable quantity at the facility</a:t>
            </a:r>
            <a:r>
              <a:rPr lang="en-US" sz="2000" dirty="0" smtClean="0">
                <a:latin typeface="Calibri" panose="020F0502020204030204" pitchFamily="34" charset="0"/>
              </a:rPr>
              <a:t>.</a:t>
            </a:r>
          </a:p>
          <a:p>
            <a:r>
              <a:rPr lang="en-US" sz="2000" dirty="0" smtClean="0">
                <a:latin typeface="Calibri" panose="020F0502020204030204" pitchFamily="34" charset="0"/>
              </a:rPr>
              <a:t>Immediate means almost immediate.</a:t>
            </a:r>
          </a:p>
          <a:p>
            <a:r>
              <a:rPr lang="en-US" sz="2000" dirty="0">
                <a:latin typeface="Calibri" panose="020F0502020204030204" pitchFamily="34" charset="0"/>
              </a:rPr>
              <a:t>The CAFO assesses a civil penalty of $5,685.</a:t>
            </a:r>
          </a:p>
          <a:p>
            <a:pPr marL="0" indent="0">
              <a:buNone/>
            </a:pPr>
            <a:endParaRPr lang="en-US" sz="1800" dirty="0" smtClean="0"/>
          </a:p>
          <a:p>
            <a:endParaRPr lang="en-US" sz="1700" dirty="0"/>
          </a:p>
        </p:txBody>
      </p:sp>
      <p:sp>
        <p:nvSpPr>
          <p:cNvPr id="5" name="Slide Number Placeholder 4"/>
          <p:cNvSpPr>
            <a:spLocks noGrp="1"/>
          </p:cNvSpPr>
          <p:nvPr>
            <p:ph type="sldNum" sz="quarter" idx="12"/>
          </p:nvPr>
        </p:nvSpPr>
        <p:spPr/>
        <p:txBody>
          <a:bodyPr/>
          <a:lstStyle/>
          <a:p>
            <a:fld id="{3AC2C7EF-9077-4F23-9511-50C1A54374BB}" type="slidenum">
              <a:rPr lang="en-US" smtClean="0"/>
              <a:t>33</a:t>
            </a:fld>
            <a:endParaRPr lang="en-US" dirty="0"/>
          </a:p>
        </p:txBody>
      </p:sp>
      <p:sp>
        <p:nvSpPr>
          <p:cNvPr id="2" name="Title 1"/>
          <p:cNvSpPr>
            <a:spLocks noGrp="1"/>
          </p:cNvSpPr>
          <p:nvPr>
            <p:ph type="title"/>
          </p:nvPr>
        </p:nvSpPr>
        <p:spPr/>
        <p:txBody>
          <a:bodyPr>
            <a:normAutofit/>
          </a:bodyPr>
          <a:lstStyle/>
          <a:p>
            <a:r>
              <a:rPr lang="en-US" sz="2200" dirty="0">
                <a:latin typeface="Calibri" panose="020F0502020204030204" pitchFamily="34" charset="0"/>
              </a:rPr>
              <a:t>Release Reporting/ CERCLA Enforcement: </a:t>
            </a:r>
            <a:br>
              <a:rPr lang="en-US" sz="2200" dirty="0">
                <a:latin typeface="Calibri" panose="020F0502020204030204" pitchFamily="34" charset="0"/>
              </a:rPr>
            </a:br>
            <a:r>
              <a:rPr lang="en-US" sz="2200" dirty="0">
                <a:latin typeface="Calibri" panose="020F0502020204030204" pitchFamily="34" charset="0"/>
              </a:rPr>
              <a:t>U.S. Environmental Protection and Tennessee Valley Authority</a:t>
            </a:r>
            <a:br>
              <a:rPr lang="en-US" sz="2200" dirty="0">
                <a:latin typeface="Calibri" panose="020F0502020204030204" pitchFamily="34" charset="0"/>
              </a:rPr>
            </a:br>
            <a:r>
              <a:rPr lang="en-US" sz="2200" dirty="0">
                <a:latin typeface="Calibri" panose="020F0502020204030204" pitchFamily="34" charset="0"/>
              </a:rPr>
              <a:t>Enter into Consent </a:t>
            </a:r>
            <a:r>
              <a:rPr lang="en-US" sz="2200" dirty="0" smtClean="0">
                <a:latin typeface="Calibri" panose="020F0502020204030204" pitchFamily="34" charset="0"/>
              </a:rPr>
              <a:t>Agreement (Cont.)</a:t>
            </a:r>
            <a:endParaRPr lang="en-US" sz="2200" dirty="0">
              <a:latin typeface="Calibri" panose="020F0502020204030204" pitchFamily="34" charset="0"/>
            </a:endParaRPr>
          </a:p>
        </p:txBody>
      </p:sp>
    </p:spTree>
    <p:extLst>
      <p:ext uri="{BB962C8B-B14F-4D97-AF65-F5344CB8AC3E}">
        <p14:creationId xmlns:p14="http://schemas.microsoft.com/office/powerpoint/2010/main" val="7267238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200" dirty="0" smtClean="0">
                <a:latin typeface="Calibri" panose="020F0502020204030204" pitchFamily="34" charset="0"/>
              </a:rPr>
              <a:t>Federal EPA and many states including Arkansas have policies that offer penalty mitigation in certain circumstances if violations voluntarily reported in a certain timeframe.</a:t>
            </a:r>
          </a:p>
          <a:p>
            <a:pPr marL="0" indent="0">
              <a:buNone/>
            </a:pPr>
            <a:endParaRPr lang="en-US" sz="1700" dirty="0" smtClean="0">
              <a:latin typeface="Calibri" panose="020F0502020204030204" pitchFamily="34" charset="0"/>
            </a:endParaRPr>
          </a:p>
          <a:p>
            <a:r>
              <a:rPr lang="en-US" sz="1700" dirty="0">
                <a:latin typeface="Calibri" panose="020F0502020204030204" pitchFamily="34" charset="0"/>
              </a:rPr>
              <a:t>United States Environmental Protection Agency a recent found example is a Consent Agreement </a:t>
            </a:r>
            <a:r>
              <a:rPr lang="en-US" sz="1700" dirty="0" smtClean="0">
                <a:latin typeface="Calibri" panose="020F0502020204030204" pitchFamily="34" charset="0"/>
              </a:rPr>
              <a:t>with </a:t>
            </a:r>
            <a:r>
              <a:rPr lang="en-US" sz="1700" dirty="0">
                <a:latin typeface="Calibri" panose="020F0502020204030204" pitchFamily="34" charset="0"/>
              </a:rPr>
              <a:t>ENEL Green Power North America, Inc. (“EGP”) resolving alleged violations of certain federal environmental statutes. See 82 Fed. Reg. 52899 (November 15, 2017</a:t>
            </a:r>
            <a:r>
              <a:rPr lang="en-US" sz="1700" dirty="0" smtClean="0">
                <a:latin typeface="Calibri" panose="020F0502020204030204" pitchFamily="34" charset="0"/>
              </a:rPr>
              <a:t>).</a:t>
            </a:r>
          </a:p>
          <a:p>
            <a:r>
              <a:rPr lang="en-US" sz="1700" dirty="0">
                <a:latin typeface="Calibri" panose="020F0502020204030204" pitchFamily="34" charset="0"/>
              </a:rPr>
              <a:t>EPA states that the proposed CA is the result of the voluntary disclosures of Clean Water Act, Clean Air Act, Resource Conservation and Recovery Act, and Emergency Planning and Community Right-to-Know Act violations by EGP to EPA</a:t>
            </a:r>
            <a:r>
              <a:rPr lang="en-US" sz="1700" dirty="0" smtClean="0">
                <a:latin typeface="Calibri" panose="020F0502020204030204" pitchFamily="34" charset="0"/>
              </a:rPr>
              <a:t>.</a:t>
            </a:r>
          </a:p>
          <a:p>
            <a:r>
              <a:rPr lang="en-US" sz="1800" dirty="0">
                <a:latin typeface="Calibri" panose="020F0502020204030204" pitchFamily="34" charset="0"/>
              </a:rPr>
              <a:t>EGP is stated to be an electric energy producing company specializing in producing clean energy from renewable sources (referencing hydro, solar, wind, geothermal, and biomass sources). The company </a:t>
            </a:r>
            <a:r>
              <a:rPr lang="en-US" sz="1800" dirty="0" smtClean="0">
                <a:latin typeface="Calibri" panose="020F0502020204030204" pitchFamily="34" charset="0"/>
              </a:rPr>
              <a:t>located in Andover, Massachusetts.</a:t>
            </a:r>
            <a:endParaRPr lang="en-US" sz="1700" dirty="0">
              <a:latin typeface="Calibri" panose="020F0502020204030204" pitchFamily="34" charset="0"/>
            </a:endParaRPr>
          </a:p>
        </p:txBody>
      </p:sp>
      <p:sp>
        <p:nvSpPr>
          <p:cNvPr id="5" name="Slide Number Placeholder 4"/>
          <p:cNvSpPr>
            <a:spLocks noGrp="1"/>
          </p:cNvSpPr>
          <p:nvPr>
            <p:ph type="sldNum" sz="quarter" idx="12"/>
          </p:nvPr>
        </p:nvSpPr>
        <p:spPr/>
        <p:txBody>
          <a:bodyPr/>
          <a:lstStyle/>
          <a:p>
            <a:fld id="{3AC2C7EF-9077-4F23-9511-50C1A54374BB}" type="slidenum">
              <a:rPr lang="en-US" smtClean="0"/>
              <a:t>34</a:t>
            </a:fld>
            <a:endParaRPr lang="en-US" dirty="0"/>
          </a:p>
        </p:txBody>
      </p:sp>
      <p:sp>
        <p:nvSpPr>
          <p:cNvPr id="2" name="Title 1"/>
          <p:cNvSpPr>
            <a:spLocks noGrp="1"/>
          </p:cNvSpPr>
          <p:nvPr>
            <p:ph type="title"/>
          </p:nvPr>
        </p:nvSpPr>
        <p:spPr/>
        <p:txBody>
          <a:bodyPr>
            <a:noAutofit/>
          </a:bodyPr>
          <a:lstStyle/>
          <a:p>
            <a:pPr algn="ctr"/>
            <a:r>
              <a:rPr lang="en-US" sz="2600" dirty="0">
                <a:latin typeface="Calibri" panose="020F0502020204030204" pitchFamily="34" charset="0"/>
              </a:rPr>
              <a:t>Voluntary Disclosure/Multi-Media Enforcement</a:t>
            </a:r>
            <a:r>
              <a:rPr lang="en-US" sz="2600" dirty="0" smtClean="0">
                <a:latin typeface="Calibri" panose="020F0502020204030204" pitchFamily="34" charset="0"/>
              </a:rPr>
              <a:t>:</a:t>
            </a:r>
            <a:br>
              <a:rPr lang="en-US" sz="2600" dirty="0" smtClean="0">
                <a:latin typeface="Calibri" panose="020F0502020204030204" pitchFamily="34" charset="0"/>
              </a:rPr>
            </a:br>
            <a:r>
              <a:rPr lang="en-US" sz="2600" dirty="0" smtClean="0">
                <a:latin typeface="Calibri" panose="020F0502020204030204" pitchFamily="34" charset="0"/>
              </a:rPr>
              <a:t>EPA and </a:t>
            </a:r>
            <a:r>
              <a:rPr lang="en-US" sz="2600" dirty="0">
                <a:latin typeface="Calibri" panose="020F0502020204030204" pitchFamily="34" charset="0"/>
              </a:rPr>
              <a:t>Clean Energy Production Company Enter into Consent Agreement</a:t>
            </a:r>
          </a:p>
        </p:txBody>
      </p:sp>
    </p:spTree>
    <p:extLst>
      <p:ext uri="{BB962C8B-B14F-4D97-AF65-F5344CB8AC3E}">
        <p14:creationId xmlns:p14="http://schemas.microsoft.com/office/powerpoint/2010/main" val="3058411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1700" dirty="0">
                <a:latin typeface="Calibri" panose="020F0502020204030204" pitchFamily="34" charset="0"/>
              </a:rPr>
              <a:t>EPA and EGP entered into a corporate audit agreement on October 12, 2012, pursuant to EPA’s policy on </a:t>
            </a:r>
            <a:r>
              <a:rPr lang="en-US" sz="1700" i="1" dirty="0">
                <a:latin typeface="Calibri" panose="020F0502020204030204" pitchFamily="34" charset="0"/>
              </a:rPr>
              <a:t>Incentives for Self-Policing: Discovery, Disclosure, Correction and Prevention of Violations</a:t>
            </a:r>
            <a:r>
              <a:rPr lang="en-US" sz="1700" i="1" dirty="0" smtClean="0">
                <a:latin typeface="Calibri" panose="020F0502020204030204" pitchFamily="34" charset="0"/>
              </a:rPr>
              <a:t>.</a:t>
            </a:r>
          </a:p>
          <a:p>
            <a:r>
              <a:rPr lang="en-US" sz="1700" dirty="0">
                <a:latin typeface="Calibri" panose="020F0502020204030204" pitchFamily="34" charset="0"/>
              </a:rPr>
              <a:t>The company agreed to conduct a “systematic, documented, and objective review of its compliance with the applicable provisions” of the:</a:t>
            </a:r>
          </a:p>
          <a:p>
            <a:pPr marL="1143000" indent="-228600">
              <a:buFont typeface="Wingdings" panose="05000000000000000000" pitchFamily="2" charset="2"/>
              <a:buChar char="Ø"/>
            </a:pPr>
            <a:r>
              <a:rPr lang="en-US" sz="1700" dirty="0" smtClean="0">
                <a:latin typeface="Calibri" panose="020F0502020204030204" pitchFamily="34" charset="0"/>
              </a:rPr>
              <a:t>Clean </a:t>
            </a:r>
            <a:r>
              <a:rPr lang="en-US" sz="1700" dirty="0">
                <a:latin typeface="Calibri" panose="020F0502020204030204" pitchFamily="34" charset="0"/>
              </a:rPr>
              <a:t>Water Act</a:t>
            </a:r>
          </a:p>
          <a:p>
            <a:pPr marL="1143000" indent="-228600">
              <a:buFont typeface="Wingdings" panose="05000000000000000000" pitchFamily="2" charset="2"/>
              <a:buChar char="Ø"/>
            </a:pPr>
            <a:r>
              <a:rPr lang="en-US" sz="1700" dirty="0" smtClean="0">
                <a:latin typeface="Calibri" panose="020F0502020204030204" pitchFamily="34" charset="0"/>
              </a:rPr>
              <a:t>Clean </a:t>
            </a:r>
            <a:r>
              <a:rPr lang="en-US" sz="1700" dirty="0">
                <a:latin typeface="Calibri" panose="020F0502020204030204" pitchFamily="34" charset="0"/>
              </a:rPr>
              <a:t>Air Act</a:t>
            </a:r>
          </a:p>
          <a:p>
            <a:pPr marL="1143000" indent="-228600">
              <a:buFont typeface="Wingdings" panose="05000000000000000000" pitchFamily="2" charset="2"/>
              <a:buChar char="Ø"/>
            </a:pPr>
            <a:r>
              <a:rPr lang="en-US" sz="1700" dirty="0" smtClean="0">
                <a:latin typeface="Calibri" panose="020F0502020204030204" pitchFamily="34" charset="0"/>
              </a:rPr>
              <a:t>Resource </a:t>
            </a:r>
            <a:r>
              <a:rPr lang="en-US" sz="1700" dirty="0">
                <a:latin typeface="Calibri" panose="020F0502020204030204" pitchFamily="34" charset="0"/>
              </a:rPr>
              <a:t>Conservation and Recovery Act</a:t>
            </a:r>
          </a:p>
          <a:p>
            <a:pPr marL="1143000" indent="-228600">
              <a:buFont typeface="Wingdings" panose="05000000000000000000" pitchFamily="2" charset="2"/>
              <a:buChar char="Ø"/>
            </a:pPr>
            <a:r>
              <a:rPr lang="en-US" sz="1700" dirty="0" smtClean="0">
                <a:latin typeface="Calibri" panose="020F0502020204030204" pitchFamily="34" charset="0"/>
              </a:rPr>
              <a:t>Emergency </a:t>
            </a:r>
            <a:r>
              <a:rPr lang="en-US" sz="1700" dirty="0">
                <a:latin typeface="Calibri" panose="020F0502020204030204" pitchFamily="34" charset="0"/>
              </a:rPr>
              <a:t>Planning and Community Right-to-Know </a:t>
            </a:r>
            <a:r>
              <a:rPr lang="en-US" sz="1700" dirty="0" smtClean="0">
                <a:latin typeface="Calibri" panose="020F0502020204030204" pitchFamily="34" charset="0"/>
              </a:rPr>
              <a:t>Act</a:t>
            </a:r>
          </a:p>
          <a:p>
            <a:pPr marL="400050" indent="-400050"/>
            <a:r>
              <a:rPr lang="en-US" sz="1800" dirty="0">
                <a:latin typeface="Calibri" panose="020F0502020204030204" pitchFamily="34" charset="0"/>
              </a:rPr>
              <a:t>The CA </a:t>
            </a:r>
            <a:r>
              <a:rPr lang="en-US" sz="1800" dirty="0" smtClean="0">
                <a:latin typeface="Calibri" panose="020F0502020204030204" pitchFamily="34" charset="0"/>
              </a:rPr>
              <a:t>identifies </a:t>
            </a:r>
            <a:r>
              <a:rPr lang="en-US" sz="1800" dirty="0">
                <a:latin typeface="Calibri" panose="020F0502020204030204" pitchFamily="34" charset="0"/>
              </a:rPr>
              <a:t>certain alleged Clean Water Act violations that EPA states did not meet one of the conditions of the Audit Policy (i.e., requiring correction of the violation within 60 days of the discovery</a:t>
            </a:r>
            <a:r>
              <a:rPr lang="en-US" sz="1800" dirty="0" smtClean="0">
                <a:latin typeface="Calibri" panose="020F0502020204030204" pitchFamily="34" charset="0"/>
              </a:rPr>
              <a:t>).</a:t>
            </a:r>
          </a:p>
          <a:p>
            <a:pPr marL="400050" indent="-400050"/>
            <a:r>
              <a:rPr lang="en-US" sz="1800" dirty="0">
                <a:latin typeface="Calibri" panose="020F0502020204030204" pitchFamily="34" charset="0"/>
              </a:rPr>
              <a:t>The agency therefore assessed a gravity-based penalty of $22,373.</a:t>
            </a:r>
          </a:p>
          <a:p>
            <a:pPr marL="400050" indent="-400050"/>
            <a:r>
              <a:rPr lang="en-US" sz="1800" dirty="0">
                <a:latin typeface="Calibri" panose="020F0502020204030204" pitchFamily="34" charset="0"/>
              </a:rPr>
              <a:t>As to all violations identified in the CA, EPA calculated an economic benefit of noncompliance of $54,624. As a result, EGP has agreed to pay a total civil penalty of $76,997 for all the identified violations.</a:t>
            </a:r>
            <a:endParaRPr lang="en-US" sz="1700" dirty="0">
              <a:latin typeface="Calibri" panose="020F0502020204030204" pitchFamily="34" charset="0"/>
            </a:endParaRPr>
          </a:p>
          <a:p>
            <a:endParaRPr lang="en-US" sz="2400" dirty="0"/>
          </a:p>
        </p:txBody>
      </p:sp>
      <p:sp>
        <p:nvSpPr>
          <p:cNvPr id="5" name="Slide Number Placeholder 4"/>
          <p:cNvSpPr>
            <a:spLocks noGrp="1"/>
          </p:cNvSpPr>
          <p:nvPr>
            <p:ph type="sldNum" sz="quarter" idx="12"/>
          </p:nvPr>
        </p:nvSpPr>
        <p:spPr/>
        <p:txBody>
          <a:bodyPr/>
          <a:lstStyle/>
          <a:p>
            <a:fld id="{3AC2C7EF-9077-4F23-9511-50C1A54374BB}" type="slidenum">
              <a:rPr lang="en-US" smtClean="0"/>
              <a:t>35</a:t>
            </a:fld>
            <a:endParaRPr lang="en-US" dirty="0"/>
          </a:p>
        </p:txBody>
      </p:sp>
      <p:sp>
        <p:nvSpPr>
          <p:cNvPr id="2" name="Title 1"/>
          <p:cNvSpPr>
            <a:spLocks noGrp="1"/>
          </p:cNvSpPr>
          <p:nvPr>
            <p:ph type="title"/>
          </p:nvPr>
        </p:nvSpPr>
        <p:spPr/>
        <p:txBody>
          <a:bodyPr>
            <a:normAutofit fontScale="90000"/>
          </a:bodyPr>
          <a:lstStyle/>
          <a:p>
            <a:r>
              <a:rPr lang="en-US" sz="2400" dirty="0">
                <a:latin typeface="Calibri" panose="020F0502020204030204" pitchFamily="34" charset="0"/>
              </a:rPr>
              <a:t>Voluntary Disclosure/Multi-Media Enforcement:</a:t>
            </a:r>
            <a:br>
              <a:rPr lang="en-US" sz="2400" dirty="0">
                <a:latin typeface="Calibri" panose="020F0502020204030204" pitchFamily="34" charset="0"/>
              </a:rPr>
            </a:br>
            <a:r>
              <a:rPr lang="en-US" sz="2400" dirty="0" smtClean="0">
                <a:latin typeface="Calibri" panose="020F0502020204030204" pitchFamily="34" charset="0"/>
              </a:rPr>
              <a:t>EPA and </a:t>
            </a:r>
            <a:r>
              <a:rPr lang="en-US" sz="2400" dirty="0">
                <a:latin typeface="Calibri" panose="020F0502020204030204" pitchFamily="34" charset="0"/>
              </a:rPr>
              <a:t>Clean Energy Production Company Enter into Consent Agreement (Cont.)</a:t>
            </a:r>
          </a:p>
        </p:txBody>
      </p:sp>
    </p:spTree>
    <p:extLst>
      <p:ext uri="{BB962C8B-B14F-4D97-AF65-F5344CB8AC3E}">
        <p14:creationId xmlns:p14="http://schemas.microsoft.com/office/powerpoint/2010/main" val="26486442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77500" lnSpcReduction="20000"/>
          </a:bodyPr>
          <a:lstStyle/>
          <a:p>
            <a:r>
              <a:rPr lang="en-US" sz="1900" dirty="0">
                <a:latin typeface="Calibri" panose="020F0502020204030204" pitchFamily="34" charset="0"/>
              </a:rPr>
              <a:t>The United States Tax Court in a July 11th opinion addressed whether the owners of a landfill could deduct clean-up costs (i.e., closure costs) under Internal Revenue Code </a:t>
            </a:r>
            <a:r>
              <a:rPr lang="en-US" sz="1900" dirty="0" smtClean="0">
                <a:latin typeface="Calibri" panose="020F0502020204030204" pitchFamily="34" charset="0"/>
              </a:rPr>
              <a:t>Section </a:t>
            </a:r>
            <a:r>
              <a:rPr lang="en-US" sz="1900" dirty="0">
                <a:latin typeface="Calibri" panose="020F0502020204030204" pitchFamily="34" charset="0"/>
              </a:rPr>
              <a:t>468. See </a:t>
            </a:r>
            <a:r>
              <a:rPr lang="en-US" sz="1900" i="1" dirty="0">
                <a:latin typeface="Calibri" panose="020F0502020204030204" pitchFamily="34" charset="0"/>
              </a:rPr>
              <a:t>Gregory v. Commissioner of Internal Revenue</a:t>
            </a:r>
            <a:r>
              <a:rPr lang="en-US" sz="1900" dirty="0">
                <a:latin typeface="Calibri" panose="020F0502020204030204" pitchFamily="34" charset="0"/>
              </a:rPr>
              <a:t>, 149 T.C. No. 2</a:t>
            </a:r>
            <a:r>
              <a:rPr lang="en-US" sz="1900" dirty="0" smtClean="0">
                <a:latin typeface="Calibri" panose="020F0502020204030204" pitchFamily="34" charset="0"/>
              </a:rPr>
              <a:t>.</a:t>
            </a:r>
          </a:p>
          <a:p>
            <a:r>
              <a:rPr lang="en-US" sz="1900" dirty="0">
                <a:latin typeface="Calibri" panose="020F0502020204030204" pitchFamily="34" charset="0"/>
              </a:rPr>
              <a:t>The question was whether a cash-method taxpayer is included within the term “taxpayer” in Section 468</a:t>
            </a:r>
            <a:r>
              <a:rPr lang="en-US" sz="1900" dirty="0" smtClean="0">
                <a:latin typeface="Calibri" panose="020F0502020204030204" pitchFamily="34" charset="0"/>
              </a:rPr>
              <a:t>.</a:t>
            </a:r>
          </a:p>
          <a:p>
            <a:r>
              <a:rPr lang="en-US" sz="1900" dirty="0">
                <a:latin typeface="Calibri" panose="020F0502020204030204" pitchFamily="34" charset="0"/>
              </a:rPr>
              <a:t>Landfills, incinerators and other facilities that manage various types of wastes are often required to demonstrate their ability to finance and/or ensure proper closure of the facility at the end of its life</a:t>
            </a:r>
            <a:r>
              <a:rPr lang="en-US" sz="1900" dirty="0" smtClean="0">
                <a:latin typeface="Calibri" panose="020F0502020204030204" pitchFamily="34" charset="0"/>
              </a:rPr>
              <a:t>.</a:t>
            </a:r>
          </a:p>
          <a:p>
            <a:r>
              <a:rPr lang="en-US" sz="1900" dirty="0">
                <a:latin typeface="Calibri" panose="020F0502020204030204" pitchFamily="34" charset="0"/>
              </a:rPr>
              <a:t>Section 468(a)(1) of the IRC provides</a:t>
            </a:r>
            <a:r>
              <a:rPr lang="en-US" sz="1900" dirty="0" smtClean="0">
                <a:latin typeface="Calibri" panose="020F0502020204030204" pitchFamily="34" charset="0"/>
              </a:rPr>
              <a:t>:</a:t>
            </a:r>
            <a:endParaRPr lang="en-US" sz="1900" dirty="0">
              <a:latin typeface="Calibri" panose="020F0502020204030204" pitchFamily="34" charset="0"/>
            </a:endParaRPr>
          </a:p>
          <a:p>
            <a:pPr marL="1371600" indent="0">
              <a:buNone/>
            </a:pPr>
            <a:r>
              <a:rPr lang="en-US" sz="1900" dirty="0">
                <a:latin typeface="Calibri" panose="020F0502020204030204" pitchFamily="34" charset="0"/>
              </a:rPr>
              <a:t>[I]f a taxpayer elects the application of this section with respect to any mining or solid-waste disposal property, the amount of any deduction for qualified reclamation or closing costs for any taxable years in which such election applies shall equal a current reclamation of closing costs allocable to that year.</a:t>
            </a:r>
          </a:p>
          <a:p>
            <a:r>
              <a:rPr lang="en-US" sz="1900" dirty="0">
                <a:latin typeface="Calibri" panose="020F0502020204030204" pitchFamily="34" charset="0"/>
              </a:rPr>
              <a:t>Upon the advice of an accountant, </a:t>
            </a:r>
            <a:r>
              <a:rPr lang="en-US" sz="1900" dirty="0" smtClean="0">
                <a:latin typeface="Calibri" panose="020F0502020204030204" pitchFamily="34" charset="0"/>
              </a:rPr>
              <a:t>landfill owners in </a:t>
            </a:r>
            <a:r>
              <a:rPr lang="en-US" sz="1900" dirty="0">
                <a:latin typeface="Calibri" panose="020F0502020204030204" pitchFamily="34" charset="0"/>
              </a:rPr>
              <a:t>1996 first deducted closure costs under Section 468. </a:t>
            </a:r>
            <a:endParaRPr lang="en-US" sz="1900" dirty="0" smtClean="0">
              <a:latin typeface="Calibri" panose="020F0502020204030204" pitchFamily="34" charset="0"/>
            </a:endParaRPr>
          </a:p>
          <a:p>
            <a:r>
              <a:rPr lang="en-US" sz="1900" dirty="0" smtClean="0">
                <a:latin typeface="Calibri" panose="020F0502020204030204" pitchFamily="34" charset="0"/>
              </a:rPr>
              <a:t>Various </a:t>
            </a:r>
            <a:r>
              <a:rPr lang="en-US" sz="1900" dirty="0">
                <a:latin typeface="Calibri" panose="020F0502020204030204" pitchFamily="34" charset="0"/>
              </a:rPr>
              <a:t>amounts were deducted on its 2008 and 2009 tax returns. </a:t>
            </a:r>
            <a:r>
              <a:rPr lang="en-US" sz="1900" dirty="0" smtClean="0">
                <a:latin typeface="Calibri" panose="020F0502020204030204" pitchFamily="34" charset="0"/>
              </a:rPr>
              <a:t>Tax court </a:t>
            </a:r>
            <a:r>
              <a:rPr lang="en-US" sz="1900" dirty="0">
                <a:latin typeface="Calibri" panose="020F0502020204030204" pitchFamily="34" charset="0"/>
              </a:rPr>
              <a:t>opinion notes: </a:t>
            </a:r>
          </a:p>
          <a:p>
            <a:pPr marL="914400" indent="0">
              <a:buNone/>
            </a:pPr>
            <a:r>
              <a:rPr lang="en-US" sz="1900" dirty="0">
                <a:latin typeface="Calibri" panose="020F0502020204030204" pitchFamily="34" charset="0"/>
              </a:rPr>
              <a:t>. . . TDSL hadn’t actually paid those clean-up costs yet – it simply estimated the costs; and it also hadn’t charged the estimated costs against its letter of credit yet either. TDSL also did not just make the numbers up – it hired a professional engineering service to estimate the correct amount.</a:t>
            </a:r>
          </a:p>
          <a:p>
            <a:pPr marL="914400" indent="0">
              <a:buNone/>
            </a:pPr>
            <a:endParaRPr lang="en-US" sz="1900" dirty="0">
              <a:latin typeface="Calibri" panose="020F0502020204030204" pitchFamily="34" charset="0"/>
            </a:endParaRPr>
          </a:p>
          <a:p>
            <a:r>
              <a:rPr lang="en-US" sz="1900" dirty="0">
                <a:latin typeface="Calibri" panose="020F0502020204030204" pitchFamily="34" charset="0"/>
              </a:rPr>
              <a:t>The TC concluded that the term “taxpayer” in Section 468 includes cash-method taxpayers (like TDSL).</a:t>
            </a:r>
          </a:p>
          <a:p>
            <a:pPr marL="0" indent="0">
              <a:buNone/>
            </a:pPr>
            <a:endParaRPr lang="en-US" sz="1700" dirty="0"/>
          </a:p>
        </p:txBody>
      </p:sp>
      <p:sp>
        <p:nvSpPr>
          <p:cNvPr id="5" name="Slide Number Placeholder 4"/>
          <p:cNvSpPr>
            <a:spLocks noGrp="1"/>
          </p:cNvSpPr>
          <p:nvPr>
            <p:ph type="sldNum" sz="quarter" idx="12"/>
          </p:nvPr>
        </p:nvSpPr>
        <p:spPr/>
        <p:txBody>
          <a:bodyPr/>
          <a:lstStyle/>
          <a:p>
            <a:fld id="{3AC2C7EF-9077-4F23-9511-50C1A54374BB}" type="slidenum">
              <a:rPr lang="en-US" smtClean="0"/>
              <a:t>36</a:t>
            </a:fld>
            <a:endParaRPr lang="en-US" dirty="0"/>
          </a:p>
        </p:txBody>
      </p:sp>
      <p:sp>
        <p:nvSpPr>
          <p:cNvPr id="2" name="Title 1"/>
          <p:cNvSpPr>
            <a:spLocks noGrp="1"/>
          </p:cNvSpPr>
          <p:nvPr>
            <p:ph type="title"/>
          </p:nvPr>
        </p:nvSpPr>
        <p:spPr>
          <a:xfrm>
            <a:off x="457200" y="274638"/>
            <a:ext cx="8229600" cy="944562"/>
          </a:xfrm>
        </p:spPr>
        <p:txBody>
          <a:bodyPr>
            <a:normAutofit/>
          </a:bodyPr>
          <a:lstStyle/>
          <a:p>
            <a:pPr algn="ctr"/>
            <a:r>
              <a:rPr lang="en-US" sz="2400" dirty="0">
                <a:latin typeface="Calibri" panose="020F0502020204030204" pitchFamily="34" charset="0"/>
              </a:rPr>
              <a:t>Landfill Closure Costs: U.S. Tax Court </a:t>
            </a:r>
            <a:r>
              <a:rPr lang="en-US" sz="2400" dirty="0" smtClean="0">
                <a:latin typeface="Calibri" panose="020F0502020204030204" pitchFamily="34" charset="0"/>
              </a:rPr>
              <a:t>Addresses</a:t>
            </a:r>
            <a:br>
              <a:rPr lang="en-US" sz="2400" dirty="0" smtClean="0">
                <a:latin typeface="Calibri" panose="020F0502020204030204" pitchFamily="34" charset="0"/>
              </a:rPr>
            </a:br>
            <a:r>
              <a:rPr lang="en-US" sz="2400" dirty="0" smtClean="0">
                <a:latin typeface="Calibri" panose="020F0502020204030204" pitchFamily="34" charset="0"/>
              </a:rPr>
              <a:t>Section </a:t>
            </a:r>
            <a:r>
              <a:rPr lang="en-US" sz="2400" dirty="0">
                <a:latin typeface="Calibri" panose="020F0502020204030204" pitchFamily="34" charset="0"/>
              </a:rPr>
              <a:t>468 Internal Revenue Code Deduction Issue</a:t>
            </a:r>
          </a:p>
        </p:txBody>
      </p:sp>
    </p:spTree>
    <p:extLst>
      <p:ext uri="{BB962C8B-B14F-4D97-AF65-F5344CB8AC3E}">
        <p14:creationId xmlns:p14="http://schemas.microsoft.com/office/powerpoint/2010/main" val="28054782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fontScale="92500" lnSpcReduction="10000"/>
          </a:bodyPr>
          <a:lstStyle/>
          <a:p>
            <a:pPr marL="457200" lvl="1" indent="-228600">
              <a:buFont typeface="Arial" panose="020B0604020202020204" pitchFamily="34" charset="0"/>
              <a:buChar char="•"/>
            </a:pPr>
            <a:r>
              <a:rPr lang="en-US" sz="1700" dirty="0">
                <a:latin typeface="Calibri" panose="020F0502020204030204" pitchFamily="34" charset="0"/>
              </a:rPr>
              <a:t>A United States District Court (Northern District Oklahoma) addressed in a March 21st opinion procedural issues associated with a </a:t>
            </a:r>
            <a:r>
              <a:rPr lang="en-US" sz="1700" dirty="0" smtClean="0">
                <a:latin typeface="Calibri" panose="020F0502020204030204" pitchFamily="34" charset="0"/>
              </a:rPr>
              <a:t>RCRA </a:t>
            </a:r>
            <a:r>
              <a:rPr lang="en-US" sz="1700" dirty="0">
                <a:latin typeface="Calibri" panose="020F0502020204030204" pitchFamily="34" charset="0"/>
              </a:rPr>
              <a:t>citizen suit action. </a:t>
            </a:r>
            <a:r>
              <a:rPr lang="en-US" sz="1700" i="1" dirty="0">
                <a:latin typeface="Calibri" panose="020F0502020204030204" pitchFamily="34" charset="0"/>
              </a:rPr>
              <a:t>See Krause v. General Electric Company</a:t>
            </a:r>
            <a:r>
              <a:rPr lang="en-US" sz="1700" dirty="0">
                <a:latin typeface="Calibri" panose="020F0502020204030204" pitchFamily="34" charset="0"/>
              </a:rPr>
              <a:t>, 2018 WL 1413191.</a:t>
            </a:r>
            <a:endParaRPr lang="en-US" sz="1700" dirty="0" smtClean="0">
              <a:latin typeface="Calibri" panose="020F0502020204030204" pitchFamily="34" charset="0"/>
            </a:endParaRPr>
          </a:p>
          <a:p>
            <a:pPr marL="457200" lvl="1" indent="-228600">
              <a:buFont typeface="Arial" panose="020B0604020202020204" pitchFamily="34" charset="0"/>
              <a:buChar char="•"/>
            </a:pPr>
            <a:r>
              <a:rPr lang="en-US" sz="1700" dirty="0">
                <a:latin typeface="Calibri" panose="020F0502020204030204" pitchFamily="34" charset="0"/>
              </a:rPr>
              <a:t>Krause (“Plaintiff”) filed a RCRA citizen suit against General Electric Company (“Defendant</a:t>
            </a:r>
            <a:r>
              <a:rPr lang="en-US" sz="1700" dirty="0" smtClean="0">
                <a:latin typeface="Calibri" panose="020F0502020204030204" pitchFamily="34" charset="0"/>
              </a:rPr>
              <a:t>”).</a:t>
            </a:r>
          </a:p>
          <a:p>
            <a:pPr marL="457200" lvl="1" indent="-228600">
              <a:buFont typeface="Arial" panose="020B0604020202020204" pitchFamily="34" charset="0"/>
              <a:buChar char="•"/>
            </a:pPr>
            <a:r>
              <a:rPr lang="en-US" sz="1700" dirty="0">
                <a:latin typeface="Calibri" panose="020F0502020204030204" pitchFamily="34" charset="0"/>
              </a:rPr>
              <a:t>Plaintiff alleged that Defendant violated Subtitle C of RCRA by adding a mercury antioxidant to its Ecolux line of fluorescent lamps</a:t>
            </a:r>
            <a:r>
              <a:rPr lang="en-US" sz="1700" dirty="0" smtClean="0">
                <a:latin typeface="Calibri" panose="020F0502020204030204" pitchFamily="34" charset="0"/>
              </a:rPr>
              <a:t>.</a:t>
            </a:r>
          </a:p>
          <a:p>
            <a:pPr marL="457200" lvl="1" indent="-228600">
              <a:buFont typeface="Arial" panose="020B0604020202020204" pitchFamily="34" charset="0"/>
              <a:buChar char="•"/>
            </a:pPr>
            <a:r>
              <a:rPr lang="en-US" sz="1700" dirty="0" smtClean="0">
                <a:latin typeface="Calibri" panose="020F0502020204030204" pitchFamily="34" charset="0"/>
              </a:rPr>
              <a:t>The Defendant argued that the citizen suit action should be dismissed because:</a:t>
            </a:r>
          </a:p>
          <a:p>
            <a:pPr marL="457200" lvl="1" indent="0">
              <a:buNone/>
            </a:pPr>
            <a:endParaRPr lang="en-US" sz="1700" dirty="0">
              <a:latin typeface="Calibri" panose="020F0502020204030204" pitchFamily="34" charset="0"/>
            </a:endParaRPr>
          </a:p>
          <a:p>
            <a:pPr marL="800100" lvl="1">
              <a:buFont typeface="Wingdings" panose="05000000000000000000" pitchFamily="2" charset="2"/>
              <a:buChar char="Ø"/>
            </a:pPr>
            <a:r>
              <a:rPr lang="en-US" sz="1700" dirty="0" smtClean="0">
                <a:latin typeface="Calibri" panose="020F0502020204030204" pitchFamily="34" charset="0"/>
              </a:rPr>
              <a:t>The pre-suit notice violated 40 C.F.R. § 254.3(a) by failing to contain “dates, specificity, or a time-frame for the alleged violations.”</a:t>
            </a:r>
          </a:p>
          <a:p>
            <a:pPr marL="800100" lvl="1">
              <a:buFont typeface="Wingdings" panose="05000000000000000000" pitchFamily="2" charset="2"/>
              <a:buChar char="Ø"/>
            </a:pPr>
            <a:r>
              <a:rPr lang="en-US" sz="1700" dirty="0" smtClean="0">
                <a:latin typeface="Calibri" panose="020F0502020204030204" pitchFamily="34" charset="0"/>
              </a:rPr>
              <a:t>Plaintiff failed to establish standing because an injury in fact was neither alleged nor demonstrated.</a:t>
            </a:r>
          </a:p>
          <a:p>
            <a:pPr marL="1314450" lvl="1" indent="-457200">
              <a:buNone/>
            </a:pPr>
            <a:endParaRPr lang="en-US" sz="1700" dirty="0" smtClean="0">
              <a:latin typeface="Calibri" panose="020F0502020204030204" pitchFamily="34" charset="0"/>
            </a:endParaRPr>
          </a:p>
          <a:p>
            <a:pPr marL="457200" lvl="1" indent="-228600">
              <a:buFont typeface="Arial" panose="020B0604020202020204" pitchFamily="34" charset="0"/>
              <a:buChar char="•"/>
            </a:pPr>
            <a:r>
              <a:rPr lang="en-US" sz="1700" dirty="0" smtClean="0">
                <a:latin typeface="Calibri" panose="020F0502020204030204" pitchFamily="34" charset="0"/>
              </a:rPr>
              <a:t>Court </a:t>
            </a:r>
            <a:r>
              <a:rPr lang="en-US" sz="1700" dirty="0">
                <a:latin typeface="Calibri" panose="020F0502020204030204" pitchFamily="34" charset="0"/>
              </a:rPr>
              <a:t>held that Plaintiff failed to establish Article III standing</a:t>
            </a:r>
            <a:r>
              <a:rPr lang="en-US" sz="1700" dirty="0" smtClean="0">
                <a:latin typeface="Calibri" panose="020F0502020204030204" pitchFamily="34" charset="0"/>
              </a:rPr>
              <a:t>.</a:t>
            </a:r>
            <a:endParaRPr lang="en-US" sz="1700" dirty="0">
              <a:latin typeface="Calibri" panose="020F0502020204030204" pitchFamily="34" charset="0"/>
            </a:endParaRPr>
          </a:p>
          <a:p>
            <a:pPr marL="457200" lvl="1" indent="-228600">
              <a:buFont typeface="Arial" panose="020B0604020202020204" pitchFamily="34" charset="0"/>
              <a:buChar char="•"/>
            </a:pPr>
            <a:r>
              <a:rPr lang="en-US" sz="1700" dirty="0" smtClean="0">
                <a:latin typeface="Calibri" panose="020F0502020204030204" pitchFamily="34" charset="0"/>
              </a:rPr>
              <a:t>As </a:t>
            </a:r>
            <a:r>
              <a:rPr lang="en-US" sz="1700" dirty="0">
                <a:latin typeface="Calibri" panose="020F0502020204030204" pitchFamily="34" charset="0"/>
              </a:rPr>
              <a:t>a result, it did not address Defendant’s argument concerning 40 C.F.R. § 254.3(a</a:t>
            </a:r>
            <a:r>
              <a:rPr lang="en-US" sz="1700" dirty="0" smtClean="0">
                <a:latin typeface="Calibri" panose="020F0502020204030204" pitchFamily="34" charset="0"/>
              </a:rPr>
              <a:t>).</a:t>
            </a:r>
          </a:p>
          <a:p>
            <a:pPr marL="457200" lvl="1" indent="-228600">
              <a:buFont typeface="Arial" panose="020B0604020202020204" pitchFamily="34" charset="0"/>
              <a:buChar char="•"/>
            </a:pPr>
            <a:r>
              <a:rPr lang="en-US" sz="1700" dirty="0">
                <a:latin typeface="Calibri" panose="020F0502020204030204" pitchFamily="34" charset="0"/>
              </a:rPr>
              <a:t>Satisfying the first prong for Article III standing requires an injury to the plaintiff as opposed to the environment</a:t>
            </a:r>
            <a:r>
              <a:rPr lang="en-US" sz="1700" dirty="0" smtClean="0">
                <a:latin typeface="Calibri" panose="020F0502020204030204" pitchFamily="34" charset="0"/>
              </a:rPr>
              <a:t>.</a:t>
            </a:r>
          </a:p>
          <a:p>
            <a:endParaRPr lang="en-US" sz="1400" dirty="0"/>
          </a:p>
          <a:p>
            <a:endParaRPr lang="en-US" sz="1300" dirty="0" smtClean="0"/>
          </a:p>
          <a:p>
            <a:pPr marL="914400" indent="-457200">
              <a:buNone/>
            </a:pPr>
            <a:endParaRPr lang="en-US" sz="1700" dirty="0" smtClean="0"/>
          </a:p>
          <a:p>
            <a:pPr>
              <a:buFont typeface="Calibri" panose="020F0502020204030204" pitchFamily="34" charset="0"/>
              <a:buChar char="⁻"/>
            </a:pPr>
            <a:endParaRPr lang="en-US" dirty="0" smtClean="0"/>
          </a:p>
        </p:txBody>
      </p:sp>
      <p:sp>
        <p:nvSpPr>
          <p:cNvPr id="5" name="Slide Number Placeholder 4"/>
          <p:cNvSpPr>
            <a:spLocks noGrp="1"/>
          </p:cNvSpPr>
          <p:nvPr>
            <p:ph type="sldNum" sz="quarter" idx="12"/>
          </p:nvPr>
        </p:nvSpPr>
        <p:spPr/>
        <p:txBody>
          <a:bodyPr/>
          <a:lstStyle/>
          <a:p>
            <a:fld id="{3AC2C7EF-9077-4F23-9511-50C1A54374BB}" type="slidenum">
              <a:rPr lang="en-US" smtClean="0"/>
              <a:t>37</a:t>
            </a:fld>
            <a:endParaRPr lang="en-US" dirty="0"/>
          </a:p>
        </p:txBody>
      </p:sp>
      <p:sp>
        <p:nvSpPr>
          <p:cNvPr id="2" name="Title 1"/>
          <p:cNvSpPr>
            <a:spLocks noGrp="1"/>
          </p:cNvSpPr>
          <p:nvPr>
            <p:ph type="title"/>
          </p:nvPr>
        </p:nvSpPr>
        <p:spPr/>
        <p:txBody>
          <a:bodyPr>
            <a:normAutofit fontScale="90000"/>
          </a:bodyPr>
          <a:lstStyle/>
          <a:p>
            <a:r>
              <a:rPr lang="en-US" sz="2400" dirty="0" smtClean="0"/>
              <a:t/>
            </a:r>
            <a:br>
              <a:rPr lang="en-US" sz="2400" dirty="0" smtClean="0"/>
            </a:br>
            <a:r>
              <a:rPr lang="en-US" sz="2400" dirty="0" smtClean="0">
                <a:latin typeface="Calibri" panose="020F0502020204030204" pitchFamily="34" charset="0"/>
              </a:rPr>
              <a:t>Resource </a:t>
            </a:r>
            <a:r>
              <a:rPr lang="en-US" sz="2400" dirty="0">
                <a:latin typeface="Calibri" panose="020F0502020204030204" pitchFamily="34" charset="0"/>
              </a:rPr>
              <a:t>Conservation and Recovery Act Citizen Suit: </a:t>
            </a:r>
            <a:r>
              <a:rPr lang="en-US" sz="2400" dirty="0" smtClean="0">
                <a:latin typeface="Calibri" panose="020F0502020204030204" pitchFamily="34" charset="0"/>
              </a:rPr>
              <a:t/>
            </a:r>
            <a:br>
              <a:rPr lang="en-US" sz="2400" dirty="0" smtClean="0">
                <a:latin typeface="Calibri" panose="020F0502020204030204" pitchFamily="34" charset="0"/>
              </a:rPr>
            </a:br>
            <a:r>
              <a:rPr lang="en-US" sz="2400" dirty="0" smtClean="0">
                <a:latin typeface="Calibri" panose="020F0502020204030204" pitchFamily="34" charset="0"/>
              </a:rPr>
              <a:t>Federal </a:t>
            </a:r>
            <a:r>
              <a:rPr lang="en-US" sz="2400" dirty="0">
                <a:latin typeface="Calibri" panose="020F0502020204030204" pitchFamily="34" charset="0"/>
              </a:rPr>
              <a:t>Court (Oklahoma) Addresses Standing </a:t>
            </a:r>
            <a:r>
              <a:rPr lang="en-US" sz="2400" dirty="0" smtClean="0">
                <a:latin typeface="Calibri" panose="020F0502020204030204" pitchFamily="34" charset="0"/>
              </a:rPr>
              <a:t>Issue</a:t>
            </a:r>
            <a:r>
              <a:rPr lang="en-US" dirty="0" smtClean="0"/>
              <a:t/>
            </a:r>
            <a:br>
              <a:rPr lang="en-US" dirty="0" smtClean="0"/>
            </a:br>
            <a:endParaRPr lang="en-US" dirty="0"/>
          </a:p>
        </p:txBody>
      </p:sp>
    </p:spTree>
    <p:extLst>
      <p:ext uri="{BB962C8B-B14F-4D97-AF65-F5344CB8AC3E}">
        <p14:creationId xmlns:p14="http://schemas.microsoft.com/office/powerpoint/2010/main" val="15855201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sz="3100" dirty="0">
                <a:latin typeface="Calibri" panose="020F0502020204030204" pitchFamily="34" charset="0"/>
              </a:rPr>
              <a:t>The Court notes that if the alleged harm in fact affects the recreational or even the mere </a:t>
            </a:r>
            <a:r>
              <a:rPr lang="en-US" sz="3100" dirty="0" smtClean="0">
                <a:latin typeface="Calibri" panose="020F0502020204030204" pitchFamily="34" charset="0"/>
              </a:rPr>
              <a:t>aesthetic </a:t>
            </a:r>
            <a:r>
              <a:rPr lang="en-US" sz="3100" dirty="0">
                <a:latin typeface="Calibri" panose="020F0502020204030204" pitchFamily="34" charset="0"/>
              </a:rPr>
              <a:t>interests of the plaintiff, this will suffice to satisfy the first prong.</a:t>
            </a:r>
          </a:p>
          <a:p>
            <a:r>
              <a:rPr lang="en-US" sz="3100" dirty="0">
                <a:latin typeface="Calibri" panose="020F0502020204030204" pitchFamily="34" charset="0"/>
              </a:rPr>
              <a:t>It further states that “neither a ‘bald assertion’ of aesthetic or recreational harm ‘nor a purely subjective fear that an environmental hazard may have been created is enough to ground standing’.”</a:t>
            </a:r>
          </a:p>
          <a:p>
            <a:r>
              <a:rPr lang="en-US" sz="3100" dirty="0">
                <a:latin typeface="Calibri" panose="020F0502020204030204" pitchFamily="34" charset="0"/>
              </a:rPr>
              <a:t>Analyzing Plaintiff’s Amended Complaint, the Court states that only a few sentences of the document allege an injury in fact. The Plaintiff’s Complaint stated:</a:t>
            </a:r>
          </a:p>
          <a:p>
            <a:pPr marL="914400" indent="0">
              <a:buNone/>
            </a:pPr>
            <a:r>
              <a:rPr lang="en-US" sz="3100" dirty="0">
                <a:latin typeface="Calibri" panose="020F0502020204030204" pitchFamily="34" charset="0"/>
              </a:rPr>
              <a:t>OAC [Oklahoma Administrative Code] 252:205-3-2(c) protects [his] interest in being assured that the waste put in landfills in Tulsa is not hazardous, and that GE’s practice of adding a mercury antioxidant to Ecolux lamps is an invasion of Krause’s legally protected interest in being assured that the waste put in landfills in Tulsa is not hazardous.</a:t>
            </a:r>
          </a:p>
          <a:p>
            <a:r>
              <a:rPr lang="en-US" sz="3100" dirty="0">
                <a:latin typeface="Calibri" panose="020F0502020204030204" pitchFamily="34" charset="0"/>
              </a:rPr>
              <a:t> The Court states that Oklahoma’s adoption of these regulations does not “imbue Plaintiff with standing to bring this RCRA claim.” </a:t>
            </a:r>
          </a:p>
          <a:p>
            <a:r>
              <a:rPr lang="en-US" sz="3100" dirty="0">
                <a:latin typeface="Calibri" panose="020F0502020204030204" pitchFamily="34" charset="0"/>
              </a:rPr>
              <a:t>The Court dismisses the claim for Lack of Subject Matter Jurisdiction.</a:t>
            </a:r>
          </a:p>
          <a:p>
            <a:pPr marL="0" indent="0">
              <a:buNone/>
            </a:pPr>
            <a:endParaRPr lang="en-US" dirty="0"/>
          </a:p>
        </p:txBody>
      </p:sp>
      <p:sp>
        <p:nvSpPr>
          <p:cNvPr id="5" name="Slide Number Placeholder 4"/>
          <p:cNvSpPr>
            <a:spLocks noGrp="1"/>
          </p:cNvSpPr>
          <p:nvPr>
            <p:ph type="sldNum" sz="quarter" idx="12"/>
          </p:nvPr>
        </p:nvSpPr>
        <p:spPr/>
        <p:txBody>
          <a:bodyPr/>
          <a:lstStyle/>
          <a:p>
            <a:fld id="{3AC2C7EF-9077-4F23-9511-50C1A54374BB}" type="slidenum">
              <a:rPr lang="en-US" smtClean="0"/>
              <a:t>38</a:t>
            </a:fld>
            <a:endParaRPr lang="en-US" dirty="0"/>
          </a:p>
        </p:txBody>
      </p:sp>
      <p:sp>
        <p:nvSpPr>
          <p:cNvPr id="2" name="Title 1"/>
          <p:cNvSpPr>
            <a:spLocks noGrp="1"/>
          </p:cNvSpPr>
          <p:nvPr>
            <p:ph type="title"/>
          </p:nvPr>
        </p:nvSpPr>
        <p:spPr/>
        <p:txBody>
          <a:bodyPr>
            <a:normAutofit fontScale="90000"/>
          </a:bodyPr>
          <a:lstStyle/>
          <a:p>
            <a:pPr algn="ctr"/>
            <a:r>
              <a:rPr lang="en-US" dirty="0"/>
              <a:t> </a:t>
            </a:r>
            <a:r>
              <a:rPr lang="en-US" dirty="0" smtClean="0"/>
              <a:t>	</a:t>
            </a:r>
            <a:r>
              <a:rPr lang="en-US" dirty="0"/>
              <a:t> </a:t>
            </a:r>
            <a:r>
              <a:rPr lang="en-US" dirty="0" smtClean="0"/>
              <a:t/>
            </a:r>
            <a:br>
              <a:rPr lang="en-US" dirty="0" smtClean="0"/>
            </a:br>
            <a:r>
              <a:rPr lang="en-US" sz="2400" dirty="0" smtClean="0">
                <a:latin typeface="Calibri" panose="020F0502020204030204" pitchFamily="34" charset="0"/>
              </a:rPr>
              <a:t>Resource </a:t>
            </a:r>
            <a:r>
              <a:rPr lang="en-US" sz="2400" dirty="0">
                <a:latin typeface="Calibri" panose="020F0502020204030204" pitchFamily="34" charset="0"/>
              </a:rPr>
              <a:t>Conservation and Recovery Act Citizen Suit: Federal </a:t>
            </a:r>
            <a:r>
              <a:rPr lang="en-US" sz="2400" dirty="0" smtClean="0">
                <a:latin typeface="Calibri" panose="020F0502020204030204" pitchFamily="34" charset="0"/>
              </a:rPr>
              <a:t>Court </a:t>
            </a:r>
            <a:r>
              <a:rPr lang="en-US" sz="2400" dirty="0">
                <a:latin typeface="Calibri" panose="020F0502020204030204" pitchFamily="34" charset="0"/>
              </a:rPr>
              <a:t>(</a:t>
            </a:r>
            <a:r>
              <a:rPr lang="en-US" sz="2400" dirty="0" smtClean="0">
                <a:latin typeface="Calibri" panose="020F0502020204030204" pitchFamily="34" charset="0"/>
              </a:rPr>
              <a:t>Oklahoma</a:t>
            </a:r>
            <a:r>
              <a:rPr lang="en-US" sz="2400" dirty="0">
                <a:latin typeface="Calibri" panose="020F0502020204030204" pitchFamily="34" charset="0"/>
              </a:rPr>
              <a:t>) Addresses Standing Issue </a:t>
            </a:r>
            <a:r>
              <a:rPr lang="en-US" sz="2400" dirty="0" smtClean="0">
                <a:latin typeface="Calibri" panose="020F0502020204030204" pitchFamily="34" charset="0"/>
              </a:rPr>
              <a:t>  (Cont.)</a:t>
            </a:r>
            <a:r>
              <a:rPr lang="en-US" dirty="0" smtClean="0">
                <a:latin typeface="Calibri" panose="020F0502020204030204" pitchFamily="34" charset="0"/>
              </a:rPr>
              <a:t>	</a:t>
            </a:r>
            <a:r>
              <a:rPr lang="en-US" sz="1600" dirty="0" smtClean="0"/>
              <a:t/>
            </a:r>
            <a:br>
              <a:rPr lang="en-US" sz="1600" dirty="0" smtClean="0"/>
            </a:br>
            <a:endParaRPr lang="en-US" dirty="0"/>
          </a:p>
        </p:txBody>
      </p:sp>
    </p:spTree>
    <p:extLst>
      <p:ext uri="{BB962C8B-B14F-4D97-AF65-F5344CB8AC3E}">
        <p14:creationId xmlns:p14="http://schemas.microsoft.com/office/powerpoint/2010/main" val="220041760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Autofit/>
          </a:bodyPr>
          <a:lstStyle/>
          <a:p>
            <a:r>
              <a:rPr lang="en-US" sz="1600" dirty="0" smtClean="0">
                <a:latin typeface="Calibri" panose="020F0502020204030204" pitchFamily="34" charset="0"/>
              </a:rPr>
              <a:t>The State of Wisconsin enacted Assembly Bill 789  which is described as generally exempting pyrolysis and gasification facilities from certain laws relating to solid waste facilities storage and treatment.</a:t>
            </a:r>
          </a:p>
          <a:p>
            <a:r>
              <a:rPr lang="en-US" sz="1600" dirty="0" smtClean="0">
                <a:latin typeface="Calibri" panose="020F0502020204030204" pitchFamily="34" charset="0"/>
              </a:rPr>
              <a:t>The American Chemistry Council described the purpose of the bill as ensuring the treatment of post-use plastics as raw materials for “manufacturing” as opposed to “waste.”</a:t>
            </a:r>
          </a:p>
          <a:p>
            <a:r>
              <a:rPr lang="en-US" sz="1600" dirty="0" smtClean="0">
                <a:latin typeface="Calibri" panose="020F0502020204030204" pitchFamily="34" charset="0"/>
              </a:rPr>
              <a:t>A gasification facility is a facility that processes nonrecycled feedstock, which includes one or more of  the following materials, derived from nonrecycled waste, that has been processed so that it may be used as feedstock in a gasification facility.</a:t>
            </a:r>
          </a:p>
          <a:p>
            <a:r>
              <a:rPr lang="en-US" sz="1600" dirty="0" smtClean="0">
                <a:latin typeface="Calibri" panose="020F0502020204030204" pitchFamily="34" charset="0"/>
              </a:rPr>
              <a:t>A pyrolysis facility is a facility at which post-use plastics are heated, in an oxygen-free environment, until melted and thermally decomposed, then cooled, condensed, and converted into oil, diesel, gasoline, home heating oil, or other liquid fuel; gasoline or diesel blendstock; chemicals or chemical feedstock; waxes or lubricants; or other similar raw material or intermediate or final product.</a:t>
            </a:r>
          </a:p>
          <a:p>
            <a:r>
              <a:rPr lang="en-US" sz="1600" dirty="0" smtClean="0">
                <a:latin typeface="Calibri" panose="020F0502020204030204" pitchFamily="34" charset="0"/>
              </a:rPr>
              <a:t>Post-use plastics are defined to include plastics derived from any source that are not being used for their originally intended purpose and that might otherwise become solid waste if not processed at a pyrolysis or gasification facility or recycled.  </a:t>
            </a:r>
          </a:p>
          <a:p>
            <a:r>
              <a:rPr lang="en-US" sz="1600" dirty="0" smtClean="0">
                <a:latin typeface="Calibri" panose="020F0502020204030204" pitchFamily="34" charset="0"/>
              </a:rPr>
              <a:t>Attempting to draw a line between product manufacturing/energy generation or waste destruction</a:t>
            </a:r>
          </a:p>
        </p:txBody>
      </p:sp>
      <p:sp>
        <p:nvSpPr>
          <p:cNvPr id="4" name="Slide Number Placeholder 3"/>
          <p:cNvSpPr>
            <a:spLocks noGrp="1"/>
          </p:cNvSpPr>
          <p:nvPr>
            <p:ph type="sldNum" sz="quarter" idx="12"/>
          </p:nvPr>
        </p:nvSpPr>
        <p:spPr>
          <a:xfrm>
            <a:off x="457200" y="6248400"/>
            <a:ext cx="365760" cy="365125"/>
          </a:xfrm>
        </p:spPr>
        <p:txBody>
          <a:bodyPr/>
          <a:lstStyle/>
          <a:p>
            <a:fld id="{3AC2C7EF-9077-4F23-9511-50C1A54374BB}" type="slidenum">
              <a:rPr lang="en-US" smtClean="0"/>
              <a:t>39</a:t>
            </a:fld>
            <a:endParaRPr lang="en-US" dirty="0"/>
          </a:p>
        </p:txBody>
      </p:sp>
      <p:sp>
        <p:nvSpPr>
          <p:cNvPr id="2" name="Title 1"/>
          <p:cNvSpPr>
            <a:spLocks noGrp="1"/>
          </p:cNvSpPr>
          <p:nvPr>
            <p:ph type="title"/>
          </p:nvPr>
        </p:nvSpPr>
        <p:spPr/>
        <p:txBody>
          <a:bodyPr>
            <a:normAutofit fontScale="90000"/>
          </a:bodyPr>
          <a:lstStyle/>
          <a:p>
            <a:r>
              <a:rPr lang="en-US" sz="2400" dirty="0">
                <a:latin typeface="Calibri" panose="020F0502020204030204" pitchFamily="34" charset="0"/>
              </a:rPr>
              <a:t>Wisconsin Legislation Exempting Pyrolysis/Gasification from Solid Waste Management Facility Requirements:  Assembly Bill </a:t>
            </a:r>
            <a:r>
              <a:rPr lang="en-US" sz="2400" dirty="0" smtClean="0">
                <a:latin typeface="Calibri" panose="020F0502020204030204" pitchFamily="34" charset="0"/>
              </a:rPr>
              <a:t>789</a:t>
            </a:r>
            <a:endParaRPr lang="en-US" sz="2400" dirty="0">
              <a:latin typeface="Calibri" panose="020F0502020204030204" pitchFamily="34" charset="0"/>
            </a:endParaRPr>
          </a:p>
        </p:txBody>
      </p:sp>
    </p:spTree>
    <p:extLst>
      <p:ext uri="{BB962C8B-B14F-4D97-AF65-F5344CB8AC3E}">
        <p14:creationId xmlns:p14="http://schemas.microsoft.com/office/powerpoint/2010/main" val="647142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2400" dirty="0">
                <a:latin typeface="Calibri" panose="020F0502020204030204" pitchFamily="34" charset="0"/>
              </a:rPr>
              <a:t>The EPA in an August 7th Federal Register Notice proposed revisions to the Clean Air Act National Emission Standards for Hazardous Air Pollutants (“NESHAP”): Off-Site Waste and Recovery Operations. See 82 Fed. Reg. 36713</a:t>
            </a:r>
            <a:r>
              <a:rPr lang="en-US" sz="2400" dirty="0" smtClean="0">
                <a:latin typeface="Calibri" panose="020F0502020204030204" pitchFamily="34" charset="0"/>
              </a:rPr>
              <a:t>.</a:t>
            </a:r>
          </a:p>
          <a:p>
            <a:r>
              <a:rPr lang="en-US" sz="2400" dirty="0">
                <a:latin typeface="Calibri" panose="020F0502020204030204" pitchFamily="34" charset="0"/>
              </a:rPr>
              <a:t>The NESHAP applies to:</a:t>
            </a:r>
          </a:p>
          <a:p>
            <a:pPr marL="1371600" indent="-457200">
              <a:buFont typeface="Wingdings" panose="05000000000000000000" pitchFamily="2" charset="2"/>
              <a:buChar char="Ø"/>
            </a:pPr>
            <a:r>
              <a:rPr lang="en-US" sz="2400" dirty="0" smtClean="0">
                <a:latin typeface="Calibri" panose="020F0502020204030204" pitchFamily="34" charset="0"/>
              </a:rPr>
              <a:t>Hazardous </a:t>
            </a:r>
            <a:r>
              <a:rPr lang="en-US" sz="2400" dirty="0">
                <a:latin typeface="Calibri" panose="020F0502020204030204" pitchFamily="34" charset="0"/>
              </a:rPr>
              <a:t>waste treatment, storage disposal facilities </a:t>
            </a:r>
            <a:endParaRPr lang="en-US" sz="2400" dirty="0" smtClean="0">
              <a:latin typeface="Calibri" panose="020F0502020204030204" pitchFamily="34" charset="0"/>
            </a:endParaRPr>
          </a:p>
          <a:p>
            <a:pPr marL="1371600" indent="-457200">
              <a:buFont typeface="Wingdings" panose="05000000000000000000" pitchFamily="2" charset="2"/>
              <a:buChar char="Ø"/>
            </a:pPr>
            <a:r>
              <a:rPr lang="en-US" sz="2400" dirty="0" smtClean="0">
                <a:latin typeface="Calibri" panose="020F0502020204030204" pitchFamily="34" charset="0"/>
              </a:rPr>
              <a:t>RCRA </a:t>
            </a:r>
            <a:r>
              <a:rPr lang="en-US" sz="2400" dirty="0">
                <a:latin typeface="Calibri" panose="020F0502020204030204" pitchFamily="34" charset="0"/>
              </a:rPr>
              <a:t>exempt hazardous wastewater treatment facilities</a:t>
            </a:r>
          </a:p>
          <a:p>
            <a:pPr marL="1371600" indent="-457200">
              <a:buFont typeface="Wingdings" panose="05000000000000000000" pitchFamily="2" charset="2"/>
              <a:buChar char="Ø"/>
            </a:pPr>
            <a:r>
              <a:rPr lang="en-US" sz="2400" dirty="0" smtClean="0">
                <a:latin typeface="Calibri" panose="020F0502020204030204" pitchFamily="34" charset="0"/>
              </a:rPr>
              <a:t>Non-hazardous </a:t>
            </a:r>
            <a:r>
              <a:rPr lang="en-US" sz="2400" dirty="0">
                <a:latin typeface="Calibri" panose="020F0502020204030204" pitchFamily="34" charset="0"/>
              </a:rPr>
              <a:t>wastewater treatment facilities other </a:t>
            </a:r>
            <a:r>
              <a:rPr lang="en-US" sz="2400" dirty="0" smtClean="0">
                <a:latin typeface="Calibri" panose="020F0502020204030204" pitchFamily="34" charset="0"/>
              </a:rPr>
              <a:t>than   publicly-owned </a:t>
            </a:r>
            <a:r>
              <a:rPr lang="en-US" sz="2400" dirty="0">
                <a:latin typeface="Calibri" panose="020F0502020204030204" pitchFamily="34" charset="0"/>
              </a:rPr>
              <a:t>treatment works</a:t>
            </a:r>
          </a:p>
          <a:p>
            <a:pPr marL="1371600" indent="-457200">
              <a:buFont typeface="Wingdings" panose="05000000000000000000" pitchFamily="2" charset="2"/>
              <a:buChar char="Ø"/>
            </a:pPr>
            <a:r>
              <a:rPr lang="en-US" sz="2400" dirty="0" smtClean="0">
                <a:latin typeface="Calibri" panose="020F0502020204030204" pitchFamily="34" charset="0"/>
              </a:rPr>
              <a:t>Used </a:t>
            </a:r>
            <a:r>
              <a:rPr lang="en-US" sz="2400" dirty="0">
                <a:latin typeface="Calibri" panose="020F0502020204030204" pitchFamily="34" charset="0"/>
              </a:rPr>
              <a:t>solvent recovery plants</a:t>
            </a:r>
          </a:p>
          <a:p>
            <a:pPr marL="1371600" indent="-457200">
              <a:buFont typeface="Wingdings" panose="05000000000000000000" pitchFamily="2" charset="2"/>
              <a:buChar char="Ø"/>
            </a:pPr>
            <a:r>
              <a:rPr lang="en-US" sz="2400" dirty="0" smtClean="0">
                <a:latin typeface="Calibri" panose="020F0502020204030204" pitchFamily="34" charset="0"/>
              </a:rPr>
              <a:t>RCRA </a:t>
            </a:r>
            <a:r>
              <a:rPr lang="en-US" sz="2400" dirty="0">
                <a:latin typeface="Calibri" panose="020F0502020204030204" pitchFamily="34" charset="0"/>
              </a:rPr>
              <a:t>exempt hazardous waste recycling operations</a:t>
            </a:r>
          </a:p>
          <a:p>
            <a:pPr marL="1371600" indent="-457200">
              <a:buFont typeface="Wingdings" panose="05000000000000000000" pitchFamily="2" charset="2"/>
              <a:buChar char="Ø"/>
            </a:pPr>
            <a:r>
              <a:rPr lang="en-US" sz="2400" dirty="0" smtClean="0">
                <a:latin typeface="Calibri" panose="020F0502020204030204" pitchFamily="34" charset="0"/>
              </a:rPr>
              <a:t>Used </a:t>
            </a:r>
            <a:r>
              <a:rPr lang="en-US" sz="2400" dirty="0">
                <a:latin typeface="Calibri" panose="020F0502020204030204" pitchFamily="34" charset="0"/>
              </a:rPr>
              <a:t>oil re-refineries</a:t>
            </a:r>
            <a:endParaRPr lang="en-US" sz="24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4</a:t>
            </a:fld>
            <a:endParaRPr lang="en-US" dirty="0"/>
          </a:p>
        </p:txBody>
      </p:sp>
      <p:sp>
        <p:nvSpPr>
          <p:cNvPr id="2" name="Title 1"/>
          <p:cNvSpPr>
            <a:spLocks noGrp="1"/>
          </p:cNvSpPr>
          <p:nvPr>
            <p:ph type="title"/>
          </p:nvPr>
        </p:nvSpPr>
        <p:spPr/>
        <p:txBody>
          <a:bodyPr>
            <a:normAutofit/>
          </a:bodyPr>
          <a:lstStyle/>
          <a:p>
            <a:pPr algn="ctr"/>
            <a:r>
              <a:rPr lang="en-US" sz="2400" dirty="0">
                <a:latin typeface="Calibri" panose="020F0502020204030204" pitchFamily="34" charset="0"/>
              </a:rPr>
              <a:t>Off-Site Waste and Recovery Operations/NESHAP: U.S. Environmental Protection Agency Proposed Revisions</a:t>
            </a:r>
          </a:p>
        </p:txBody>
      </p:sp>
    </p:spTree>
    <p:extLst>
      <p:ext uri="{BB962C8B-B14F-4D97-AF65-F5344CB8AC3E}">
        <p14:creationId xmlns:p14="http://schemas.microsoft.com/office/powerpoint/2010/main" val="10536950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latin typeface="Calibri" panose="020F0502020204030204" pitchFamily="34" charset="0"/>
              </a:rPr>
              <a:t>A vetoed house bill passed by the North Carolina General Assembly would have</a:t>
            </a:r>
            <a:r>
              <a:rPr lang="en-US" dirty="0" smtClean="0">
                <a:latin typeface="Calibri" panose="020F0502020204030204" pitchFamily="34" charset="0"/>
              </a:rPr>
              <a:t>:</a:t>
            </a:r>
            <a:r>
              <a:rPr lang="en-US" dirty="0">
                <a:latin typeface="Calibri" panose="020F0502020204030204" pitchFamily="34" charset="0"/>
              </a:rPr>
              <a:t> </a:t>
            </a:r>
          </a:p>
          <a:p>
            <a:pPr marL="1371600" indent="-457200">
              <a:buNone/>
            </a:pPr>
            <a:r>
              <a:rPr lang="en-US" dirty="0">
                <a:latin typeface="Calibri" panose="020F0502020204030204" pitchFamily="34" charset="0"/>
              </a:rPr>
              <a:t>1</a:t>
            </a:r>
            <a:r>
              <a:rPr lang="en-US" dirty="0" smtClean="0">
                <a:latin typeface="Calibri" panose="020F0502020204030204" pitchFamily="34" charset="0"/>
              </a:rPr>
              <a:t>.	Required </a:t>
            </a:r>
            <a:r>
              <a:rPr lang="en-US" dirty="0">
                <a:latin typeface="Calibri" panose="020F0502020204030204" pitchFamily="34" charset="0"/>
              </a:rPr>
              <a:t>the North Carolina Department of Environmental Quality </a:t>
            </a:r>
            <a:r>
              <a:rPr lang="en-US" dirty="0" smtClean="0">
                <a:latin typeface="Calibri" panose="020F0502020204030204" pitchFamily="34" charset="0"/>
              </a:rPr>
              <a:t>to </a:t>
            </a:r>
            <a:r>
              <a:rPr lang="en-US" dirty="0">
                <a:latin typeface="Calibri" panose="020F0502020204030204" pitchFamily="34" charset="0"/>
              </a:rPr>
              <a:t>approve aerosolization as an acceptable method of disposal for leachate wastewater collected from a lined sanitary landfill within the lined area of the landfill</a:t>
            </a:r>
            <a:r>
              <a:rPr lang="en-US" dirty="0" smtClean="0">
                <a:latin typeface="Calibri" panose="020F0502020204030204" pitchFamily="34" charset="0"/>
              </a:rPr>
              <a:t>;</a:t>
            </a:r>
            <a:endParaRPr lang="en-US" dirty="0">
              <a:latin typeface="Calibri" panose="020F0502020204030204" pitchFamily="34" charset="0"/>
            </a:endParaRPr>
          </a:p>
          <a:p>
            <a:pPr marL="1371600" indent="-457200">
              <a:buNone/>
            </a:pPr>
            <a:r>
              <a:rPr lang="en-US" dirty="0">
                <a:latin typeface="Calibri" panose="020F0502020204030204" pitchFamily="34" charset="0"/>
              </a:rPr>
              <a:t>2</a:t>
            </a:r>
            <a:r>
              <a:rPr lang="en-US" dirty="0" smtClean="0">
                <a:latin typeface="Calibri" panose="020F0502020204030204" pitchFamily="34" charset="0"/>
              </a:rPr>
              <a:t>.	Allowed </a:t>
            </a:r>
            <a:r>
              <a:rPr lang="en-US" dirty="0">
                <a:latin typeface="Calibri" panose="020F0502020204030204" pitchFamily="34" charset="0"/>
              </a:rPr>
              <a:t>DEQ to approve aerosolization as an acceptable method of disposal for leachate wastewater collected from an unlined sanitary landfill; </a:t>
            </a:r>
            <a:r>
              <a:rPr lang="en-US" dirty="0" smtClean="0">
                <a:latin typeface="Calibri" panose="020F0502020204030204" pitchFamily="34" charset="0"/>
              </a:rPr>
              <a:t>and</a:t>
            </a:r>
            <a:r>
              <a:rPr lang="en-US" dirty="0">
                <a:latin typeface="Calibri" panose="020F0502020204030204" pitchFamily="34" charset="0"/>
              </a:rPr>
              <a:t> </a:t>
            </a:r>
          </a:p>
          <a:p>
            <a:pPr marL="1371600" indent="-457200">
              <a:buNone/>
            </a:pPr>
            <a:r>
              <a:rPr lang="en-US" dirty="0">
                <a:latin typeface="Calibri" panose="020F0502020204030204" pitchFamily="34" charset="0"/>
              </a:rPr>
              <a:t>3</a:t>
            </a:r>
            <a:r>
              <a:rPr lang="en-US" dirty="0" smtClean="0">
                <a:latin typeface="Calibri" panose="020F0502020204030204" pitchFamily="34" charset="0"/>
              </a:rPr>
              <a:t>.	Provided </a:t>
            </a:r>
            <a:r>
              <a:rPr lang="en-US" dirty="0">
                <a:latin typeface="Calibri" panose="020F0502020204030204" pitchFamily="34" charset="0"/>
              </a:rPr>
              <a:t>that aerosolization of leachate or wastewater that results in a zero liquid discharge and is not a significant air contaminant source does not constitute a discharge that requires a permit under the air or water permitting statutes.</a:t>
            </a:r>
          </a:p>
          <a:p>
            <a:endParaRPr lang="en-US" dirty="0"/>
          </a:p>
        </p:txBody>
      </p:sp>
      <p:sp>
        <p:nvSpPr>
          <p:cNvPr id="5" name="Slide Number Placeholder 4"/>
          <p:cNvSpPr>
            <a:spLocks noGrp="1"/>
          </p:cNvSpPr>
          <p:nvPr>
            <p:ph type="sldNum" sz="quarter" idx="12"/>
          </p:nvPr>
        </p:nvSpPr>
        <p:spPr/>
        <p:txBody>
          <a:bodyPr/>
          <a:lstStyle/>
          <a:p>
            <a:fld id="{3AC2C7EF-9077-4F23-9511-50C1A54374BB}" type="slidenum">
              <a:rPr lang="en-US" smtClean="0"/>
              <a:t>40</a:t>
            </a:fld>
            <a:endParaRPr lang="en-US" dirty="0"/>
          </a:p>
        </p:txBody>
      </p:sp>
      <p:sp>
        <p:nvSpPr>
          <p:cNvPr id="2" name="Title 1"/>
          <p:cNvSpPr>
            <a:spLocks noGrp="1"/>
          </p:cNvSpPr>
          <p:nvPr>
            <p:ph type="title"/>
          </p:nvPr>
        </p:nvSpPr>
        <p:spPr/>
        <p:txBody>
          <a:bodyPr>
            <a:normAutofit/>
          </a:bodyPr>
          <a:lstStyle/>
          <a:p>
            <a:r>
              <a:rPr lang="en-US" sz="2400" dirty="0">
                <a:latin typeface="Calibri" panose="020F0502020204030204" pitchFamily="34" charset="0"/>
              </a:rPr>
              <a:t>Landfill Leachate: Vetoed North Carolina Bill (576</a:t>
            </a:r>
            <a:r>
              <a:rPr lang="en-US" sz="2400" dirty="0" smtClean="0">
                <a:latin typeface="Calibri" panose="020F0502020204030204" pitchFamily="34" charset="0"/>
              </a:rPr>
              <a:t>)</a:t>
            </a:r>
            <a:br>
              <a:rPr lang="en-US" sz="2400" dirty="0" smtClean="0">
                <a:latin typeface="Calibri" panose="020F0502020204030204" pitchFamily="34" charset="0"/>
              </a:rPr>
            </a:br>
            <a:r>
              <a:rPr lang="en-US" sz="2400" dirty="0" smtClean="0">
                <a:latin typeface="Calibri" panose="020F0502020204030204" pitchFamily="34" charset="0"/>
              </a:rPr>
              <a:t>Would </a:t>
            </a:r>
            <a:r>
              <a:rPr lang="en-US" sz="2400" dirty="0">
                <a:latin typeface="Calibri" panose="020F0502020204030204" pitchFamily="34" charset="0"/>
              </a:rPr>
              <a:t>Have Approved Aerosolization</a:t>
            </a:r>
          </a:p>
        </p:txBody>
      </p:sp>
    </p:spTree>
    <p:extLst>
      <p:ext uri="{BB962C8B-B14F-4D97-AF65-F5344CB8AC3E}">
        <p14:creationId xmlns:p14="http://schemas.microsoft.com/office/powerpoint/2010/main" val="36775617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700" dirty="0">
                <a:latin typeface="Calibri" panose="020F0502020204030204" pitchFamily="34" charset="0"/>
              </a:rPr>
              <a:t>Arkansas Pollution Control and Ecology Commission Administrative Law Judge Charles Moulton issued a December 21st Recommended Decision addressing alleged violations by Tristate Contracting of Brinkley, LLC</a:t>
            </a:r>
            <a:r>
              <a:rPr lang="en-US" sz="1700" dirty="0" smtClean="0">
                <a:latin typeface="Calibri" panose="020F0502020204030204" pitchFamily="34" charset="0"/>
              </a:rPr>
              <a:t>.</a:t>
            </a:r>
          </a:p>
          <a:p>
            <a:r>
              <a:rPr lang="en-US" sz="1800" dirty="0">
                <a:latin typeface="Calibri" panose="020F0502020204030204" pitchFamily="34" charset="0"/>
              </a:rPr>
              <a:t>On October 10, 2017, the ALJ held an evidentiary hearing to address certain ADEQ claims</a:t>
            </a:r>
            <a:r>
              <a:rPr lang="en-US" sz="1800" dirty="0" smtClean="0">
                <a:latin typeface="Calibri" panose="020F0502020204030204" pitchFamily="34" charset="0"/>
              </a:rPr>
              <a:t>.</a:t>
            </a:r>
          </a:p>
          <a:p>
            <a:r>
              <a:rPr lang="en-US" sz="1800" dirty="0">
                <a:latin typeface="Calibri" panose="020F0502020204030204" pitchFamily="34" charset="0"/>
              </a:rPr>
              <a:t>The ALJ concluded as follows to certain alleged violations addressed at the evidentiary hearing</a:t>
            </a:r>
            <a:r>
              <a:rPr lang="en-US" sz="1800" dirty="0" smtClean="0">
                <a:latin typeface="Calibri" panose="020F0502020204030204" pitchFamily="34" charset="0"/>
              </a:rPr>
              <a:t>:</a:t>
            </a:r>
            <a:endParaRPr lang="en-US" sz="1800" dirty="0">
              <a:latin typeface="Calibri" panose="020F0502020204030204" pitchFamily="34" charset="0"/>
            </a:endParaRPr>
          </a:p>
          <a:p>
            <a:pPr marL="1371600">
              <a:buFont typeface="Wingdings" panose="05000000000000000000" pitchFamily="2" charset="2"/>
              <a:buChar char="Ø"/>
            </a:pPr>
            <a:r>
              <a:rPr lang="en-US" sz="1800" dirty="0">
                <a:latin typeface="Calibri" panose="020F0502020204030204" pitchFamily="34" charset="0"/>
              </a:rPr>
              <a:t>Violations of Solid Waste Management Act. ADEQ was found to have failed to prove, by a preponderance of the evidence, that Tristate violated Ark. Code Ann. § 8-6-205(a)(1), and (a)(2), (a)(3) and Reg. 22.1502(a) regarding the presence of household trash and construction/demolition material at the Site</a:t>
            </a:r>
            <a:r>
              <a:rPr lang="en-US" sz="1800" dirty="0" smtClean="0">
                <a:latin typeface="Calibri" panose="020F0502020204030204" pitchFamily="34" charset="0"/>
              </a:rPr>
              <a:t>.</a:t>
            </a:r>
            <a:endParaRPr lang="en-US" sz="1800" dirty="0">
              <a:latin typeface="Calibri" panose="020F0502020204030204" pitchFamily="34" charset="0"/>
            </a:endParaRPr>
          </a:p>
          <a:p>
            <a:pPr marL="1371600">
              <a:buFont typeface="Wingdings" panose="05000000000000000000" pitchFamily="2" charset="2"/>
              <a:buChar char="Ø"/>
            </a:pPr>
            <a:r>
              <a:rPr lang="en-US" sz="1800" dirty="0">
                <a:latin typeface="Calibri" panose="020F0502020204030204" pitchFamily="34" charset="0"/>
              </a:rPr>
              <a:t>Burn Barrel. ADEQ was found to have proven, by a preponderance of the evidence, that Tristate violated Ark. Code Ann. § 8-4-310(a)(2) and Reg. 18.602</a:t>
            </a:r>
            <a:r>
              <a:rPr lang="en-US" sz="1800" dirty="0" smtClean="0">
                <a:latin typeface="Calibri" panose="020F0502020204030204" pitchFamily="34" charset="0"/>
              </a:rPr>
              <a:t>.</a:t>
            </a:r>
            <a:endParaRPr lang="en-US" sz="1800" dirty="0">
              <a:latin typeface="Calibri" panose="020F0502020204030204" pitchFamily="34" charset="0"/>
            </a:endParaRPr>
          </a:p>
          <a:p>
            <a:endParaRPr lang="en-US" sz="1700" dirty="0"/>
          </a:p>
        </p:txBody>
      </p:sp>
      <p:sp>
        <p:nvSpPr>
          <p:cNvPr id="4" name="Slide Number Placeholder 3"/>
          <p:cNvSpPr>
            <a:spLocks noGrp="1"/>
          </p:cNvSpPr>
          <p:nvPr>
            <p:ph type="sldNum" sz="quarter" idx="12"/>
          </p:nvPr>
        </p:nvSpPr>
        <p:spPr/>
        <p:txBody>
          <a:bodyPr/>
          <a:lstStyle/>
          <a:p>
            <a:fld id="{3AC2C7EF-9077-4F23-9511-50C1A54374BB}" type="slidenum">
              <a:rPr lang="en-US" smtClean="0"/>
              <a:t>41</a:t>
            </a:fld>
            <a:endParaRPr lang="en-US" dirty="0"/>
          </a:p>
        </p:txBody>
      </p:sp>
      <p:sp>
        <p:nvSpPr>
          <p:cNvPr id="2" name="Title 1"/>
          <p:cNvSpPr>
            <a:spLocks noGrp="1"/>
          </p:cNvSpPr>
          <p:nvPr>
            <p:ph type="title"/>
          </p:nvPr>
        </p:nvSpPr>
        <p:spPr/>
        <p:txBody>
          <a:bodyPr>
            <a:normAutofit fontScale="90000"/>
          </a:bodyPr>
          <a:lstStyle/>
          <a:p>
            <a:pPr algn="ctr"/>
            <a:r>
              <a:rPr lang="en-US" sz="2400" dirty="0">
                <a:latin typeface="Calibri" panose="020F0502020204030204" pitchFamily="34" charset="0"/>
              </a:rPr>
              <a:t>Arkansas Pollution Control and Ecology </a:t>
            </a:r>
            <a:r>
              <a:rPr lang="en-US" sz="2400" dirty="0" smtClean="0">
                <a:latin typeface="Calibri" panose="020F0502020204030204" pitchFamily="34" charset="0"/>
              </a:rPr>
              <a:t>Commission</a:t>
            </a:r>
            <a:br>
              <a:rPr lang="en-US" sz="2400" dirty="0" smtClean="0">
                <a:latin typeface="Calibri" panose="020F0502020204030204" pitchFamily="34" charset="0"/>
              </a:rPr>
            </a:br>
            <a:r>
              <a:rPr lang="en-US" sz="2400" dirty="0" smtClean="0">
                <a:latin typeface="Calibri" panose="020F0502020204030204" pitchFamily="34" charset="0"/>
              </a:rPr>
              <a:t>Administrative </a:t>
            </a:r>
            <a:r>
              <a:rPr lang="en-US" sz="2400" dirty="0">
                <a:latin typeface="Calibri" panose="020F0502020204030204" pitchFamily="34" charset="0"/>
              </a:rPr>
              <a:t>Law Judge Recommended Decision</a:t>
            </a:r>
            <a:r>
              <a:rPr lang="en-US" sz="2400" dirty="0" smtClean="0">
                <a:latin typeface="Calibri" panose="020F0502020204030204" pitchFamily="34" charset="0"/>
              </a:rPr>
              <a:t>:</a:t>
            </a:r>
            <a:br>
              <a:rPr lang="en-US" sz="2400" dirty="0" smtClean="0">
                <a:latin typeface="Calibri" panose="020F0502020204030204" pitchFamily="34" charset="0"/>
              </a:rPr>
            </a:br>
            <a:r>
              <a:rPr lang="en-US" sz="2400" dirty="0" smtClean="0">
                <a:latin typeface="Calibri" panose="020F0502020204030204" pitchFamily="34" charset="0"/>
              </a:rPr>
              <a:t>Alleged </a:t>
            </a:r>
            <a:r>
              <a:rPr lang="en-US" sz="2400" dirty="0">
                <a:latin typeface="Calibri" panose="020F0502020204030204" pitchFamily="34" charset="0"/>
              </a:rPr>
              <a:t>Cotton Plant, Arkansas Facility </a:t>
            </a:r>
            <a:r>
              <a:rPr lang="en-US" sz="2400" dirty="0" smtClean="0">
                <a:latin typeface="Calibri" panose="020F0502020204030204" pitchFamily="34" charset="0"/>
              </a:rPr>
              <a:t>Solid Waste Violations</a:t>
            </a:r>
            <a:endParaRPr lang="en-US" sz="2400" dirty="0">
              <a:latin typeface="Calibri" panose="020F0502020204030204" pitchFamily="34" charset="0"/>
            </a:endParaRPr>
          </a:p>
        </p:txBody>
      </p:sp>
    </p:spTree>
    <p:extLst>
      <p:ext uri="{BB962C8B-B14F-4D97-AF65-F5344CB8AC3E}">
        <p14:creationId xmlns:p14="http://schemas.microsoft.com/office/powerpoint/2010/main" val="39032151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371600">
              <a:buFont typeface="Wingdings" panose="05000000000000000000" pitchFamily="2" charset="2"/>
              <a:buChar char="Ø"/>
            </a:pPr>
            <a:r>
              <a:rPr lang="en-US" sz="1700" dirty="0">
                <a:latin typeface="Calibri" panose="020F0502020204030204" pitchFamily="34" charset="0"/>
              </a:rPr>
              <a:t>Vectors. ADEQ was found to have proven, by a preponderance of the evidence, that Tristate violated Ark. Code Ann. §§ 8-4-101 et seq. and Reg. 14.702 as it relates to vectors and a public nuisance.</a:t>
            </a:r>
          </a:p>
          <a:p>
            <a:pPr marL="1371600">
              <a:buFont typeface="Wingdings" panose="05000000000000000000" pitchFamily="2" charset="2"/>
              <a:buChar char="Ø"/>
            </a:pPr>
            <a:r>
              <a:rPr lang="en-US" sz="1700" dirty="0">
                <a:latin typeface="Calibri" panose="020F0502020204030204" pitchFamily="34" charset="0"/>
              </a:rPr>
              <a:t>Waste Tire Transport. ADEQ was found to have not proven, by a preponderance of the evidence, that Tristate violated Reg. 14.1103 by transporting waste tires without a license. </a:t>
            </a:r>
          </a:p>
          <a:p>
            <a:pPr marL="1371600">
              <a:buFont typeface="Wingdings" panose="05000000000000000000" pitchFamily="2" charset="2"/>
              <a:buChar char="Ø"/>
            </a:pPr>
            <a:r>
              <a:rPr lang="en-US" sz="1700" dirty="0">
                <a:latin typeface="Calibri" panose="020F0502020204030204" pitchFamily="34" charset="0"/>
              </a:rPr>
              <a:t>Improperly Stores Waste Tires. ADEQ was found to have proven, by a preponderance of the evidence, that Tristate violated Reg. 14.1401</a:t>
            </a:r>
            <a:r>
              <a:rPr lang="en-US" sz="1700" dirty="0" smtClean="0">
                <a:latin typeface="Calibri" panose="020F0502020204030204" pitchFamily="34" charset="0"/>
              </a:rPr>
              <a:t>.</a:t>
            </a:r>
          </a:p>
          <a:p>
            <a:pPr marL="457200"/>
            <a:r>
              <a:rPr lang="en-US" sz="1800" dirty="0">
                <a:latin typeface="Calibri" panose="020F0502020204030204" pitchFamily="34" charset="0"/>
              </a:rPr>
              <a:t>The Recommended Decision also undertakes a civil penalty analysis and calculation (including an assessment of apportionment penalties between Zameer and Tristate).</a:t>
            </a:r>
          </a:p>
          <a:p>
            <a:pPr marL="457200"/>
            <a:endParaRPr lang="en-US" sz="1700" dirty="0"/>
          </a:p>
          <a:p>
            <a:pPr marL="0" indent="0">
              <a:buNone/>
            </a:pPr>
            <a:endParaRPr lang="en-US" sz="2400" dirty="0"/>
          </a:p>
        </p:txBody>
      </p:sp>
      <p:sp>
        <p:nvSpPr>
          <p:cNvPr id="4" name="Slide Number Placeholder 3"/>
          <p:cNvSpPr>
            <a:spLocks noGrp="1"/>
          </p:cNvSpPr>
          <p:nvPr>
            <p:ph type="sldNum" sz="quarter" idx="12"/>
          </p:nvPr>
        </p:nvSpPr>
        <p:spPr/>
        <p:txBody>
          <a:bodyPr/>
          <a:lstStyle/>
          <a:p>
            <a:fld id="{3AC2C7EF-9077-4F23-9511-50C1A54374BB}" type="slidenum">
              <a:rPr lang="en-US" smtClean="0"/>
              <a:t>42</a:t>
            </a:fld>
            <a:endParaRPr lang="en-US" dirty="0"/>
          </a:p>
        </p:txBody>
      </p:sp>
      <p:sp>
        <p:nvSpPr>
          <p:cNvPr id="2" name="Title 1"/>
          <p:cNvSpPr>
            <a:spLocks noGrp="1"/>
          </p:cNvSpPr>
          <p:nvPr>
            <p:ph type="title"/>
          </p:nvPr>
        </p:nvSpPr>
        <p:spPr/>
        <p:txBody>
          <a:bodyPr>
            <a:normAutofit fontScale="90000"/>
          </a:bodyPr>
          <a:lstStyle/>
          <a:p>
            <a:r>
              <a:rPr lang="en-US" sz="2400" dirty="0">
                <a:latin typeface="Calibri" panose="020F0502020204030204" pitchFamily="34" charset="0"/>
              </a:rPr>
              <a:t>Arkansas Pollution Control and Ecology Commission</a:t>
            </a:r>
            <a:br>
              <a:rPr lang="en-US" sz="2400" dirty="0">
                <a:latin typeface="Calibri" panose="020F0502020204030204" pitchFamily="34" charset="0"/>
              </a:rPr>
            </a:br>
            <a:r>
              <a:rPr lang="en-US" sz="2400" dirty="0">
                <a:latin typeface="Calibri" panose="020F0502020204030204" pitchFamily="34" charset="0"/>
              </a:rPr>
              <a:t>Administrative Law Judge Recommended Decision:</a:t>
            </a:r>
            <a:br>
              <a:rPr lang="en-US" sz="2400" dirty="0">
                <a:latin typeface="Calibri" panose="020F0502020204030204" pitchFamily="34" charset="0"/>
              </a:rPr>
            </a:br>
            <a:r>
              <a:rPr lang="en-US" sz="2400" dirty="0">
                <a:latin typeface="Calibri" panose="020F0502020204030204" pitchFamily="34" charset="0"/>
              </a:rPr>
              <a:t>Alleged Cotton Plant, Arkansas Facility </a:t>
            </a:r>
            <a:r>
              <a:rPr lang="en-US" sz="2400" dirty="0" smtClean="0">
                <a:latin typeface="Calibri" panose="020F0502020204030204" pitchFamily="34" charset="0"/>
              </a:rPr>
              <a:t>Violations  (Cont.)</a:t>
            </a:r>
            <a:endParaRPr lang="en-US" sz="2400" dirty="0">
              <a:latin typeface="Calibri" panose="020F0502020204030204" pitchFamily="34" charset="0"/>
            </a:endParaRPr>
          </a:p>
        </p:txBody>
      </p:sp>
    </p:spTree>
    <p:extLst>
      <p:ext uri="{BB962C8B-B14F-4D97-AF65-F5344CB8AC3E}">
        <p14:creationId xmlns:p14="http://schemas.microsoft.com/office/powerpoint/2010/main" val="6412306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000" dirty="0" smtClean="0">
                <a:latin typeface="Calibri" panose="020F0502020204030204" pitchFamily="34" charset="0"/>
              </a:rPr>
              <a:t>Arkansans passage of the Arkansas Medical Marijuana Amendment of 2016 set in motion fast-paced efforts to promulgate rules for cultivation, processing and dispensing of marijuana for medicinal related consumption.</a:t>
            </a:r>
          </a:p>
          <a:p>
            <a:r>
              <a:rPr lang="en-US" sz="2000" dirty="0" smtClean="0">
                <a:latin typeface="Calibri" panose="020F0502020204030204" pitchFamily="34" charset="0"/>
              </a:rPr>
              <a:t>The Arkansas Medical Marijuana Commission developed both facility structural and operational standards for marijuana cultivating, processing and dispensing activities.</a:t>
            </a:r>
          </a:p>
          <a:p>
            <a:r>
              <a:rPr lang="en-US" sz="2000" dirty="0" smtClean="0">
                <a:latin typeface="Calibri" panose="020F0502020204030204" pitchFamily="34" charset="0"/>
              </a:rPr>
              <a:t>Facility security, financial capability, quality control, product consistency, packaging, transportation, labeling and related issues have been to date the primary focus of the AMMC in its development of the medical marijuana program.</a:t>
            </a:r>
          </a:p>
          <a:p>
            <a:r>
              <a:rPr lang="en-US" sz="2000" dirty="0" smtClean="0">
                <a:latin typeface="Calibri" panose="020F0502020204030204" pitchFamily="34" charset="0"/>
              </a:rPr>
              <a:t>An important aspect of these operations that will be considered are the potential environmental and safety issues and regulatory requirements.</a:t>
            </a:r>
          </a:p>
          <a:p>
            <a:r>
              <a:rPr lang="en-US" sz="2000" dirty="0" smtClean="0">
                <a:latin typeface="Calibri" panose="020F0502020204030204" pitchFamily="34" charset="0"/>
              </a:rPr>
              <a:t>Particularly true in the case of marijuana cultivation, grow and processing operations.</a:t>
            </a:r>
            <a:endParaRPr lang="en-US" sz="20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43</a:t>
            </a:fld>
            <a:endParaRPr lang="en-US" dirty="0"/>
          </a:p>
        </p:txBody>
      </p:sp>
      <p:sp>
        <p:nvSpPr>
          <p:cNvPr id="2" name="Title 1"/>
          <p:cNvSpPr>
            <a:spLocks noGrp="1"/>
          </p:cNvSpPr>
          <p:nvPr>
            <p:ph type="title"/>
          </p:nvPr>
        </p:nvSpPr>
        <p:spPr/>
        <p:txBody>
          <a:bodyPr>
            <a:normAutofit fontScale="90000"/>
          </a:bodyPr>
          <a:lstStyle/>
          <a:p>
            <a:r>
              <a:rPr lang="en-US" sz="3200" dirty="0" smtClean="0">
                <a:latin typeface="Calibri" panose="020F0502020204030204" pitchFamily="34" charset="0"/>
              </a:rPr>
              <a:t>Arkansas Medical Marijuana Cultivation Program Development: Environmental/Safety Issues</a:t>
            </a:r>
            <a:endParaRPr lang="en-US" sz="3200" dirty="0">
              <a:latin typeface="Calibri" panose="020F0502020204030204" pitchFamily="34" charset="0"/>
            </a:endParaRPr>
          </a:p>
        </p:txBody>
      </p:sp>
    </p:spTree>
    <p:extLst>
      <p:ext uri="{BB962C8B-B14F-4D97-AF65-F5344CB8AC3E}">
        <p14:creationId xmlns:p14="http://schemas.microsoft.com/office/powerpoint/2010/main" val="8071464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8229600" cy="4525963"/>
          </a:xfrm>
        </p:spPr>
        <p:txBody>
          <a:bodyPr>
            <a:normAutofit lnSpcReduction="10000"/>
          </a:bodyPr>
          <a:lstStyle/>
          <a:p>
            <a:r>
              <a:rPr lang="en-US" sz="2000" dirty="0" smtClean="0">
                <a:latin typeface="Calibri" panose="020F0502020204030204" pitchFamily="34" charset="0"/>
              </a:rPr>
              <a:t>Issues will include:</a:t>
            </a:r>
          </a:p>
          <a:p>
            <a:pPr indent="0">
              <a:buFont typeface="Wingdings" panose="05000000000000000000" pitchFamily="2" charset="2"/>
              <a:buChar char="Ø"/>
            </a:pPr>
            <a:r>
              <a:rPr lang="en-US" sz="2000" dirty="0" smtClean="0">
                <a:latin typeface="Calibri" panose="020F0502020204030204" pitchFamily="34" charset="0"/>
              </a:rPr>
              <a:t>Wastewater/Stormwater</a:t>
            </a:r>
          </a:p>
          <a:p>
            <a:pPr indent="0">
              <a:buFont typeface="Wingdings" panose="05000000000000000000" pitchFamily="2" charset="2"/>
              <a:buChar char="Ø"/>
            </a:pPr>
            <a:r>
              <a:rPr lang="en-US" sz="2000" dirty="0" smtClean="0">
                <a:latin typeface="Calibri" panose="020F0502020204030204" pitchFamily="34" charset="0"/>
              </a:rPr>
              <a:t>Wastes/Discarded Materials/Recyclables</a:t>
            </a:r>
          </a:p>
          <a:p>
            <a:pPr marL="1028700">
              <a:buFontTx/>
              <a:buChar char="-"/>
            </a:pPr>
            <a:r>
              <a:rPr lang="en-US" sz="2000" dirty="0" smtClean="0">
                <a:latin typeface="Calibri" panose="020F0502020204030204" pitchFamily="34" charset="0"/>
              </a:rPr>
              <a:t>Crop residues, extracts failing quality testing, vegetative material (stalks, stems, roots, leaves, etc.), planting soils, wastes, etc. generated by processing, composting, mixing, disposal or recycling marijuana cultivation/production related materials.</a:t>
            </a:r>
          </a:p>
          <a:p>
            <a:pPr marL="1028700">
              <a:buFontTx/>
              <a:buChar char="-"/>
            </a:pPr>
            <a:r>
              <a:rPr lang="en-US" sz="2000" dirty="0" smtClean="0">
                <a:latin typeface="Calibri" panose="020F0502020204030204" pitchFamily="34" charset="0"/>
              </a:rPr>
              <a:t>Fats, oils, and grease (associated with production of edible products)</a:t>
            </a:r>
          </a:p>
          <a:p>
            <a:pPr marL="1028700">
              <a:buFontTx/>
              <a:buChar char="-"/>
            </a:pPr>
            <a:r>
              <a:rPr lang="en-US" sz="2000" dirty="0" smtClean="0">
                <a:latin typeface="Calibri" panose="020F0502020204030204" pitchFamily="34" charset="0"/>
              </a:rPr>
              <a:t>Potential Solid Wastes/Recyclables</a:t>
            </a:r>
          </a:p>
          <a:p>
            <a:pPr marL="1028700">
              <a:buFontTx/>
              <a:buChar char="-"/>
            </a:pPr>
            <a:r>
              <a:rPr lang="en-US" sz="2000" dirty="0" smtClean="0">
                <a:latin typeface="Calibri" panose="020F0502020204030204" pitchFamily="34" charset="0"/>
              </a:rPr>
              <a:t>Potential Hazardous Wastes</a:t>
            </a:r>
          </a:p>
          <a:p>
            <a:pPr marL="1028700">
              <a:buFontTx/>
              <a:buChar char="-"/>
            </a:pPr>
            <a:r>
              <a:rPr lang="en-US" sz="2000" dirty="0" smtClean="0">
                <a:latin typeface="Calibri" panose="020F0502020204030204" pitchFamily="34" charset="0"/>
              </a:rPr>
              <a:t>Air/Odors</a:t>
            </a:r>
          </a:p>
          <a:p>
            <a:pPr marL="1028700">
              <a:buFontTx/>
              <a:buChar char="-"/>
            </a:pPr>
            <a:r>
              <a:rPr lang="en-US" sz="2000" dirty="0" smtClean="0">
                <a:latin typeface="Calibri" panose="020F0502020204030204" pitchFamily="34" charset="0"/>
              </a:rPr>
              <a:t>Product/Chemical Storage/Use</a:t>
            </a:r>
          </a:p>
          <a:p>
            <a:pPr marL="1028700">
              <a:buFontTx/>
              <a:buChar char="-"/>
            </a:pPr>
            <a:r>
              <a:rPr lang="en-US" sz="2000" dirty="0" smtClean="0">
                <a:latin typeface="Calibri" panose="020F0502020204030204" pitchFamily="34" charset="0"/>
              </a:rPr>
              <a:t>Noise</a:t>
            </a:r>
            <a:endParaRPr lang="en-US" sz="20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44</a:t>
            </a:fld>
            <a:endParaRPr lang="en-US" dirty="0"/>
          </a:p>
        </p:txBody>
      </p:sp>
      <p:sp>
        <p:nvSpPr>
          <p:cNvPr id="2" name="Title 1"/>
          <p:cNvSpPr>
            <a:spLocks noGrp="1"/>
          </p:cNvSpPr>
          <p:nvPr>
            <p:ph type="title"/>
          </p:nvPr>
        </p:nvSpPr>
        <p:spPr>
          <a:xfrm>
            <a:off x="457200" y="304800"/>
            <a:ext cx="8229600" cy="1143000"/>
          </a:xfrm>
        </p:spPr>
        <p:txBody>
          <a:bodyPr>
            <a:noAutofit/>
          </a:bodyPr>
          <a:lstStyle/>
          <a:p>
            <a:r>
              <a:rPr lang="en-US" sz="2400" dirty="0">
                <a:latin typeface="Calibri" panose="020F0502020204030204" pitchFamily="34" charset="0"/>
              </a:rPr>
              <a:t>Arkansas Medical Marijuana Cultivation Program Development: Environmental/Safety </a:t>
            </a:r>
            <a:r>
              <a:rPr lang="en-US" sz="2400" dirty="0" smtClean="0">
                <a:latin typeface="Calibri" panose="020F0502020204030204" pitchFamily="34" charset="0"/>
              </a:rPr>
              <a:t>Issues (Cont.)</a:t>
            </a:r>
            <a:endParaRPr lang="en-US" sz="2400" dirty="0">
              <a:latin typeface="Calibri" panose="020F0502020204030204" pitchFamily="34" charset="0"/>
            </a:endParaRPr>
          </a:p>
        </p:txBody>
      </p:sp>
    </p:spTree>
    <p:extLst>
      <p:ext uri="{BB962C8B-B14F-4D97-AF65-F5344CB8AC3E}">
        <p14:creationId xmlns:p14="http://schemas.microsoft.com/office/powerpoint/2010/main" val="21165385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373563"/>
          </a:xfrm>
        </p:spPr>
        <p:txBody>
          <a:bodyPr>
            <a:normAutofit/>
          </a:bodyPr>
          <a:lstStyle/>
          <a:p>
            <a:r>
              <a:rPr lang="en-US" sz="1700" dirty="0" smtClean="0">
                <a:latin typeface="Calibri" panose="020F0502020204030204" pitchFamily="34" charset="0"/>
              </a:rPr>
              <a:t>New </a:t>
            </a:r>
            <a:r>
              <a:rPr lang="en-US" sz="1700" dirty="0">
                <a:latin typeface="Calibri" panose="020F0502020204030204" pitchFamily="34" charset="0"/>
              </a:rPr>
              <a:t>York </a:t>
            </a:r>
            <a:r>
              <a:rPr lang="en-US" sz="1700" dirty="0" smtClean="0">
                <a:latin typeface="Calibri" panose="020F0502020204030204" pitchFamily="34" charset="0"/>
              </a:rPr>
              <a:t>court addressed </a:t>
            </a:r>
            <a:r>
              <a:rPr lang="en-US" sz="1700" dirty="0">
                <a:latin typeface="Calibri" panose="020F0502020204030204" pitchFamily="34" charset="0"/>
              </a:rPr>
              <a:t>in a March 7th decision whether a lower court properly granted summary judgment to a subcontractor performing engineering inspection services on a highway construction project related to a bodily injury claim.  See </a:t>
            </a:r>
            <a:r>
              <a:rPr lang="en-US" sz="1700" i="1" dirty="0">
                <a:latin typeface="Calibri" panose="020F0502020204030204" pitchFamily="34" charset="0"/>
              </a:rPr>
              <a:t>Cathy Marl, et al. v. Liro Engineers, Inc</a:t>
            </a:r>
            <a:r>
              <a:rPr lang="en-US" sz="1700" dirty="0">
                <a:latin typeface="Calibri" panose="020F0502020204030204" pitchFamily="34" charset="0"/>
              </a:rPr>
              <a:t>., etc., et al., 2018 WL 1178363</a:t>
            </a:r>
            <a:r>
              <a:rPr lang="en-US" sz="1700" dirty="0" smtClean="0">
                <a:latin typeface="Calibri" panose="020F0502020204030204" pitchFamily="34" charset="0"/>
              </a:rPr>
              <a:t>.</a:t>
            </a:r>
          </a:p>
          <a:p>
            <a:r>
              <a:rPr lang="en-US" sz="1800" dirty="0" smtClean="0">
                <a:latin typeface="Calibri" panose="020F0502020204030204" pitchFamily="34" charset="0"/>
              </a:rPr>
              <a:t>Alleged </a:t>
            </a:r>
            <a:r>
              <a:rPr lang="en-US" sz="1800" dirty="0">
                <a:latin typeface="Calibri" panose="020F0502020204030204" pitchFamily="34" charset="0"/>
              </a:rPr>
              <a:t>injuries were associated with soil excavated in connection with the highway construction project that may have been contaminated with hazardous waste.</a:t>
            </a:r>
          </a:p>
          <a:p>
            <a:r>
              <a:rPr lang="en-US" sz="1800" dirty="0" smtClean="0">
                <a:latin typeface="Calibri" panose="020F0502020204030204" pitchFamily="34" charset="0"/>
              </a:rPr>
              <a:t>The Plaintiffs were employees of a general contractor on a highway construction project undertaken by the New York State Thruway Authority.</a:t>
            </a:r>
          </a:p>
          <a:p>
            <a:r>
              <a:rPr lang="en-US" sz="1800" dirty="0" smtClean="0">
                <a:latin typeface="Calibri" panose="020F0502020204030204" pitchFamily="34" charset="0"/>
              </a:rPr>
              <a:t>The general contractor had entered into a contract with Defendant Conrad Geoscience Corp.  </a:t>
            </a:r>
          </a:p>
          <a:p>
            <a:r>
              <a:rPr lang="en-US" sz="1800" dirty="0" smtClean="0">
                <a:latin typeface="Calibri" panose="020F0502020204030204" pitchFamily="34" charset="0"/>
              </a:rPr>
              <a:t>Conrad’s responsibility included preparation of environmental safety plans required by the New York State Department of Environmental Control since the highway project involved a landfill that was known to be contaminated by hazardous waste.</a:t>
            </a:r>
            <a:endParaRPr lang="en-US" sz="1700" dirty="0" smtClean="0">
              <a:latin typeface="Calibri" panose="020F0502020204030204" pitchFamily="34" charset="0"/>
            </a:endParaRPr>
          </a:p>
          <a:p>
            <a:endParaRPr lang="en-US" sz="1700" dirty="0"/>
          </a:p>
        </p:txBody>
      </p:sp>
      <p:sp>
        <p:nvSpPr>
          <p:cNvPr id="4" name="Slide Number Placeholder 3"/>
          <p:cNvSpPr>
            <a:spLocks noGrp="1"/>
          </p:cNvSpPr>
          <p:nvPr>
            <p:ph type="sldNum" sz="quarter" idx="12"/>
          </p:nvPr>
        </p:nvSpPr>
        <p:spPr/>
        <p:txBody>
          <a:bodyPr/>
          <a:lstStyle/>
          <a:p>
            <a:fld id="{3AC2C7EF-9077-4F23-9511-50C1A54374BB}" type="slidenum">
              <a:rPr lang="en-US" smtClean="0"/>
              <a:t>45</a:t>
            </a:fld>
            <a:endParaRPr lang="en-US" dirty="0"/>
          </a:p>
        </p:txBody>
      </p:sp>
      <p:sp>
        <p:nvSpPr>
          <p:cNvPr id="2" name="Title 1"/>
          <p:cNvSpPr>
            <a:spLocks noGrp="1"/>
          </p:cNvSpPr>
          <p:nvPr>
            <p:ph type="title"/>
          </p:nvPr>
        </p:nvSpPr>
        <p:spPr>
          <a:xfrm>
            <a:off x="533400" y="274638"/>
            <a:ext cx="8153400" cy="1173162"/>
          </a:xfrm>
        </p:spPr>
        <p:txBody>
          <a:bodyPr>
            <a:noAutofit/>
          </a:bodyPr>
          <a:lstStyle/>
          <a:p>
            <a:pPr algn="ctr"/>
            <a:r>
              <a:rPr lang="en-US" sz="2400" dirty="0">
                <a:latin typeface="Calibri" panose="020F0502020204030204" pitchFamily="34" charset="0"/>
              </a:rPr>
              <a:t>Hazardous Substances/Bodily Injury Claim: </a:t>
            </a:r>
            <a:r>
              <a:rPr lang="en-US" sz="2400" dirty="0" smtClean="0">
                <a:latin typeface="Calibri" panose="020F0502020204030204" pitchFamily="34" charset="0"/>
              </a:rPr>
              <a:t/>
            </a:r>
            <a:br>
              <a:rPr lang="en-US" sz="2400" dirty="0" smtClean="0">
                <a:latin typeface="Calibri" panose="020F0502020204030204" pitchFamily="34" charset="0"/>
              </a:rPr>
            </a:br>
            <a:r>
              <a:rPr lang="en-US" sz="2400" dirty="0" smtClean="0">
                <a:latin typeface="Calibri" panose="020F0502020204030204" pitchFamily="34" charset="0"/>
              </a:rPr>
              <a:t>New </a:t>
            </a:r>
            <a:r>
              <a:rPr lang="en-US" sz="2400" dirty="0">
                <a:latin typeface="Calibri" panose="020F0502020204030204" pitchFamily="34" charset="0"/>
              </a:rPr>
              <a:t>York Court Addresses Potential Liability </a:t>
            </a:r>
            <a:r>
              <a:rPr lang="en-US" sz="2400" dirty="0" smtClean="0">
                <a:latin typeface="Calibri" panose="020F0502020204030204" pitchFamily="34" charset="0"/>
              </a:rPr>
              <a:t>of</a:t>
            </a:r>
            <a:br>
              <a:rPr lang="en-US" sz="2400" dirty="0" smtClean="0">
                <a:latin typeface="Calibri" panose="020F0502020204030204" pitchFamily="34" charset="0"/>
              </a:rPr>
            </a:br>
            <a:r>
              <a:rPr lang="en-US" sz="2400" dirty="0" smtClean="0">
                <a:latin typeface="Calibri" panose="020F0502020204030204" pitchFamily="34" charset="0"/>
              </a:rPr>
              <a:t>Engineering </a:t>
            </a:r>
            <a:r>
              <a:rPr lang="en-US" sz="2400" dirty="0">
                <a:latin typeface="Calibri" panose="020F0502020204030204" pitchFamily="34" charset="0"/>
              </a:rPr>
              <a:t>Inspection Subcontractor</a:t>
            </a:r>
          </a:p>
        </p:txBody>
      </p:sp>
    </p:spTree>
    <p:extLst>
      <p:ext uri="{BB962C8B-B14F-4D97-AF65-F5344CB8AC3E}">
        <p14:creationId xmlns:p14="http://schemas.microsoft.com/office/powerpoint/2010/main" val="27491106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txBody>
          <a:bodyPr>
            <a:normAutofit/>
          </a:bodyPr>
          <a:lstStyle/>
          <a:p>
            <a:r>
              <a:rPr lang="en-US" sz="1700" dirty="0">
                <a:latin typeface="Calibri" panose="020F0502020204030204" pitchFamily="34" charset="0"/>
              </a:rPr>
              <a:t>The decision illustrates the importance of clearly articulating or defining which parties, subcontractors, etc. are responsible for particular activities or </a:t>
            </a:r>
            <a:r>
              <a:rPr lang="en-US" sz="1700" dirty="0" smtClean="0">
                <a:latin typeface="Calibri" panose="020F0502020204030204" pitchFamily="34" charset="0"/>
              </a:rPr>
              <a:t>responses</a:t>
            </a:r>
            <a:endParaRPr lang="en-US" sz="1700" dirty="0">
              <a:latin typeface="Calibri" panose="020F0502020204030204" pitchFamily="34" charset="0"/>
            </a:endParaRPr>
          </a:p>
          <a:p>
            <a:r>
              <a:rPr lang="en-US" sz="1700" dirty="0" smtClean="0">
                <a:latin typeface="Calibri" panose="020F0502020204030204" pitchFamily="34" charset="0"/>
              </a:rPr>
              <a:t>The </a:t>
            </a:r>
            <a:r>
              <a:rPr lang="en-US" sz="1700" dirty="0">
                <a:latin typeface="Calibri" panose="020F0502020204030204" pitchFamily="34" charset="0"/>
              </a:rPr>
              <a:t>New York State Thruway Authority entered into a contract with the Defendant Liro Engineers, Inc. </a:t>
            </a:r>
            <a:r>
              <a:rPr lang="en-US" sz="1700" dirty="0" smtClean="0">
                <a:latin typeface="Calibri" panose="020F0502020204030204" pitchFamily="34" charset="0"/>
              </a:rPr>
              <a:t>to </a:t>
            </a:r>
            <a:r>
              <a:rPr lang="en-US" sz="1700" dirty="0">
                <a:latin typeface="Calibri" panose="020F0502020204030204" pitchFamily="34" charset="0"/>
              </a:rPr>
              <a:t>perform engineering inspection services on the project.</a:t>
            </a:r>
          </a:p>
          <a:p>
            <a:r>
              <a:rPr lang="en-US" sz="1700" dirty="0">
                <a:latin typeface="Calibri" panose="020F0502020204030204" pitchFamily="34" charset="0"/>
              </a:rPr>
              <a:t>An action was commenced against Liro and Conrad to recover damages by truck drivers for bodily injuries for injuries related to fumes from soil transportation</a:t>
            </a:r>
            <a:r>
              <a:rPr lang="en-US" sz="1700" dirty="0" smtClean="0">
                <a:latin typeface="Calibri" panose="020F0502020204030204" pitchFamily="34" charset="0"/>
              </a:rPr>
              <a:t>.</a:t>
            </a:r>
          </a:p>
          <a:p>
            <a:r>
              <a:rPr lang="en-US" sz="1800" dirty="0">
                <a:latin typeface="Calibri" panose="020F0502020204030204" pitchFamily="34" charset="0"/>
              </a:rPr>
              <a:t>The </a:t>
            </a:r>
            <a:r>
              <a:rPr lang="en-US" sz="1800" dirty="0" smtClean="0">
                <a:latin typeface="Calibri" panose="020F0502020204030204" pitchFamily="34" charset="0"/>
              </a:rPr>
              <a:t>Court </a:t>
            </a:r>
            <a:r>
              <a:rPr lang="en-US" sz="1800" dirty="0">
                <a:latin typeface="Calibri" panose="020F0502020204030204" pitchFamily="34" charset="0"/>
              </a:rPr>
              <a:t>dismissed the Complaint, noting</a:t>
            </a:r>
            <a:r>
              <a:rPr lang="en-US" sz="1800" dirty="0" smtClean="0">
                <a:latin typeface="Calibri" panose="020F0502020204030204" pitchFamily="34" charset="0"/>
              </a:rPr>
              <a:t>:</a:t>
            </a:r>
            <a:endParaRPr lang="en-US" sz="1800" dirty="0">
              <a:latin typeface="Calibri" panose="020F0502020204030204" pitchFamily="34" charset="0"/>
            </a:endParaRPr>
          </a:p>
          <a:p>
            <a:pPr marL="914400" indent="0">
              <a:buNone/>
            </a:pPr>
            <a:r>
              <a:rPr lang="en-US" sz="1800" dirty="0" smtClean="0">
                <a:latin typeface="Calibri" panose="020F0502020204030204" pitchFamily="34" charset="0"/>
              </a:rPr>
              <a:t>Conrad </a:t>
            </a:r>
            <a:r>
              <a:rPr lang="en-US" sz="1800" dirty="0">
                <a:latin typeface="Calibri" panose="020F0502020204030204" pitchFamily="34" charset="0"/>
              </a:rPr>
              <a:t>submitted evidence that, as the entity charged with creating environmental safety plans, it exercised no supervisory authority at the highway construction project work site and owed no duty of care to the plaintiffs.</a:t>
            </a:r>
            <a:endParaRPr lang="en-US" sz="1700" dirty="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46</a:t>
            </a:fld>
            <a:endParaRPr lang="en-US" dirty="0"/>
          </a:p>
        </p:txBody>
      </p:sp>
      <p:sp>
        <p:nvSpPr>
          <p:cNvPr id="2" name="Title 1"/>
          <p:cNvSpPr>
            <a:spLocks noGrp="1"/>
          </p:cNvSpPr>
          <p:nvPr>
            <p:ph type="title"/>
          </p:nvPr>
        </p:nvSpPr>
        <p:spPr>
          <a:xfrm>
            <a:off x="457200" y="274638"/>
            <a:ext cx="8229600" cy="1706562"/>
          </a:xfrm>
        </p:spPr>
        <p:txBody>
          <a:bodyPr>
            <a:noAutofit/>
          </a:bodyPr>
          <a:lstStyle/>
          <a:p>
            <a:pPr algn="ctr"/>
            <a:r>
              <a:rPr lang="en-US" sz="2400" dirty="0">
                <a:latin typeface="Calibri" panose="020F0502020204030204" pitchFamily="34" charset="0"/>
              </a:rPr>
              <a:t>Hazardous Substances/Bodily Injury Claim: </a:t>
            </a:r>
            <a:r>
              <a:rPr lang="en-US" sz="2400" dirty="0" smtClean="0">
                <a:latin typeface="Calibri" panose="020F0502020204030204" pitchFamily="34" charset="0"/>
              </a:rPr>
              <a:t>New </a:t>
            </a:r>
            <a:r>
              <a:rPr lang="en-US" sz="2400" dirty="0">
                <a:latin typeface="Calibri" panose="020F0502020204030204" pitchFamily="34" charset="0"/>
              </a:rPr>
              <a:t>York Court Addresses Potential Liability </a:t>
            </a:r>
            <a:r>
              <a:rPr lang="en-US" sz="2400" dirty="0" smtClean="0">
                <a:latin typeface="Calibri" panose="020F0502020204030204" pitchFamily="34" charset="0"/>
              </a:rPr>
              <a:t>of Engineering </a:t>
            </a:r>
            <a:r>
              <a:rPr lang="en-US" sz="2400" dirty="0">
                <a:latin typeface="Calibri" panose="020F0502020204030204" pitchFamily="34" charset="0"/>
              </a:rPr>
              <a:t>Inspection Subcontractor </a:t>
            </a:r>
            <a:r>
              <a:rPr lang="en-US" sz="2400" dirty="0" smtClean="0">
                <a:latin typeface="Calibri" panose="020F0502020204030204" pitchFamily="34" charset="0"/>
              </a:rPr>
              <a:t>(Cont.)</a:t>
            </a:r>
            <a:endParaRPr lang="en-US" sz="2400" dirty="0">
              <a:latin typeface="Calibri" panose="020F0502020204030204" pitchFamily="34" charset="0"/>
            </a:endParaRPr>
          </a:p>
        </p:txBody>
      </p:sp>
    </p:spTree>
    <p:extLst>
      <p:ext uri="{BB962C8B-B14F-4D97-AF65-F5344CB8AC3E}">
        <p14:creationId xmlns:p14="http://schemas.microsoft.com/office/powerpoint/2010/main" val="4133207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400" dirty="0">
                <a:latin typeface="Calibri" panose="020F0502020204030204" pitchFamily="34" charset="0"/>
              </a:rPr>
              <a:t>EPA on March 18 2015 promulgated a final rule amending the OSWRO NESHAP based on a residual risk and technology review conducted for the OSWRO source category. </a:t>
            </a:r>
          </a:p>
          <a:p>
            <a:r>
              <a:rPr lang="en-US" sz="2400" dirty="0">
                <a:latin typeface="Calibri" panose="020F0502020204030204" pitchFamily="34" charset="0"/>
              </a:rPr>
              <a:t>A petition for reconsideration in regards to this final rule was submitted to EPA by Eastern Chemical Company and the American </a:t>
            </a:r>
            <a:r>
              <a:rPr lang="en-US" sz="2400" dirty="0" smtClean="0">
                <a:latin typeface="Calibri" panose="020F0502020204030204" pitchFamily="34" charset="0"/>
              </a:rPr>
              <a:t>Chemistry </a:t>
            </a:r>
            <a:r>
              <a:rPr lang="en-US" sz="2400" dirty="0">
                <a:latin typeface="Calibri" panose="020F0502020204030204" pitchFamily="34" charset="0"/>
              </a:rPr>
              <a:t>Council. </a:t>
            </a:r>
            <a:endParaRPr lang="en-US" sz="2400" dirty="0" smtClean="0">
              <a:latin typeface="Calibri" panose="020F0502020204030204" pitchFamily="34" charset="0"/>
            </a:endParaRPr>
          </a:p>
          <a:p>
            <a:r>
              <a:rPr lang="en-US" sz="2400" dirty="0" smtClean="0">
                <a:latin typeface="Calibri" panose="020F0502020204030204" pitchFamily="34" charset="0"/>
              </a:rPr>
              <a:t>The </a:t>
            </a:r>
            <a:r>
              <a:rPr lang="en-US" sz="2400" dirty="0">
                <a:latin typeface="Calibri" panose="020F0502020204030204" pitchFamily="34" charset="0"/>
              </a:rPr>
              <a:t>petition sought reconsideration of:</a:t>
            </a:r>
          </a:p>
          <a:p>
            <a:pPr marL="1371600" indent="-457200">
              <a:buFont typeface="Wingdings" panose="05000000000000000000" pitchFamily="2" charset="2"/>
              <a:buChar char="Ø"/>
            </a:pPr>
            <a:r>
              <a:rPr lang="en-US" sz="2400" dirty="0" smtClean="0">
                <a:latin typeface="Calibri" panose="020F0502020204030204" pitchFamily="34" charset="0"/>
              </a:rPr>
              <a:t>The </a:t>
            </a:r>
            <a:r>
              <a:rPr lang="en-US" sz="2400" dirty="0">
                <a:latin typeface="Calibri" panose="020F0502020204030204" pitchFamily="34" charset="0"/>
              </a:rPr>
              <a:t>equipment leak provisions for connectors</a:t>
            </a:r>
          </a:p>
          <a:p>
            <a:pPr marL="1371600" indent="-457200">
              <a:buFont typeface="Wingdings" panose="05000000000000000000" pitchFamily="2" charset="2"/>
              <a:buChar char="Ø"/>
            </a:pPr>
            <a:r>
              <a:rPr lang="en-US" sz="2400" dirty="0" smtClean="0">
                <a:latin typeface="Calibri" panose="020F0502020204030204" pitchFamily="34" charset="0"/>
              </a:rPr>
              <a:t>The </a:t>
            </a:r>
            <a:r>
              <a:rPr lang="en-US" sz="2400" dirty="0">
                <a:latin typeface="Calibri" panose="020F0502020204030204" pitchFamily="34" charset="0"/>
              </a:rPr>
              <a:t>requirement to monitor PRDs on </a:t>
            </a:r>
            <a:r>
              <a:rPr lang="en-US" sz="2400" dirty="0" smtClean="0">
                <a:latin typeface="Calibri" panose="020F0502020204030204" pitchFamily="34" charset="0"/>
              </a:rPr>
              <a:t>containers</a:t>
            </a:r>
          </a:p>
          <a:p>
            <a:r>
              <a:rPr lang="en-US" sz="2400" dirty="0">
                <a:latin typeface="Calibri" panose="020F0502020204030204" pitchFamily="34" charset="0"/>
              </a:rPr>
              <a:t>EPA’s proposed rule would remove the additional monitoring requirements for PRDs on containers derived from the 2015 final rule</a:t>
            </a:r>
            <a:r>
              <a:rPr lang="en-US" sz="2400" dirty="0"/>
              <a:t>. </a:t>
            </a:r>
          </a:p>
          <a:p>
            <a:endParaRPr lang="en-US" sz="2400" dirty="0"/>
          </a:p>
        </p:txBody>
      </p:sp>
      <p:sp>
        <p:nvSpPr>
          <p:cNvPr id="4" name="Slide Number Placeholder 3"/>
          <p:cNvSpPr>
            <a:spLocks noGrp="1"/>
          </p:cNvSpPr>
          <p:nvPr>
            <p:ph type="sldNum" sz="quarter" idx="12"/>
          </p:nvPr>
        </p:nvSpPr>
        <p:spPr/>
        <p:txBody>
          <a:bodyPr/>
          <a:lstStyle/>
          <a:p>
            <a:fld id="{3AC2C7EF-9077-4F23-9511-50C1A54374BB}" type="slidenum">
              <a:rPr lang="en-US" smtClean="0"/>
              <a:t>5</a:t>
            </a:fld>
            <a:endParaRPr lang="en-US" dirty="0"/>
          </a:p>
        </p:txBody>
      </p:sp>
      <p:sp>
        <p:nvSpPr>
          <p:cNvPr id="2" name="Title 1"/>
          <p:cNvSpPr>
            <a:spLocks noGrp="1"/>
          </p:cNvSpPr>
          <p:nvPr>
            <p:ph type="title"/>
          </p:nvPr>
        </p:nvSpPr>
        <p:spPr/>
        <p:txBody>
          <a:bodyPr>
            <a:normAutofit/>
          </a:bodyPr>
          <a:lstStyle/>
          <a:p>
            <a:pPr algn="ctr"/>
            <a:r>
              <a:rPr lang="en-US" sz="2400" dirty="0">
                <a:latin typeface="Calibri" panose="020F0502020204030204" pitchFamily="34" charset="0"/>
              </a:rPr>
              <a:t>Off-Site Waste and Recovery Operations/NESHAP: </a:t>
            </a:r>
            <a:r>
              <a:rPr lang="en-US" sz="2400" dirty="0" smtClean="0">
                <a:latin typeface="Calibri" panose="020F0502020204030204" pitchFamily="34" charset="0"/>
              </a:rPr>
              <a:t>EPA Proposed </a:t>
            </a:r>
            <a:r>
              <a:rPr lang="en-US" sz="2400" dirty="0">
                <a:latin typeface="Calibri" panose="020F0502020204030204" pitchFamily="34" charset="0"/>
              </a:rPr>
              <a:t>Revisions  (</a:t>
            </a:r>
            <a:r>
              <a:rPr lang="en-US" sz="2400" dirty="0" smtClean="0">
                <a:latin typeface="Calibri" panose="020F0502020204030204" pitchFamily="34" charset="0"/>
              </a:rPr>
              <a:t>Cont.)</a:t>
            </a:r>
            <a:endParaRPr lang="en-US" sz="2400" dirty="0">
              <a:latin typeface="Calibri" panose="020F0502020204030204" pitchFamily="34" charset="0"/>
            </a:endParaRPr>
          </a:p>
        </p:txBody>
      </p:sp>
    </p:spTree>
    <p:extLst>
      <p:ext uri="{BB962C8B-B14F-4D97-AF65-F5344CB8AC3E}">
        <p14:creationId xmlns:p14="http://schemas.microsoft.com/office/powerpoint/2010/main" val="561978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763963"/>
          </a:xfrm>
        </p:spPr>
        <p:txBody>
          <a:bodyPr>
            <a:normAutofit/>
          </a:bodyPr>
          <a:lstStyle/>
          <a:p>
            <a:r>
              <a:rPr lang="en-US" sz="1800" dirty="0" smtClean="0">
                <a:latin typeface="Calibri" panose="020F0502020204030204" pitchFamily="34" charset="0"/>
              </a:rPr>
              <a:t>EPA in </a:t>
            </a:r>
            <a:r>
              <a:rPr lang="en-US" sz="1800" dirty="0">
                <a:latin typeface="Calibri" panose="020F0502020204030204" pitchFamily="34" charset="0"/>
              </a:rPr>
              <a:t>a February 7th Federal Register notice issued a final rule amending the Non-Hazardous Secondary Material Rule to add certain treated railroad ties to the list of Categorical Non-Waste Fuels. </a:t>
            </a:r>
          </a:p>
          <a:p>
            <a:r>
              <a:rPr lang="en-US" sz="1800" dirty="0">
                <a:latin typeface="Calibri" panose="020F0502020204030204" pitchFamily="34" charset="0"/>
              </a:rPr>
              <a:t>The TRTs added are processed creosote-porate, copper naphthenate, and copper naphthenate-borate</a:t>
            </a:r>
            <a:r>
              <a:rPr lang="en-US" sz="1800" dirty="0" smtClean="0">
                <a:latin typeface="Calibri" panose="020F0502020204030204" pitchFamily="34" charset="0"/>
              </a:rPr>
              <a:t>.</a:t>
            </a:r>
          </a:p>
          <a:p>
            <a:r>
              <a:rPr lang="en-US" sz="1800" dirty="0">
                <a:latin typeface="Calibri" panose="020F0502020204030204" pitchFamily="34" charset="0"/>
              </a:rPr>
              <a:t>Section 129(a)(1)(B) of the Clean Air Act directs the EPA to establish standards for Commercial and Industrial Solid Waste Incinerators (“CISWI”) which burn solid waste</a:t>
            </a:r>
            <a:r>
              <a:rPr lang="en-US" sz="1800" dirty="0" smtClean="0">
                <a:latin typeface="Calibri" panose="020F0502020204030204" pitchFamily="34" charset="0"/>
              </a:rPr>
              <a:t>.</a:t>
            </a:r>
          </a:p>
          <a:p>
            <a:r>
              <a:rPr lang="en-US" sz="1800" dirty="0">
                <a:latin typeface="Calibri" panose="020F0502020204030204" pitchFamily="34" charset="0"/>
              </a:rPr>
              <a:t>The Clean Air Act further provides in Section 129(g)(6) that the term “solid waste” is to be established by the agency under the Resource Conservation and Recovery Act (“RCRA”). Section 2002(a)(1) of RCRA authorizes the agency to promulgate regulations as are necessary to carry out its functions under the statute.</a:t>
            </a:r>
            <a:endParaRPr lang="en-US" sz="1800" dirty="0" smtClean="0">
              <a:latin typeface="Calibri" panose="020F0502020204030204" pitchFamily="34" charset="0"/>
            </a:endParaRPr>
          </a:p>
          <a:p>
            <a:endParaRPr lang="en-US" sz="2400" dirty="0"/>
          </a:p>
        </p:txBody>
      </p:sp>
      <p:sp>
        <p:nvSpPr>
          <p:cNvPr id="4" name="Slide Number Placeholder 3"/>
          <p:cNvSpPr>
            <a:spLocks noGrp="1"/>
          </p:cNvSpPr>
          <p:nvPr>
            <p:ph type="sldNum" sz="quarter" idx="12"/>
          </p:nvPr>
        </p:nvSpPr>
        <p:spPr/>
        <p:txBody>
          <a:bodyPr/>
          <a:lstStyle/>
          <a:p>
            <a:fld id="{3AC2C7EF-9077-4F23-9511-50C1A54374BB}" type="slidenum">
              <a:rPr lang="en-US" smtClean="0"/>
              <a:t>6</a:t>
            </a:fld>
            <a:endParaRPr lang="en-US" dirty="0"/>
          </a:p>
        </p:txBody>
      </p:sp>
      <p:sp>
        <p:nvSpPr>
          <p:cNvPr id="2" name="Title 1"/>
          <p:cNvSpPr>
            <a:spLocks noGrp="1"/>
          </p:cNvSpPr>
          <p:nvPr>
            <p:ph type="title"/>
          </p:nvPr>
        </p:nvSpPr>
        <p:spPr>
          <a:xfrm>
            <a:off x="457200" y="274638"/>
            <a:ext cx="8229600" cy="1630362"/>
          </a:xfrm>
        </p:spPr>
        <p:txBody>
          <a:bodyPr>
            <a:noAutofit/>
          </a:bodyPr>
          <a:lstStyle/>
          <a:p>
            <a:pPr algn="ctr"/>
            <a:r>
              <a:rPr lang="en-US" sz="2800" dirty="0">
                <a:latin typeface="Calibri" panose="020F0502020204030204" pitchFamily="34" charset="0"/>
              </a:rPr>
              <a:t>Treated Railroad </a:t>
            </a:r>
            <a:r>
              <a:rPr lang="en-US" sz="2800" dirty="0" smtClean="0">
                <a:latin typeface="Calibri" panose="020F0502020204030204" pitchFamily="34" charset="0"/>
              </a:rPr>
              <a:t>Ties/Non-Hazardous Secondary </a:t>
            </a:r>
            <a:r>
              <a:rPr lang="en-US" sz="2800" dirty="0">
                <a:latin typeface="Calibri" panose="020F0502020204030204" pitchFamily="34" charset="0"/>
              </a:rPr>
              <a:t>Material Rule: U.S. </a:t>
            </a:r>
            <a:r>
              <a:rPr lang="en-US" sz="2800" dirty="0" smtClean="0">
                <a:latin typeface="Calibri" panose="020F0502020204030204" pitchFamily="34" charset="0"/>
              </a:rPr>
              <a:t>Environmental Protection </a:t>
            </a:r>
            <a:r>
              <a:rPr lang="en-US" sz="2800" dirty="0">
                <a:latin typeface="Calibri" panose="020F0502020204030204" pitchFamily="34" charset="0"/>
              </a:rPr>
              <a:t>Agency Final Rule</a:t>
            </a:r>
          </a:p>
        </p:txBody>
      </p:sp>
    </p:spTree>
    <p:extLst>
      <p:ext uri="{BB962C8B-B14F-4D97-AF65-F5344CB8AC3E}">
        <p14:creationId xmlns:p14="http://schemas.microsoft.com/office/powerpoint/2010/main" val="1830852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txBody>
          <a:bodyPr>
            <a:normAutofit/>
          </a:bodyPr>
          <a:lstStyle/>
          <a:p>
            <a:r>
              <a:rPr lang="en-US" sz="1900" dirty="0">
                <a:latin typeface="Calibri" panose="020F0502020204030204" pitchFamily="34" charset="0"/>
              </a:rPr>
              <a:t>Previous RCRA rulemakings identified certain hazardous materials that the agency decided were not solid waste when burned in combustion units. </a:t>
            </a:r>
            <a:endParaRPr lang="en-US" sz="1900" dirty="0" smtClean="0">
              <a:latin typeface="Calibri" panose="020F0502020204030204" pitchFamily="34" charset="0"/>
            </a:endParaRPr>
          </a:p>
          <a:p>
            <a:r>
              <a:rPr lang="en-US" sz="1900" dirty="0" smtClean="0">
                <a:latin typeface="Calibri" panose="020F0502020204030204" pitchFamily="34" charset="0"/>
              </a:rPr>
              <a:t>A determination that a material is not a solid waste is important and sought after for obvious reasons.</a:t>
            </a:r>
            <a:endParaRPr lang="en-US" sz="1900" dirty="0">
              <a:latin typeface="Calibri" panose="020F0502020204030204" pitchFamily="34" charset="0"/>
            </a:endParaRPr>
          </a:p>
          <a:p>
            <a:r>
              <a:rPr lang="en-US" sz="1900" dirty="0">
                <a:latin typeface="Calibri" panose="020F0502020204030204" pitchFamily="34" charset="0"/>
              </a:rPr>
              <a:t>Processes or operations that burn these non-hazardous secondary materials are not required to be evaluated under general case-by-case standards and procedures that would otherwise apply to non-hazardous secondary material burned in combustion units</a:t>
            </a:r>
            <a:r>
              <a:rPr lang="en-US" sz="1900" dirty="0" smtClean="0">
                <a:latin typeface="Calibri" panose="020F0502020204030204" pitchFamily="34" charset="0"/>
              </a:rPr>
              <a:t>.</a:t>
            </a:r>
          </a:p>
          <a:p>
            <a:r>
              <a:rPr lang="en-US" sz="1900" dirty="0">
                <a:latin typeface="Calibri" panose="020F0502020204030204" pitchFamily="34" charset="0"/>
              </a:rPr>
              <a:t>The eligibility of </a:t>
            </a:r>
            <a:r>
              <a:rPr lang="en-US" sz="1900" u="sng" dirty="0">
                <a:latin typeface="Calibri" panose="020F0502020204030204" pitchFamily="34" charset="0"/>
              </a:rPr>
              <a:t>these</a:t>
            </a:r>
            <a:r>
              <a:rPr lang="en-US" sz="1900" dirty="0">
                <a:latin typeface="Calibri" panose="020F0502020204030204" pitchFamily="34" charset="0"/>
              </a:rPr>
              <a:t> TRTs for being considered Categorical Non-Waste Fuels is dependent upon certain conditions and chemical treatment.</a:t>
            </a:r>
            <a:endParaRPr lang="en-US" sz="1900" dirty="0" smtClean="0">
              <a:latin typeface="Calibri" panose="020F0502020204030204" pitchFamily="34" charset="0"/>
            </a:endParaRPr>
          </a:p>
        </p:txBody>
      </p:sp>
      <p:sp>
        <p:nvSpPr>
          <p:cNvPr id="4" name="Slide Number Placeholder 3"/>
          <p:cNvSpPr>
            <a:spLocks noGrp="1"/>
          </p:cNvSpPr>
          <p:nvPr>
            <p:ph type="sldNum" sz="quarter" idx="12"/>
          </p:nvPr>
        </p:nvSpPr>
        <p:spPr/>
        <p:txBody>
          <a:bodyPr/>
          <a:lstStyle/>
          <a:p>
            <a:fld id="{3AC2C7EF-9077-4F23-9511-50C1A54374BB}" type="slidenum">
              <a:rPr lang="en-US" smtClean="0"/>
              <a:t>7</a:t>
            </a:fld>
            <a:endParaRPr lang="en-US" dirty="0"/>
          </a:p>
        </p:txBody>
      </p:sp>
      <p:sp>
        <p:nvSpPr>
          <p:cNvPr id="2" name="Title 1"/>
          <p:cNvSpPr>
            <a:spLocks noGrp="1"/>
          </p:cNvSpPr>
          <p:nvPr>
            <p:ph type="title"/>
          </p:nvPr>
        </p:nvSpPr>
        <p:spPr>
          <a:xfrm>
            <a:off x="457200" y="274638"/>
            <a:ext cx="8229600" cy="1554162"/>
          </a:xfrm>
        </p:spPr>
        <p:txBody>
          <a:bodyPr>
            <a:normAutofit/>
          </a:bodyPr>
          <a:lstStyle/>
          <a:p>
            <a:pPr algn="ctr"/>
            <a:r>
              <a:rPr lang="en-US" sz="2400" dirty="0">
                <a:latin typeface="Calibri" panose="020F0502020204030204" pitchFamily="34" charset="0"/>
              </a:rPr>
              <a:t>Treated Railroad Ties/Non-Hazardous</a:t>
            </a:r>
            <a:br>
              <a:rPr lang="en-US" sz="2400" dirty="0">
                <a:latin typeface="Calibri" panose="020F0502020204030204" pitchFamily="34" charset="0"/>
              </a:rPr>
            </a:br>
            <a:r>
              <a:rPr lang="en-US" sz="2400" dirty="0">
                <a:latin typeface="Calibri" panose="020F0502020204030204" pitchFamily="34" charset="0"/>
              </a:rPr>
              <a:t>Secondary Material Rule: U.S. Environmental</a:t>
            </a:r>
            <a:br>
              <a:rPr lang="en-US" sz="2400" dirty="0">
                <a:latin typeface="Calibri" panose="020F0502020204030204" pitchFamily="34" charset="0"/>
              </a:rPr>
            </a:br>
            <a:r>
              <a:rPr lang="en-US" sz="2400" dirty="0">
                <a:latin typeface="Calibri" panose="020F0502020204030204" pitchFamily="34" charset="0"/>
              </a:rPr>
              <a:t>Protection Agency Final Rule (Cont.)</a:t>
            </a:r>
          </a:p>
        </p:txBody>
      </p:sp>
    </p:spTree>
    <p:extLst>
      <p:ext uri="{BB962C8B-B14F-4D97-AF65-F5344CB8AC3E}">
        <p14:creationId xmlns:p14="http://schemas.microsoft.com/office/powerpoint/2010/main" val="662268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normAutofit fontScale="40000" lnSpcReduction="20000"/>
          </a:bodyPr>
          <a:lstStyle/>
          <a:p>
            <a:endParaRPr lang="en-US" sz="1900" dirty="0" smtClean="0">
              <a:latin typeface="Calibri" panose="020F0502020204030204" pitchFamily="34" charset="0"/>
            </a:endParaRPr>
          </a:p>
          <a:p>
            <a:r>
              <a:rPr lang="en-US" sz="4200" dirty="0" smtClean="0">
                <a:latin typeface="Calibri" panose="020F0502020204030204" pitchFamily="34" charset="0"/>
              </a:rPr>
              <a:t>EPA </a:t>
            </a:r>
            <a:r>
              <a:rPr lang="en-US" sz="4200" dirty="0" smtClean="0">
                <a:latin typeface="Calibri" panose="020F0502020204030204" pitchFamily="34" charset="0"/>
              </a:rPr>
              <a:t>in a July 14th Federal Register Notice proposed to grant a petition to exclude (or delist) sludge generated from the facility’s electroplating process from the list of RCRA hazardous waste. See 82 Fed. Reg. 32519.</a:t>
            </a:r>
          </a:p>
          <a:p>
            <a:r>
              <a:rPr lang="en-US" sz="4200" dirty="0" smtClean="0">
                <a:latin typeface="Calibri" panose="020F0502020204030204" pitchFamily="34" charset="0"/>
              </a:rPr>
              <a:t>EPA was </a:t>
            </a:r>
            <a:r>
              <a:rPr lang="en-US" sz="4500" dirty="0" smtClean="0">
                <a:latin typeface="Calibri" panose="020F0502020204030204" pitchFamily="34" charset="0"/>
              </a:rPr>
              <a:t>responding</a:t>
            </a:r>
            <a:r>
              <a:rPr lang="en-US" sz="4200" dirty="0" smtClean="0">
                <a:latin typeface="Calibri" panose="020F0502020204030204" pitchFamily="34" charset="0"/>
              </a:rPr>
              <a:t> to a delisting petition submitted by Samsung Austin </a:t>
            </a:r>
            <a:r>
              <a:rPr lang="en-US" sz="5000" dirty="0" smtClean="0">
                <a:latin typeface="Calibri" panose="020F0502020204030204" pitchFamily="34" charset="0"/>
              </a:rPr>
              <a:t>Semiconductor</a:t>
            </a:r>
            <a:r>
              <a:rPr lang="en-US" sz="4200" dirty="0" smtClean="0">
                <a:latin typeface="Calibri" panose="020F0502020204030204" pitchFamily="34" charset="0"/>
              </a:rPr>
              <a:t>  to exclude waste generated by its manufacturing facility located in Austin, Texas.</a:t>
            </a:r>
          </a:p>
          <a:p>
            <a:r>
              <a:rPr lang="en-US" sz="4200" dirty="0" smtClean="0">
                <a:latin typeface="Calibri" panose="020F0502020204030204" pitchFamily="34" charset="0"/>
              </a:rPr>
              <a:t>SAS submitted the petition under 40 C.F.R. 260.20 and 260.22(a) which provide an opportunity to petition the Administrator to modify or revoke any provision of parts 260 through 266, 268, and 273. 260.22(a) provides generators the ability to petition the Administrator to exclude a waste on a “generator specific” basis from the lists of RCRA hazardous waste.</a:t>
            </a:r>
          </a:p>
          <a:p>
            <a:r>
              <a:rPr lang="en-US" sz="4200" dirty="0">
                <a:latin typeface="Calibri" panose="020F0502020204030204" pitchFamily="34" charset="0"/>
              </a:rPr>
              <a:t>The SAS waste generated by its Austin, Texas facility is described as filter cake (F006).</a:t>
            </a:r>
          </a:p>
          <a:p>
            <a:r>
              <a:rPr lang="en-US" sz="4200" dirty="0">
                <a:latin typeface="Calibri" panose="020F0502020204030204" pitchFamily="34" charset="0"/>
              </a:rPr>
              <a:t>The EPA review of the SAS petition is stated to have included consideration of both original listing criteria and additional factors required by the hazardous and solid waste amendments of 1984.</a:t>
            </a:r>
          </a:p>
          <a:p>
            <a:r>
              <a:rPr lang="en-US" sz="4200" dirty="0">
                <a:latin typeface="Calibri" panose="020F0502020204030204" pitchFamily="34" charset="0"/>
              </a:rPr>
              <a:t>The agency evaluated the waste against the listing criteria and factors cited in §§ 261.11(a)(2) and (3). As a result, it agreed with SAS that the waste is non-hazardous with respect to the original listing criteria.</a:t>
            </a:r>
          </a:p>
          <a:p>
            <a:endParaRPr lang="en-US" sz="1700" dirty="0"/>
          </a:p>
        </p:txBody>
      </p:sp>
      <p:sp>
        <p:nvSpPr>
          <p:cNvPr id="5" name="Slide Number Placeholder 4"/>
          <p:cNvSpPr>
            <a:spLocks noGrp="1"/>
          </p:cNvSpPr>
          <p:nvPr>
            <p:ph type="sldNum" sz="quarter" idx="12"/>
          </p:nvPr>
        </p:nvSpPr>
        <p:spPr/>
        <p:txBody>
          <a:bodyPr/>
          <a:lstStyle/>
          <a:p>
            <a:fld id="{3AC2C7EF-9077-4F23-9511-50C1A54374BB}" type="slidenum">
              <a:rPr lang="en-US" smtClean="0"/>
              <a:t>8</a:t>
            </a:fld>
            <a:endParaRPr lang="en-US" dirty="0"/>
          </a:p>
        </p:txBody>
      </p:sp>
      <p:sp>
        <p:nvSpPr>
          <p:cNvPr id="2" name="Title 1"/>
          <p:cNvSpPr>
            <a:spLocks noGrp="1"/>
          </p:cNvSpPr>
          <p:nvPr>
            <p:ph type="title"/>
          </p:nvPr>
        </p:nvSpPr>
        <p:spPr>
          <a:xfrm>
            <a:off x="457200" y="533400"/>
            <a:ext cx="8229600" cy="838200"/>
          </a:xfrm>
        </p:spPr>
        <p:txBody>
          <a:bodyPr>
            <a:noAutofit/>
          </a:bodyPr>
          <a:lstStyle/>
          <a:p>
            <a:pPr algn="ctr"/>
            <a:r>
              <a:rPr lang="en-US" sz="2800" dirty="0">
                <a:latin typeface="Calibri" panose="020F0502020204030204" pitchFamily="34" charset="0"/>
              </a:rPr>
              <a:t>Electroplating Sludge/RCRA: </a:t>
            </a:r>
            <a:r>
              <a:rPr lang="en-US" sz="2800" dirty="0" smtClean="0">
                <a:latin typeface="Calibri" panose="020F0502020204030204" pitchFamily="34" charset="0"/>
              </a:rPr>
              <a:t>EPA Proposal </a:t>
            </a:r>
            <a:r>
              <a:rPr lang="en-US" sz="2800" dirty="0">
                <a:latin typeface="Calibri" panose="020F0502020204030204" pitchFamily="34" charset="0"/>
              </a:rPr>
              <a:t>to Grant Austin, Texas Manufacturing Facility Delisting Petition</a:t>
            </a:r>
          </a:p>
        </p:txBody>
      </p:sp>
    </p:spTree>
    <p:extLst>
      <p:ext uri="{BB962C8B-B14F-4D97-AF65-F5344CB8AC3E}">
        <p14:creationId xmlns:p14="http://schemas.microsoft.com/office/powerpoint/2010/main" val="4193311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1700" dirty="0" smtClean="0">
                <a:latin typeface="Calibri" panose="020F0502020204030204" pitchFamily="34" charset="0"/>
              </a:rPr>
              <a:t>Seven </a:t>
            </a:r>
            <a:r>
              <a:rPr lang="en-US" sz="1700" dirty="0">
                <a:latin typeface="Calibri" panose="020F0502020204030204" pitchFamily="34" charset="0"/>
              </a:rPr>
              <a:t>state Attorneys General </a:t>
            </a:r>
            <a:r>
              <a:rPr lang="en-US" sz="1700" dirty="0" smtClean="0">
                <a:latin typeface="Calibri" panose="020F0502020204030204" pitchFamily="34" charset="0"/>
              </a:rPr>
              <a:t>sent </a:t>
            </a:r>
            <a:r>
              <a:rPr lang="en-US" sz="1700" dirty="0">
                <a:latin typeface="Calibri" panose="020F0502020204030204" pitchFamily="34" charset="0"/>
              </a:rPr>
              <a:t>the following document to the United States Environmental Protection Agency dated March 23rd</a:t>
            </a:r>
            <a:r>
              <a:rPr lang="en-US" sz="1700" dirty="0" smtClean="0">
                <a:latin typeface="Calibri" panose="020F0502020204030204" pitchFamily="34" charset="0"/>
              </a:rPr>
              <a:t>:</a:t>
            </a:r>
            <a:endParaRPr lang="en-US" sz="1700" dirty="0">
              <a:latin typeface="Calibri" panose="020F0502020204030204" pitchFamily="34" charset="0"/>
            </a:endParaRPr>
          </a:p>
          <a:p>
            <a:pPr marL="914400" lvl="1" indent="0">
              <a:buNone/>
            </a:pPr>
            <a:r>
              <a:rPr lang="en-US" sz="1700" dirty="0">
                <a:latin typeface="Calibri" panose="020F0502020204030204" pitchFamily="34" charset="0"/>
              </a:rPr>
              <a:t>Notice of Intent to Sue for Failure to Enforce the 2016 Emission Guidelines and Compliance Times for Municipal Solid Waste Landfills (40 C.F.R. Part 60 Subpart C(f</a:t>
            </a:r>
            <a:r>
              <a:rPr lang="en-US" sz="1700" dirty="0" smtClean="0">
                <a:latin typeface="Calibri" panose="020F0502020204030204" pitchFamily="34" charset="0"/>
              </a:rPr>
              <a:t>)</a:t>
            </a:r>
          </a:p>
          <a:p>
            <a:pPr marL="457200" lvl="2" indent="-457200"/>
            <a:r>
              <a:rPr lang="en-US" sz="1800" dirty="0" smtClean="0">
                <a:latin typeface="Calibri" panose="020F0502020204030204" pitchFamily="34" charset="0"/>
              </a:rPr>
              <a:t>The state Attorneys General sending the Notice of Intent to Sue (“Notice”) include:</a:t>
            </a:r>
          </a:p>
          <a:p>
            <a:pPr lvl="2">
              <a:buFont typeface="Wingdings" panose="05000000000000000000" pitchFamily="2" charset="2"/>
              <a:buChar char="Ø"/>
            </a:pPr>
            <a:r>
              <a:rPr lang="en-US" sz="1800" dirty="0" smtClean="0">
                <a:latin typeface="Calibri" panose="020F0502020204030204" pitchFamily="34" charset="0"/>
              </a:rPr>
              <a:t>California</a:t>
            </a:r>
          </a:p>
          <a:p>
            <a:pPr lvl="2">
              <a:buFont typeface="Wingdings" panose="05000000000000000000" pitchFamily="2" charset="2"/>
              <a:buChar char="Ø"/>
            </a:pPr>
            <a:r>
              <a:rPr lang="en-US" sz="1800" dirty="0" smtClean="0">
                <a:latin typeface="Calibri" panose="020F0502020204030204" pitchFamily="34" charset="0"/>
              </a:rPr>
              <a:t>Pennsylvania</a:t>
            </a:r>
          </a:p>
          <a:p>
            <a:pPr lvl="2">
              <a:buFont typeface="Wingdings" panose="05000000000000000000" pitchFamily="2" charset="2"/>
              <a:buChar char="Ø"/>
            </a:pPr>
            <a:r>
              <a:rPr lang="en-US" sz="1800" dirty="0" smtClean="0">
                <a:latin typeface="Calibri" panose="020F0502020204030204" pitchFamily="34" charset="0"/>
              </a:rPr>
              <a:t>Illinois</a:t>
            </a:r>
          </a:p>
          <a:p>
            <a:pPr lvl="2">
              <a:buFont typeface="Wingdings" panose="05000000000000000000" pitchFamily="2" charset="2"/>
              <a:buChar char="Ø"/>
            </a:pPr>
            <a:r>
              <a:rPr lang="en-US" sz="1800" dirty="0" smtClean="0">
                <a:latin typeface="Calibri" panose="020F0502020204030204" pitchFamily="34" charset="0"/>
              </a:rPr>
              <a:t>Maryland</a:t>
            </a:r>
          </a:p>
          <a:p>
            <a:pPr lvl="2">
              <a:buFont typeface="Wingdings" panose="05000000000000000000" pitchFamily="2" charset="2"/>
              <a:buChar char="Ø"/>
            </a:pPr>
            <a:r>
              <a:rPr lang="en-US" sz="1800" dirty="0" smtClean="0">
                <a:latin typeface="Calibri" panose="020F0502020204030204" pitchFamily="34" charset="0"/>
              </a:rPr>
              <a:t>Oregon</a:t>
            </a:r>
          </a:p>
          <a:p>
            <a:pPr lvl="2">
              <a:buFont typeface="Wingdings" panose="05000000000000000000" pitchFamily="2" charset="2"/>
              <a:buChar char="Ø"/>
            </a:pPr>
            <a:r>
              <a:rPr lang="en-US" sz="1800" dirty="0" smtClean="0">
                <a:latin typeface="Calibri" panose="020F0502020204030204" pitchFamily="34" charset="0"/>
              </a:rPr>
              <a:t>Rhode Island</a:t>
            </a:r>
          </a:p>
          <a:p>
            <a:pPr lvl="2">
              <a:buFont typeface="Wingdings" panose="05000000000000000000" pitchFamily="2" charset="2"/>
              <a:buChar char="Ø"/>
            </a:pPr>
            <a:r>
              <a:rPr lang="en-US" sz="1800" dirty="0" smtClean="0">
                <a:latin typeface="Calibri" panose="020F0502020204030204" pitchFamily="34" charset="0"/>
              </a:rPr>
              <a:t>Vermont</a:t>
            </a:r>
          </a:p>
          <a:p>
            <a:pPr marL="0" lvl="2" indent="0">
              <a:buNone/>
            </a:pPr>
            <a:r>
              <a:rPr lang="en-US" sz="1800" dirty="0" smtClean="0">
                <a:latin typeface="Calibri" panose="020F0502020204030204" pitchFamily="34" charset="0"/>
              </a:rPr>
              <a:t>Both State Attorney Generals (in certain states) and environmental groups have and will continue to bring citizen suit actions pursuant to the various statutes against EPA alleging violation of a non-discretionary duty (and will prevail in some instances).</a:t>
            </a:r>
          </a:p>
          <a:p>
            <a:pPr marL="285750" lvl="1">
              <a:buFont typeface="Arial" panose="020B0604020202020204" pitchFamily="34" charset="0"/>
              <a:buChar char="•"/>
            </a:pPr>
            <a:endParaRPr lang="en-US" sz="1700" dirty="0"/>
          </a:p>
          <a:p>
            <a:endParaRPr lang="en-US" dirty="0"/>
          </a:p>
        </p:txBody>
      </p:sp>
      <p:sp>
        <p:nvSpPr>
          <p:cNvPr id="5" name="Slide Number Placeholder 4"/>
          <p:cNvSpPr>
            <a:spLocks noGrp="1"/>
          </p:cNvSpPr>
          <p:nvPr>
            <p:ph type="sldNum" sz="quarter" idx="12"/>
          </p:nvPr>
        </p:nvSpPr>
        <p:spPr/>
        <p:txBody>
          <a:bodyPr/>
          <a:lstStyle/>
          <a:p>
            <a:fld id="{3AC2C7EF-9077-4F23-9511-50C1A54374BB}" type="slidenum">
              <a:rPr lang="en-US" smtClean="0"/>
              <a:t>9</a:t>
            </a:fld>
            <a:endParaRPr lang="en-US" dirty="0"/>
          </a:p>
        </p:txBody>
      </p:sp>
      <p:sp>
        <p:nvSpPr>
          <p:cNvPr id="2" name="Title 1"/>
          <p:cNvSpPr>
            <a:spLocks noGrp="1"/>
          </p:cNvSpPr>
          <p:nvPr>
            <p:ph type="title"/>
          </p:nvPr>
        </p:nvSpPr>
        <p:spPr/>
        <p:txBody>
          <a:bodyPr>
            <a:normAutofit/>
          </a:bodyPr>
          <a:lstStyle/>
          <a:p>
            <a:pPr algn="ctr"/>
            <a:r>
              <a:rPr lang="en-US" sz="2200" dirty="0">
                <a:latin typeface="Calibri" panose="020F0502020204030204" pitchFamily="34" charset="0"/>
              </a:rPr>
              <a:t>Landfill Emission Rule/Clean Air Act: Seven States Send </a:t>
            </a:r>
            <a:r>
              <a:rPr lang="en-US" sz="2200" dirty="0" smtClean="0">
                <a:latin typeface="Calibri" panose="020F0502020204030204" pitchFamily="34" charset="0"/>
              </a:rPr>
              <a:t>Notice</a:t>
            </a:r>
            <a:br>
              <a:rPr lang="en-US" sz="2200" dirty="0" smtClean="0">
                <a:latin typeface="Calibri" panose="020F0502020204030204" pitchFamily="34" charset="0"/>
              </a:rPr>
            </a:br>
            <a:r>
              <a:rPr lang="en-US" sz="2200" dirty="0" smtClean="0">
                <a:latin typeface="Calibri" panose="020F0502020204030204" pitchFamily="34" charset="0"/>
              </a:rPr>
              <a:t>of </a:t>
            </a:r>
            <a:r>
              <a:rPr lang="en-US" sz="2200" dirty="0">
                <a:latin typeface="Calibri" panose="020F0502020204030204" pitchFamily="34" charset="0"/>
              </a:rPr>
              <a:t>Intent to Sue U.S. Environmental Protection Agency </a:t>
            </a:r>
            <a:r>
              <a:rPr lang="en-US" sz="2200" dirty="0" smtClean="0">
                <a:latin typeface="Calibri" panose="020F0502020204030204" pitchFamily="34" charset="0"/>
              </a:rPr>
              <a:t>for</a:t>
            </a:r>
            <a:br>
              <a:rPr lang="en-US" sz="2200" dirty="0" smtClean="0">
                <a:latin typeface="Calibri" panose="020F0502020204030204" pitchFamily="34" charset="0"/>
              </a:rPr>
            </a:br>
            <a:r>
              <a:rPr lang="en-US" sz="2200" dirty="0" smtClean="0">
                <a:latin typeface="Calibri" panose="020F0502020204030204" pitchFamily="34" charset="0"/>
              </a:rPr>
              <a:t>Alleged </a:t>
            </a:r>
            <a:r>
              <a:rPr lang="en-US" sz="2200" dirty="0">
                <a:latin typeface="Calibri" panose="020F0502020204030204" pitchFamily="34" charset="0"/>
              </a:rPr>
              <a:t>Failure to Enforce</a:t>
            </a:r>
          </a:p>
        </p:txBody>
      </p:sp>
    </p:spTree>
    <p:extLst>
      <p:ext uri="{BB962C8B-B14F-4D97-AF65-F5344CB8AC3E}">
        <p14:creationId xmlns:p14="http://schemas.microsoft.com/office/powerpoint/2010/main" val="30816121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0</TotalTime>
  <Words>5734</Words>
  <Application>Microsoft Office PowerPoint</Application>
  <PresentationFormat>On-screen Show (4:3)</PresentationFormat>
  <Paragraphs>462</Paragraphs>
  <Slides>46</Slides>
  <Notes>41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Concourse</vt:lpstr>
      <vt:lpstr>Solid and Hazardous Waste/Recycling Developments: 2017 – 2018 </vt:lpstr>
      <vt:lpstr>Discussion will address:</vt:lpstr>
      <vt:lpstr>Source of information that often addresses issues relevant to solid/hazardous waste and recycling issues:</vt:lpstr>
      <vt:lpstr>Off-Site Waste and Recovery Operations/NESHAP: U.S. Environmental Protection Agency Proposed Revisions</vt:lpstr>
      <vt:lpstr>Off-Site Waste and Recovery Operations/NESHAP: EPA Proposed Revisions  (Cont.)</vt:lpstr>
      <vt:lpstr>Treated Railroad Ties/Non-Hazardous Secondary Material Rule: U.S. Environmental Protection Agency Final Rule</vt:lpstr>
      <vt:lpstr>Treated Railroad Ties/Non-Hazardous Secondary Material Rule: U.S. Environmental Protection Agency Final Rule (Cont.)</vt:lpstr>
      <vt:lpstr>Electroplating Sludge/RCRA: EPA Proposal to Grant Austin, Texas Manufacturing Facility Delisting Petition</vt:lpstr>
      <vt:lpstr>Landfill Emission Rule/Clean Air Act: Seven States Send Notice of Intent to Sue U.S. Environmental Protection Agency for Alleged Failure to Enforce</vt:lpstr>
      <vt:lpstr>PowerPoint Presentation</vt:lpstr>
      <vt:lpstr>Coal Ash/Preemption: Federal Appellate Court Addresses Challenge to Municipal Regulation </vt:lpstr>
      <vt:lpstr>Coal Ash/Preemption: Federal Appellate Court Addresses Challenge to Municipal Regulation (Cont.)</vt:lpstr>
      <vt:lpstr>CERCLA/Superfund:  U.S. Environmental Protection Agency Announces 21 Sites Targeted for "Immediate/Intense Action"</vt:lpstr>
      <vt:lpstr>Superfund/Applicable, or Relevant and Appropriate Requirements: Association of State and Territorial Solid Waste Management Officials Policy Paper</vt:lpstr>
      <vt:lpstr>Superfund/Applicable, or Relevant and Appropriate Requirements: Association of State and Territorial Solid Waste Management Officials Policy Paper (Cont.)</vt:lpstr>
      <vt:lpstr> CERCLA/Superfund/HardrockMining: February 21st EPA Announcement Declination to Issue Financial Responsibility Requirements </vt:lpstr>
      <vt:lpstr>Houston Astros Minute Maid Park: Home of the World Series Champions (and a Former Brownfield)</vt:lpstr>
      <vt:lpstr>U.S. Environmental Protection Agency Interpretive Letters Addressing Resource Conservation and Recovery Act Interpretations/Guidance</vt:lpstr>
      <vt:lpstr>U.S. Environmental Protection Agency Interpretive Letters Addressing Resource Conservation and Recovery Act Interpretations/Guidance (cont.)</vt:lpstr>
      <vt:lpstr>PowerPoint Presentation</vt:lpstr>
      <vt:lpstr>Environmental Protection Control Standards for Imports of Solid Wastes as Raw Materials: China Issues Final Standards</vt:lpstr>
      <vt:lpstr>Environmental Protection Control Standards for Imports of Solid Wastes as Raw Materials: China Issues Final Standards (Cont.)</vt:lpstr>
      <vt:lpstr>Hazardous Waste Enforcement: EPA and Henry, Virginia Paint Manufacturer/Solvent Blender Enter into Consent Agreement</vt:lpstr>
      <vt:lpstr>Transportation/Hazardous Materials: Pipeline/Hazardous Materials Safety Administration Written Interpretations</vt:lpstr>
      <vt:lpstr> Environmental Criminal Enforcement/RCRA: United States Department of Justice Announces Guilty Plea of Metal Plating Government Contractor </vt:lpstr>
      <vt:lpstr> Environmental Criminal Enforcement: Yazoo City Convenience Store Operator Pleads Guilty to Unpermitted Discharge into City Sewer</vt:lpstr>
      <vt:lpstr>Environmental Criminal Enforcement:  Sentencing of Saltwater Disposal Well Operators for  Alleged Safe Drinking Water Act Violations</vt:lpstr>
      <vt:lpstr>Environmental Criminal Enforcement:  Sentencing of Saltwater Disposal Well Operators for  Alleged Safe Drinking Water Act Violations (Cont.)</vt:lpstr>
      <vt:lpstr>Hazardous Waste Enforcement: State of California and Home Depot U.S.A., Inc. Stipulation for Entry of Final Judgment/Permanent Injunction</vt:lpstr>
      <vt:lpstr>Hazardous Waste Enforcement: State of California and Home Depot U.S.A., Inc. Stipulation for Entry of Final Judgment/Permanent Injunction (Cont.)</vt:lpstr>
      <vt:lpstr>Hazardous Waste Enforcement: U.S. Environmental Protection Agency and Texas Oncology, P.A. Enter into Consent Agreement</vt:lpstr>
      <vt:lpstr>Release Reporting/ CERCLA Enforcement: U.S. Environmental Protection and Tennessee Valley Authority Enter into Consent Agreement </vt:lpstr>
      <vt:lpstr>Release Reporting/ CERCLA Enforcement:  U.S. Environmental Protection and Tennessee Valley Authority Enter into Consent Agreement (Cont.)</vt:lpstr>
      <vt:lpstr>Voluntary Disclosure/Multi-Media Enforcement: EPA and Clean Energy Production Company Enter into Consent Agreement</vt:lpstr>
      <vt:lpstr>Voluntary Disclosure/Multi-Media Enforcement: EPA and Clean Energy Production Company Enter into Consent Agreement (Cont.)</vt:lpstr>
      <vt:lpstr>Landfill Closure Costs: U.S. Tax Court Addresses Section 468 Internal Revenue Code Deduction Issue</vt:lpstr>
      <vt:lpstr> Resource Conservation and Recovery Act Citizen Suit:  Federal Court (Oklahoma) Addresses Standing Issue </vt:lpstr>
      <vt:lpstr>    Resource Conservation and Recovery Act Citizen Suit: Federal Court (Oklahoma) Addresses Standing Issue   (Cont.)  </vt:lpstr>
      <vt:lpstr>Wisconsin Legislation Exempting Pyrolysis/Gasification from Solid Waste Management Facility Requirements:  Assembly Bill 789</vt:lpstr>
      <vt:lpstr>Landfill Leachate: Vetoed North Carolina Bill (576) Would Have Approved Aerosolization</vt:lpstr>
      <vt:lpstr>Arkansas Pollution Control and Ecology Commission Administrative Law Judge Recommended Decision: Alleged Cotton Plant, Arkansas Facility Solid Waste Violations</vt:lpstr>
      <vt:lpstr>Arkansas Pollution Control and Ecology Commission Administrative Law Judge Recommended Decision: Alleged Cotton Plant, Arkansas Facility Violations  (Cont.)</vt:lpstr>
      <vt:lpstr>Arkansas Medical Marijuana Cultivation Program Development: Environmental/Safety Issues</vt:lpstr>
      <vt:lpstr>Arkansas Medical Marijuana Cultivation Program Development: Environmental/Safety Issues (Cont.)</vt:lpstr>
      <vt:lpstr>Hazardous Substances/Bodily Injury Claim:  New York Court Addresses Potential Liability of Engineering Inspection Subcontractor</vt:lpstr>
      <vt:lpstr>Hazardous Substances/Bodily Injury Claim: New York Court Addresses Potential Liability of Engineering Inspection Subcontractor (Cont.)</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
  <cp:revision>1</cp:revision>
  <cp:lastPrinted>2017-03-21T21:08:35Z</cp:lastPrinted>
  <dcterms:created xsi:type="dcterms:W3CDTF">2017-03-21T21:08:35Z</dcterms:created>
  <dcterms:modified xsi:type="dcterms:W3CDTF">2018-04-10T21:18:40Z</dcterms:modified>
</cp:coreProperties>
</file>