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8"/>
  </p:notesMasterIdLst>
  <p:handoutMasterIdLst>
    <p:handoutMasterId r:id="rId59"/>
  </p:handoutMasterIdLst>
  <p:sldIdLst>
    <p:sldId id="256" r:id="rId2"/>
    <p:sldId id="317" r:id="rId3"/>
    <p:sldId id="268" r:id="rId4"/>
    <p:sldId id="269" r:id="rId5"/>
    <p:sldId id="270" r:id="rId6"/>
    <p:sldId id="271" r:id="rId7"/>
    <p:sldId id="318" r:id="rId8"/>
    <p:sldId id="257" r:id="rId9"/>
    <p:sldId id="314" r:id="rId10"/>
    <p:sldId id="316" r:id="rId11"/>
    <p:sldId id="276" r:id="rId12"/>
    <p:sldId id="264" r:id="rId13"/>
    <p:sldId id="265" r:id="rId14"/>
    <p:sldId id="277" r:id="rId15"/>
    <p:sldId id="258" r:id="rId16"/>
    <p:sldId id="266" r:id="rId17"/>
    <p:sldId id="259" r:id="rId18"/>
    <p:sldId id="260" r:id="rId19"/>
    <p:sldId id="279" r:id="rId20"/>
    <p:sldId id="278" r:id="rId21"/>
    <p:sldId id="280" r:id="rId22"/>
    <p:sldId id="304" r:id="rId23"/>
    <p:sldId id="319" r:id="rId24"/>
    <p:sldId id="305" r:id="rId25"/>
    <p:sldId id="320" r:id="rId26"/>
    <p:sldId id="307" r:id="rId27"/>
    <p:sldId id="308" r:id="rId28"/>
    <p:sldId id="309" r:id="rId29"/>
    <p:sldId id="310" r:id="rId30"/>
    <p:sldId id="311" r:id="rId31"/>
    <p:sldId id="312" r:id="rId32"/>
    <p:sldId id="272" r:id="rId33"/>
    <p:sldId id="321" r:id="rId34"/>
    <p:sldId id="322" r:id="rId35"/>
    <p:sldId id="274" r:id="rId36"/>
    <p:sldId id="290" r:id="rId37"/>
    <p:sldId id="262" r:id="rId38"/>
    <p:sldId id="294" r:id="rId39"/>
    <p:sldId id="293" r:id="rId40"/>
    <p:sldId id="323" r:id="rId41"/>
    <p:sldId id="324" r:id="rId42"/>
    <p:sldId id="325" r:id="rId43"/>
    <p:sldId id="326" r:id="rId44"/>
    <p:sldId id="327" r:id="rId45"/>
    <p:sldId id="329" r:id="rId46"/>
    <p:sldId id="330" r:id="rId47"/>
    <p:sldId id="331" r:id="rId48"/>
    <p:sldId id="332" r:id="rId49"/>
    <p:sldId id="333" r:id="rId50"/>
    <p:sldId id="335" r:id="rId51"/>
    <p:sldId id="336" r:id="rId52"/>
    <p:sldId id="337" r:id="rId53"/>
    <p:sldId id="328" r:id="rId54"/>
    <p:sldId id="296" r:id="rId55"/>
    <p:sldId id="313" r:id="rId56"/>
    <p:sldId id="263" r:id="rId5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5" d="100"/>
          <a:sy n="55" d="100"/>
        </p:scale>
        <p:origin x="-516" y="-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E94551A-9EDB-4C0F-8976-EEBB8B57C218}" type="datetimeFigureOut">
              <a:rPr lang="en-US" smtClean="0"/>
              <a:t>2/9/2016</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dirty="0" smtClean="0"/>
              <a:t>4167480</a:t>
            </a: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1A4118B-1661-4E49-960B-A9865436380A}" type="slidenum">
              <a:rPr lang="en-US" smtClean="0"/>
              <a:t>‹#›</a:t>
            </a:fld>
            <a:endParaRPr lang="en-US" dirty="0"/>
          </a:p>
        </p:txBody>
      </p:sp>
    </p:spTree>
    <p:extLst>
      <p:ext uri="{BB962C8B-B14F-4D97-AF65-F5344CB8AC3E}">
        <p14:creationId xmlns:p14="http://schemas.microsoft.com/office/powerpoint/2010/main" val="1729809359"/>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57E361-83ED-446B-A348-FEF5FCA87B46}" type="datetimeFigureOut">
              <a:rPr lang="en-US" smtClean="0"/>
              <a:t>2/9/2016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dirty="0" smtClean="0"/>
              <a:t>4167480</a:t>
            </a: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0411E6-E80C-4FD8-93B4-B811721E0AF8}" type="slidenum">
              <a:rPr lang="en-US" smtClean="0"/>
              <a:t>‹#›</a:t>
            </a:fld>
            <a:endParaRPr lang="en-US" dirty="0"/>
          </a:p>
        </p:txBody>
      </p:sp>
    </p:spTree>
    <p:extLst>
      <p:ext uri="{BB962C8B-B14F-4D97-AF65-F5344CB8AC3E}">
        <p14:creationId xmlns:p14="http://schemas.microsoft.com/office/powerpoint/2010/main" val="3952916376"/>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0411E6-E80C-4FD8-93B4-B811721E0AF8}" type="slidenum">
              <a:rPr lang="en-US" smtClean="0"/>
              <a:t>1</a:t>
            </a:fld>
            <a:endParaRPr lang="en-US" dirty="0"/>
          </a:p>
        </p:txBody>
      </p:sp>
      <p:sp>
        <p:nvSpPr>
          <p:cNvPr id="5" name="Footer Placeholder 4"/>
          <p:cNvSpPr>
            <a:spLocks noGrp="1"/>
          </p:cNvSpPr>
          <p:nvPr>
            <p:ph type="ftr" sz="quarter" idx="11"/>
          </p:nvPr>
        </p:nvSpPr>
        <p:spPr/>
        <p:txBody>
          <a:bodyPr/>
          <a:lstStyle/>
          <a:p>
            <a:r>
              <a:rPr lang="en-US" dirty="0" smtClean="0"/>
              <a:t>4167480</a:t>
            </a:r>
            <a:endParaRPr lang="en-US" dirty="0"/>
          </a:p>
        </p:txBody>
      </p:sp>
    </p:spTree>
    <p:extLst>
      <p:ext uri="{BB962C8B-B14F-4D97-AF65-F5344CB8AC3E}">
        <p14:creationId xmlns:p14="http://schemas.microsoft.com/office/powerpoint/2010/main" val="1987827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A876DE3-7A4E-4DE8-980D-1F65017B64D0}" type="datetime1">
              <a:rPr lang="en-US" smtClean="0"/>
              <a:t>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716FCC-12F3-44D5-9F3B-94FEE8CFCE90}" type="slidenum">
              <a:rPr lang="en-US" smtClean="0"/>
              <a:t>‹#›</a:t>
            </a:fld>
            <a:endParaRPr lang="en-US" dirty="0"/>
          </a:p>
        </p:txBody>
      </p:sp>
    </p:spTree>
    <p:extLst>
      <p:ext uri="{BB962C8B-B14F-4D97-AF65-F5344CB8AC3E}">
        <p14:creationId xmlns:p14="http://schemas.microsoft.com/office/powerpoint/2010/main" val="1167609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5D77E4-9BAA-481E-AB8A-EC0318D668A4}" type="datetime1">
              <a:rPr lang="en-US" smtClean="0"/>
              <a:t>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716FCC-12F3-44D5-9F3B-94FEE8CFCE90}" type="slidenum">
              <a:rPr lang="en-US" smtClean="0"/>
              <a:t>‹#›</a:t>
            </a:fld>
            <a:endParaRPr lang="en-US" dirty="0"/>
          </a:p>
        </p:txBody>
      </p:sp>
    </p:spTree>
    <p:extLst>
      <p:ext uri="{BB962C8B-B14F-4D97-AF65-F5344CB8AC3E}">
        <p14:creationId xmlns:p14="http://schemas.microsoft.com/office/powerpoint/2010/main" val="3270365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A91FAA-DAE6-4590-9954-8412F73F5A28}" type="datetime1">
              <a:rPr lang="en-US" smtClean="0"/>
              <a:t>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716FCC-12F3-44D5-9F3B-94FEE8CFCE90}" type="slidenum">
              <a:rPr lang="en-US" smtClean="0"/>
              <a:t>‹#›</a:t>
            </a:fld>
            <a:endParaRPr lang="en-US" dirty="0"/>
          </a:p>
        </p:txBody>
      </p:sp>
    </p:spTree>
    <p:extLst>
      <p:ext uri="{BB962C8B-B14F-4D97-AF65-F5344CB8AC3E}">
        <p14:creationId xmlns:p14="http://schemas.microsoft.com/office/powerpoint/2010/main" val="3476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34AD87-1338-411C-A26C-E93C746F951F}" type="datetime1">
              <a:rPr lang="en-US" smtClean="0"/>
              <a:t>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716FCC-12F3-44D5-9F3B-94FEE8CFCE90}" type="slidenum">
              <a:rPr lang="en-US" smtClean="0"/>
              <a:t>‹#›</a:t>
            </a:fld>
            <a:endParaRPr lang="en-US" dirty="0"/>
          </a:p>
        </p:txBody>
      </p:sp>
    </p:spTree>
    <p:extLst>
      <p:ext uri="{BB962C8B-B14F-4D97-AF65-F5344CB8AC3E}">
        <p14:creationId xmlns:p14="http://schemas.microsoft.com/office/powerpoint/2010/main" val="381417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819FD3-7B20-4ECF-AB1A-A922CD2420C5}" type="datetime1">
              <a:rPr lang="en-US" smtClean="0"/>
              <a:t>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716FCC-12F3-44D5-9F3B-94FEE8CFCE90}" type="slidenum">
              <a:rPr lang="en-US" smtClean="0"/>
              <a:t>‹#›</a:t>
            </a:fld>
            <a:endParaRPr lang="en-US" dirty="0"/>
          </a:p>
        </p:txBody>
      </p:sp>
    </p:spTree>
    <p:extLst>
      <p:ext uri="{BB962C8B-B14F-4D97-AF65-F5344CB8AC3E}">
        <p14:creationId xmlns:p14="http://schemas.microsoft.com/office/powerpoint/2010/main" val="3723760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381D8D-7207-4CAB-91A4-091A3A4A879C}" type="datetime1">
              <a:rPr lang="en-US" smtClean="0"/>
              <a:t>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8716FCC-12F3-44D5-9F3B-94FEE8CFCE90}" type="slidenum">
              <a:rPr lang="en-US" smtClean="0"/>
              <a:t>‹#›</a:t>
            </a:fld>
            <a:endParaRPr lang="en-US" dirty="0"/>
          </a:p>
        </p:txBody>
      </p:sp>
    </p:spTree>
    <p:extLst>
      <p:ext uri="{BB962C8B-B14F-4D97-AF65-F5344CB8AC3E}">
        <p14:creationId xmlns:p14="http://schemas.microsoft.com/office/powerpoint/2010/main" val="251526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0DA79B-E3C6-4FBB-BD8A-383832A2E2B2}" type="datetime1">
              <a:rPr lang="en-US" smtClean="0"/>
              <a:t>2/9/2016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8716FCC-12F3-44D5-9F3B-94FEE8CFCE90}" type="slidenum">
              <a:rPr lang="en-US" smtClean="0"/>
              <a:t>‹#›</a:t>
            </a:fld>
            <a:endParaRPr lang="en-US" dirty="0"/>
          </a:p>
        </p:txBody>
      </p:sp>
    </p:spTree>
    <p:extLst>
      <p:ext uri="{BB962C8B-B14F-4D97-AF65-F5344CB8AC3E}">
        <p14:creationId xmlns:p14="http://schemas.microsoft.com/office/powerpoint/2010/main" val="4216589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9D6159F-E77A-421D-A54E-A93C1B2F1020}" type="datetime1">
              <a:rPr lang="en-US" smtClean="0"/>
              <a:t>2/9/2016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8716FCC-12F3-44D5-9F3B-94FEE8CFCE90}" type="slidenum">
              <a:rPr lang="en-US" smtClean="0"/>
              <a:t>‹#›</a:t>
            </a:fld>
            <a:endParaRPr lang="en-US" dirty="0"/>
          </a:p>
        </p:txBody>
      </p:sp>
    </p:spTree>
    <p:extLst>
      <p:ext uri="{BB962C8B-B14F-4D97-AF65-F5344CB8AC3E}">
        <p14:creationId xmlns:p14="http://schemas.microsoft.com/office/powerpoint/2010/main" val="2921443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BA8AE4-E00F-49ED-9FE5-0695FB8881C0}" type="datetime1">
              <a:rPr lang="en-US" smtClean="0"/>
              <a:t>2/9/2016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a:t>
            </a:fld>
            <a:endParaRPr lang="en-US" dirty="0"/>
          </a:p>
        </p:txBody>
      </p:sp>
    </p:spTree>
    <p:extLst>
      <p:ext uri="{BB962C8B-B14F-4D97-AF65-F5344CB8AC3E}">
        <p14:creationId xmlns:p14="http://schemas.microsoft.com/office/powerpoint/2010/main" val="2741503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2B9B4B-1E21-4C4E-A39D-1C84D8375991}" type="datetime1">
              <a:rPr lang="en-US" smtClean="0"/>
              <a:t>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8716FCC-12F3-44D5-9F3B-94FEE8CFCE90}" type="slidenum">
              <a:rPr lang="en-US" smtClean="0"/>
              <a:t>‹#›</a:t>
            </a:fld>
            <a:endParaRPr lang="en-US" dirty="0"/>
          </a:p>
        </p:txBody>
      </p:sp>
    </p:spTree>
    <p:extLst>
      <p:ext uri="{BB962C8B-B14F-4D97-AF65-F5344CB8AC3E}">
        <p14:creationId xmlns:p14="http://schemas.microsoft.com/office/powerpoint/2010/main" val="1442891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B40422-7DB0-4469-9DE2-A070D30902D3}" type="datetime1">
              <a:rPr lang="en-US" smtClean="0"/>
              <a:t>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8716FCC-12F3-44D5-9F3B-94FEE8CFCE90}" type="slidenum">
              <a:rPr lang="en-US" smtClean="0"/>
              <a:t>‹#›</a:t>
            </a:fld>
            <a:endParaRPr lang="en-US" dirty="0"/>
          </a:p>
        </p:txBody>
      </p:sp>
    </p:spTree>
    <p:extLst>
      <p:ext uri="{BB962C8B-B14F-4D97-AF65-F5344CB8AC3E}">
        <p14:creationId xmlns:p14="http://schemas.microsoft.com/office/powerpoint/2010/main" val="2390017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5DCA7E-2DE5-46ED-9049-0F7BD3F93E7E}" type="datetime1">
              <a:rPr lang="en-US" smtClean="0"/>
              <a:t>2/9/2016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716FCC-12F3-44D5-9F3B-94FEE8CFCE90}" type="slidenum">
              <a:rPr lang="en-US" smtClean="0"/>
              <a:t>‹#›</a:t>
            </a:fld>
            <a:endParaRPr lang="en-US" dirty="0"/>
          </a:p>
        </p:txBody>
      </p:sp>
    </p:spTree>
    <p:extLst>
      <p:ext uri="{BB962C8B-B14F-4D97-AF65-F5344CB8AC3E}">
        <p14:creationId xmlns:p14="http://schemas.microsoft.com/office/powerpoint/2010/main" val="25257526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wwright@mwlaw.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mitchellwilliamslaw.com/#home"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1"/>
            <a:ext cx="7772400" cy="2914650"/>
          </a:xfrm>
        </p:spPr>
        <p:txBody>
          <a:bodyPr>
            <a:normAutofit/>
          </a:bodyPr>
          <a:lstStyle/>
          <a:p>
            <a:r>
              <a:rPr lang="en-US" dirty="0" smtClean="0"/>
              <a:t>Environmental Issues in Real Estate Transactions</a:t>
            </a:r>
            <a:r>
              <a:rPr lang="en-US" dirty="0"/>
              <a:t/>
            </a:r>
            <a:br>
              <a:rPr lang="en-US" dirty="0"/>
            </a:br>
            <a:endParaRPr lang="en-US" dirty="0"/>
          </a:p>
        </p:txBody>
      </p:sp>
      <p:sp>
        <p:nvSpPr>
          <p:cNvPr id="3" name="Subtitle 2"/>
          <p:cNvSpPr>
            <a:spLocks noGrp="1"/>
          </p:cNvSpPr>
          <p:nvPr>
            <p:ph type="subTitle" idx="1"/>
          </p:nvPr>
        </p:nvSpPr>
        <p:spPr/>
        <p:txBody>
          <a:bodyPr/>
          <a:lstStyle/>
          <a:p>
            <a:r>
              <a:rPr lang="en-US" dirty="0" smtClean="0"/>
              <a:t>Walter G. Wright, Jr.</a:t>
            </a:r>
          </a:p>
          <a:p>
            <a:r>
              <a:rPr lang="en-US" dirty="0" smtClean="0"/>
              <a:t>Mitchell Williams Law Firm</a:t>
            </a:r>
          </a:p>
          <a:p>
            <a:r>
              <a:rPr lang="en-US" dirty="0" smtClean="0">
                <a:hlinkClick r:id="rId3"/>
              </a:rPr>
              <a:t>wwright@mwlaw.com</a:t>
            </a:r>
            <a:endParaRPr lang="en-US" dirty="0" smtClean="0"/>
          </a:p>
          <a:p>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1</a:t>
            </a:fld>
            <a:endParaRPr lang="en-US" dirty="0"/>
          </a:p>
        </p:txBody>
      </p:sp>
    </p:spTree>
    <p:extLst>
      <p:ext uri="{BB962C8B-B14F-4D97-AF65-F5344CB8AC3E}">
        <p14:creationId xmlns:p14="http://schemas.microsoft.com/office/powerpoint/2010/main" val="6477755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Language Issues (continued)</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sz="3400" dirty="0" smtClean="0"/>
              <a:t>B.   Critical </a:t>
            </a:r>
            <a:r>
              <a:rPr lang="en-US" sz="3400" dirty="0"/>
              <a:t>for Client/Buyer to recognize Language will not always address future scenarios</a:t>
            </a:r>
          </a:p>
          <a:p>
            <a:pPr marL="914400" lvl="1" indent="-514350">
              <a:buFont typeface="+mj-lt"/>
              <a:buAutoNum type="arabicPeriod"/>
            </a:pPr>
            <a:r>
              <a:rPr lang="en-US" sz="3000" dirty="0"/>
              <a:t>Construction/404</a:t>
            </a:r>
          </a:p>
          <a:p>
            <a:pPr marL="914400" lvl="1" indent="-514350">
              <a:buFont typeface="+mj-lt"/>
              <a:buAutoNum type="arabicPeriod"/>
            </a:pPr>
            <a:r>
              <a:rPr lang="en-US" sz="3000" dirty="0"/>
              <a:t>Expanded/modified operation air/water permit</a:t>
            </a:r>
          </a:p>
          <a:p>
            <a:pPr marL="914400" lvl="1" indent="-514350">
              <a:buFont typeface="+mj-lt"/>
              <a:buAutoNum type="arabicPeriod"/>
            </a:pPr>
            <a:r>
              <a:rPr lang="en-US" sz="3000" dirty="0"/>
              <a:t>Change in </a:t>
            </a:r>
            <a:r>
              <a:rPr lang="en-US" sz="3000" u="sng" dirty="0"/>
              <a:t>ambient</a:t>
            </a:r>
            <a:r>
              <a:rPr lang="en-US" sz="3000" dirty="0"/>
              <a:t> standards</a:t>
            </a:r>
          </a:p>
          <a:p>
            <a:pPr marL="914400" lvl="1" indent="-514350">
              <a:buFont typeface="+mj-lt"/>
              <a:buAutoNum type="arabicPeriod"/>
            </a:pPr>
            <a:r>
              <a:rPr lang="en-US" sz="3000" dirty="0"/>
              <a:t>Water Rights Included?  See </a:t>
            </a:r>
            <a:r>
              <a:rPr lang="en-US" sz="3000" i="1" dirty="0"/>
              <a:t>1</a:t>
            </a:r>
            <a:r>
              <a:rPr lang="en-US" sz="3000" i="1" baseline="30000" dirty="0"/>
              <a:t>st</a:t>
            </a:r>
            <a:r>
              <a:rPr lang="en-US" sz="3000" i="1" dirty="0"/>
              <a:t> Natl. Bank of Wynne’s v. Twin Creeks</a:t>
            </a:r>
            <a:r>
              <a:rPr lang="en-US" sz="3000" dirty="0"/>
              <a:t> (collateral include water rights?)</a:t>
            </a:r>
          </a:p>
          <a:p>
            <a:pPr marL="0" indent="0">
              <a:buNone/>
            </a:pPr>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10</a:t>
            </a:fld>
            <a:endParaRPr lang="en-US" dirty="0"/>
          </a:p>
        </p:txBody>
      </p:sp>
    </p:spTree>
    <p:extLst>
      <p:ext uri="{BB962C8B-B14F-4D97-AF65-F5344CB8AC3E}">
        <p14:creationId xmlns:p14="http://schemas.microsoft.com/office/powerpoint/2010/main" val="20016863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Language Issues (continued)</a:t>
            </a:r>
            <a:endParaRPr lang="en-US" dirty="0"/>
          </a:p>
        </p:txBody>
      </p:sp>
      <p:sp>
        <p:nvSpPr>
          <p:cNvPr id="3" name="Content Placeholder 2"/>
          <p:cNvSpPr>
            <a:spLocks noGrp="1"/>
          </p:cNvSpPr>
          <p:nvPr>
            <p:ph idx="1"/>
          </p:nvPr>
        </p:nvSpPr>
        <p:spPr/>
        <p:txBody>
          <a:bodyPr/>
          <a:lstStyle/>
          <a:p>
            <a:pPr marL="0" indent="0">
              <a:buNone/>
            </a:pPr>
            <a:r>
              <a:rPr lang="en-US" sz="3400" dirty="0" smtClean="0"/>
              <a:t>C.    Warranty</a:t>
            </a:r>
            <a:endParaRPr lang="en-US" sz="3400" dirty="0"/>
          </a:p>
          <a:p>
            <a:pPr marL="914400" lvl="1" indent="-514350">
              <a:buFont typeface="+mj-lt"/>
              <a:buAutoNum type="arabicPeriod"/>
            </a:pPr>
            <a:r>
              <a:rPr lang="en-US" sz="3000" dirty="0"/>
              <a:t>Compliance With Environmental Laws</a:t>
            </a:r>
            <a:endParaRPr lang="en-US" sz="3400" dirty="0"/>
          </a:p>
          <a:p>
            <a:pPr marL="1314450" lvl="2" indent="-514350">
              <a:buAutoNum type="alphaLcParenR"/>
            </a:pPr>
            <a:r>
              <a:rPr lang="en-US" sz="3000" dirty="0"/>
              <a:t>Timing Scenarios</a:t>
            </a:r>
          </a:p>
          <a:p>
            <a:pPr marL="1771650" lvl="3" indent="-514350">
              <a:buFont typeface="+mj-lt"/>
              <a:buAutoNum type="romanLcPeriod"/>
            </a:pPr>
            <a:r>
              <a:rPr lang="en-US" sz="3000" dirty="0"/>
              <a:t>Current?</a:t>
            </a:r>
          </a:p>
          <a:p>
            <a:pPr marL="1771650" lvl="3" indent="-514350">
              <a:buFont typeface="+mj-lt"/>
              <a:buAutoNum type="romanLcPeriod"/>
            </a:pPr>
            <a:r>
              <a:rPr lang="en-US" sz="3000" dirty="0"/>
              <a:t>Past?</a:t>
            </a:r>
          </a:p>
          <a:p>
            <a:pPr marL="1771650" lvl="3" indent="-514350">
              <a:buFont typeface="+mj-lt"/>
              <a:buAutoNum type="romanLcPeriod"/>
            </a:pPr>
            <a:r>
              <a:rPr lang="en-US" sz="3000" dirty="0"/>
              <a:t>Future?</a:t>
            </a:r>
          </a:p>
          <a:p>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11</a:t>
            </a:fld>
            <a:endParaRPr lang="en-US" dirty="0"/>
          </a:p>
        </p:txBody>
      </p:sp>
    </p:spTree>
    <p:extLst>
      <p:ext uri="{BB962C8B-B14F-4D97-AF65-F5344CB8AC3E}">
        <p14:creationId xmlns:p14="http://schemas.microsoft.com/office/powerpoint/2010/main" val="4063545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Language Issues (continued)</a:t>
            </a:r>
            <a:br>
              <a:rPr lang="en-US" dirty="0" smtClean="0"/>
            </a:br>
            <a:r>
              <a:rPr lang="en-US" dirty="0" smtClean="0"/>
              <a:t>Warranty/Compliance (continued)</a:t>
            </a:r>
            <a:endParaRPr lang="en-US" dirty="0"/>
          </a:p>
        </p:txBody>
      </p:sp>
      <p:sp>
        <p:nvSpPr>
          <p:cNvPr id="3" name="Content Placeholder 2"/>
          <p:cNvSpPr>
            <a:spLocks noGrp="1"/>
          </p:cNvSpPr>
          <p:nvPr>
            <p:ph idx="1"/>
          </p:nvPr>
        </p:nvSpPr>
        <p:spPr/>
        <p:txBody>
          <a:bodyPr>
            <a:normAutofit fontScale="92500" lnSpcReduction="20000"/>
          </a:bodyPr>
          <a:lstStyle/>
          <a:p>
            <a:pPr marL="1314450" lvl="2" indent="-514350">
              <a:buAutoNum type="alphaLcParenR" startAt="2"/>
            </a:pPr>
            <a:r>
              <a:rPr lang="en-US" sz="3300" dirty="0" smtClean="0"/>
              <a:t>Full/material/knowledge </a:t>
            </a:r>
            <a:r>
              <a:rPr lang="en-US" sz="3300" dirty="0"/>
              <a:t>(</a:t>
            </a:r>
            <a:r>
              <a:rPr lang="en-US" sz="3300" dirty="0" smtClean="0"/>
              <a:t>qualifier)?</a:t>
            </a:r>
          </a:p>
          <a:p>
            <a:pPr marL="1314450" lvl="2" indent="-514350">
              <a:buAutoNum type="alphaLcParenR" startAt="2"/>
            </a:pPr>
            <a:r>
              <a:rPr lang="en-US" sz="3300" dirty="0" smtClean="0"/>
              <a:t>Current/Former </a:t>
            </a:r>
            <a:r>
              <a:rPr lang="en-US" sz="3300" dirty="0"/>
              <a:t>Facilities </a:t>
            </a:r>
            <a:r>
              <a:rPr lang="en-US" sz="3300" dirty="0" smtClean="0"/>
              <a:t>Owned/Operated/Leased</a:t>
            </a:r>
          </a:p>
          <a:p>
            <a:pPr marL="1828800" lvl="3" indent="-571500">
              <a:buAutoNum type="romanLcPeriod"/>
            </a:pPr>
            <a:r>
              <a:rPr lang="en-US" sz="2900" dirty="0" smtClean="0"/>
              <a:t>Knowledge of historical operations</a:t>
            </a:r>
          </a:p>
          <a:p>
            <a:pPr marL="1828800" lvl="3" indent="-571500">
              <a:buAutoNum type="romanLcPeriod"/>
            </a:pPr>
            <a:r>
              <a:rPr lang="en-US" sz="2900" dirty="0" smtClean="0"/>
              <a:t>Relevance to buyer in asset purchase?</a:t>
            </a:r>
          </a:p>
          <a:p>
            <a:pPr marL="1314450" lvl="2" indent="-514350">
              <a:buAutoNum type="alphaLcParenR" startAt="2"/>
            </a:pPr>
            <a:r>
              <a:rPr lang="en-US" sz="3300" dirty="0" smtClean="0"/>
              <a:t>Off-site </a:t>
            </a:r>
            <a:r>
              <a:rPr lang="en-US" sz="3300" dirty="0"/>
              <a:t>Issues</a:t>
            </a:r>
          </a:p>
          <a:p>
            <a:pPr marL="1828800" lvl="3" indent="-571500">
              <a:buFont typeface="+mj-lt"/>
              <a:buAutoNum type="romanLcPeriod"/>
            </a:pPr>
            <a:r>
              <a:rPr lang="en-US" sz="3300" dirty="0"/>
              <a:t>CERCLA/Waste Vendors</a:t>
            </a:r>
          </a:p>
          <a:p>
            <a:pPr marL="1828800" lvl="3" indent="-571500">
              <a:buFont typeface="+mj-lt"/>
              <a:buAutoNum type="romanLcPeriod"/>
            </a:pPr>
            <a:r>
              <a:rPr lang="en-US" sz="3300" dirty="0" smtClean="0"/>
              <a:t>Equipment leased/supplied</a:t>
            </a:r>
          </a:p>
          <a:p>
            <a:pPr marL="2286000" lvl="4" indent="-571500">
              <a:buFont typeface="+mj-lt"/>
              <a:buAutoNum type="alphaLcPeriod"/>
            </a:pPr>
            <a:r>
              <a:rPr lang="en-US" sz="3300" dirty="0" smtClean="0"/>
              <a:t>Tanks</a:t>
            </a:r>
          </a:p>
          <a:p>
            <a:pPr marL="2286000" lvl="4" indent="-571500">
              <a:buFont typeface="+mj-lt"/>
              <a:buAutoNum type="alphaLcPeriod"/>
            </a:pPr>
            <a:r>
              <a:rPr lang="en-US" sz="3300" dirty="0" smtClean="0"/>
              <a:t>Cleaning Equipment</a:t>
            </a:r>
          </a:p>
          <a:p>
            <a:pPr marL="2228850" lvl="4" indent="-514350">
              <a:buFont typeface="+mj-lt"/>
              <a:buAutoNum type="alphaLcPeriod"/>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12</a:t>
            </a:fld>
            <a:endParaRPr lang="en-US" dirty="0"/>
          </a:p>
        </p:txBody>
      </p:sp>
    </p:spTree>
    <p:extLst>
      <p:ext uri="{BB962C8B-B14F-4D97-AF65-F5344CB8AC3E}">
        <p14:creationId xmlns:p14="http://schemas.microsoft.com/office/powerpoint/2010/main" val="3273644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Language Issues (continued)</a:t>
            </a:r>
            <a:br>
              <a:rPr lang="en-US" dirty="0" smtClean="0"/>
            </a:br>
            <a:r>
              <a:rPr lang="en-US" dirty="0" smtClean="0"/>
              <a:t>Warranty/Compliance (continued)</a:t>
            </a:r>
            <a:endParaRPr lang="en-US" dirty="0"/>
          </a:p>
        </p:txBody>
      </p:sp>
      <p:sp>
        <p:nvSpPr>
          <p:cNvPr id="3" name="Content Placeholder 2"/>
          <p:cNvSpPr>
            <a:spLocks noGrp="1"/>
          </p:cNvSpPr>
          <p:nvPr>
            <p:ph idx="1"/>
          </p:nvPr>
        </p:nvSpPr>
        <p:spPr/>
        <p:txBody>
          <a:bodyPr>
            <a:normAutofit/>
          </a:bodyPr>
          <a:lstStyle/>
          <a:p>
            <a:pPr marL="1314450" lvl="2" indent="-514350">
              <a:buAutoNum type="alphaLcParenR" startAt="5"/>
            </a:pPr>
            <a:r>
              <a:rPr lang="en-US" sz="3000" dirty="0" smtClean="0"/>
              <a:t>Issues Not Addressed?</a:t>
            </a:r>
          </a:p>
          <a:p>
            <a:pPr marL="1828800" lvl="3" indent="-571500">
              <a:buFont typeface="+mj-lt"/>
              <a:buAutoNum type="romanLcPeriod"/>
            </a:pPr>
            <a:r>
              <a:rPr lang="en-US" sz="3000" dirty="0"/>
              <a:t>Asbestos/Lead-Based Paint</a:t>
            </a:r>
          </a:p>
          <a:p>
            <a:pPr marL="1828800" lvl="3" indent="-571500">
              <a:buFont typeface="+mj-lt"/>
              <a:buAutoNum type="romanLcPeriod"/>
            </a:pPr>
            <a:r>
              <a:rPr lang="en-US" sz="3000" dirty="0"/>
              <a:t>Mold</a:t>
            </a:r>
          </a:p>
          <a:p>
            <a:pPr marL="1828800" lvl="3" indent="-571500">
              <a:buFont typeface="+mj-lt"/>
              <a:buAutoNum type="romanLcPeriod"/>
            </a:pPr>
            <a:r>
              <a:rPr lang="en-US" sz="3000" dirty="0" smtClean="0"/>
              <a:t>Radon</a:t>
            </a:r>
          </a:p>
          <a:p>
            <a:pPr marL="800100" lvl="2" indent="0">
              <a:buNone/>
            </a:pPr>
            <a:endParaRPr lang="en-US" sz="3000" dirty="0" smtClean="0"/>
          </a:p>
          <a:p>
            <a:pPr marL="1314450" lvl="2" indent="-514350">
              <a:buAutoNum type="alphaLcParenR" startAt="5"/>
            </a:pPr>
            <a:endParaRPr lang="en-US" sz="3000" dirty="0"/>
          </a:p>
          <a:p>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13</a:t>
            </a:fld>
            <a:endParaRPr lang="en-US" dirty="0"/>
          </a:p>
        </p:txBody>
      </p:sp>
    </p:spTree>
    <p:extLst>
      <p:ext uri="{BB962C8B-B14F-4D97-AF65-F5344CB8AC3E}">
        <p14:creationId xmlns:p14="http://schemas.microsoft.com/office/powerpoint/2010/main" val="15159665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Language Issues (continued)</a:t>
            </a:r>
            <a:br>
              <a:rPr lang="en-US" dirty="0"/>
            </a:br>
            <a:r>
              <a:rPr lang="en-US" dirty="0"/>
              <a:t>Warranty/Compliance (continued)</a:t>
            </a:r>
          </a:p>
        </p:txBody>
      </p:sp>
      <p:sp>
        <p:nvSpPr>
          <p:cNvPr id="3" name="Content Placeholder 2"/>
          <p:cNvSpPr>
            <a:spLocks noGrp="1"/>
          </p:cNvSpPr>
          <p:nvPr>
            <p:ph idx="1"/>
          </p:nvPr>
        </p:nvSpPr>
        <p:spPr/>
        <p:txBody>
          <a:bodyPr/>
          <a:lstStyle/>
          <a:p>
            <a:pPr marL="800100" lvl="2" indent="0">
              <a:buNone/>
            </a:pPr>
            <a:r>
              <a:rPr lang="en-US" sz="3000" dirty="0" smtClean="0"/>
              <a:t>f)  Remediation </a:t>
            </a:r>
            <a:r>
              <a:rPr lang="en-US" sz="3000" dirty="0"/>
              <a:t>Issues</a:t>
            </a:r>
          </a:p>
          <a:p>
            <a:pPr marL="1828800" lvl="3" indent="-571500">
              <a:buFont typeface="+mj-lt"/>
              <a:buAutoNum type="romanLcPeriod"/>
            </a:pPr>
            <a:r>
              <a:rPr lang="en-US" sz="3000" dirty="0"/>
              <a:t>Historical Contamination</a:t>
            </a:r>
          </a:p>
          <a:p>
            <a:pPr marL="1828800" lvl="3" indent="-571500">
              <a:buFont typeface="+mj-lt"/>
              <a:buAutoNum type="romanLcPeriod"/>
            </a:pPr>
            <a:r>
              <a:rPr lang="en-US" sz="3000" dirty="0"/>
              <a:t>Tying Investigation/Remediation Triggers to Agency Approval?</a:t>
            </a:r>
          </a:p>
          <a:p>
            <a:pPr marL="0" indent="0">
              <a:buNone/>
            </a:pPr>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14</a:t>
            </a:fld>
            <a:endParaRPr lang="en-US" dirty="0"/>
          </a:p>
        </p:txBody>
      </p:sp>
    </p:spTree>
    <p:extLst>
      <p:ext uri="{BB962C8B-B14F-4D97-AF65-F5344CB8AC3E}">
        <p14:creationId xmlns:p14="http://schemas.microsoft.com/office/powerpoint/2010/main" val="3383120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Warranty (continued)</a:t>
            </a:r>
            <a:br>
              <a:rPr lang="en-US" dirty="0" smtClean="0"/>
            </a:br>
            <a:r>
              <a:rPr lang="en-US" dirty="0" smtClean="0"/>
              <a:t>Example (Buyer’s Perspective)</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Seller is, and at all times has been, in full compliance with, and has not been and is not in violation of or liable under, any Environmental Law.</a:t>
            </a:r>
          </a:p>
          <a:p>
            <a:r>
              <a:rPr lang="en-US" dirty="0" smtClean="0"/>
              <a:t>Neither Seller nor any Shareholder has any basis to expect, nor has any of them or any other Person for whose conduct they are or may be held to be responsible received, any actual or threatened order, notice or other communication from any Governmental Body or private citizen acting in the public interest or failure to comply with any Environmental Law, or of any actual or threatened obligation to undertake or bear the cost of any Environmental, Health and Safety Liabilities with respect to any Facility or other property or asset (whether real, personal or mixed) in which Seller has or had an interest, or with respect to any property or Facility at or to which Hazardous Materials were generated, manufactured, refined, transferred, imported, used or processed by Seller or any other Person for whose conduct it is or may be held responsible, or from which Hazardous Materials have been transported, treated, stored, handled, transferred, disposed, recycled or received.</a:t>
            </a:r>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15</a:t>
            </a:fld>
            <a:endParaRPr lang="en-US" dirty="0"/>
          </a:p>
        </p:txBody>
      </p:sp>
    </p:spTree>
    <p:extLst>
      <p:ext uri="{BB962C8B-B14F-4D97-AF65-F5344CB8AC3E}">
        <p14:creationId xmlns:p14="http://schemas.microsoft.com/office/powerpoint/2010/main" val="26965654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Transactions (continued)</a:t>
            </a:r>
            <a:br>
              <a:rPr lang="en-US" dirty="0" smtClean="0"/>
            </a:br>
            <a:r>
              <a:rPr lang="en-US" dirty="0" smtClean="0"/>
              <a:t>Warranties (continued)</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a:t>	</a:t>
            </a:r>
            <a:r>
              <a:rPr lang="en-US" dirty="0" smtClean="0"/>
              <a:t>2.  Negative Declarations</a:t>
            </a:r>
          </a:p>
          <a:p>
            <a:pPr marL="1771650" lvl="3" indent="-514350">
              <a:buFont typeface="+mj-lt"/>
              <a:buAutoNum type="alphaLcParenR"/>
            </a:pPr>
            <a:r>
              <a:rPr lang="en-US" sz="2800" dirty="0" smtClean="0"/>
              <a:t>No Hazardous _____________?</a:t>
            </a:r>
          </a:p>
          <a:p>
            <a:pPr marL="1771650" lvl="3" indent="-514350">
              <a:buFont typeface="+mj-lt"/>
              <a:buAutoNum type="alphaLcParenR"/>
            </a:pPr>
            <a:r>
              <a:rPr lang="en-US" sz="2800" dirty="0" smtClean="0"/>
              <a:t>No tanks?</a:t>
            </a:r>
          </a:p>
          <a:p>
            <a:pPr marL="2228850" lvl="4" indent="-514350">
              <a:buFont typeface="+mj-lt"/>
              <a:buAutoNum type="romanLcPeriod"/>
            </a:pPr>
            <a:r>
              <a:rPr lang="en-US" sz="2800" dirty="0" smtClean="0"/>
              <a:t>Active</a:t>
            </a:r>
          </a:p>
          <a:p>
            <a:pPr marL="2228850" lvl="4" indent="-514350">
              <a:buFont typeface="+mj-lt"/>
              <a:buAutoNum type="romanLcPeriod"/>
            </a:pPr>
            <a:r>
              <a:rPr lang="en-US" sz="2800" dirty="0" smtClean="0"/>
              <a:t>Previously closed</a:t>
            </a:r>
          </a:p>
          <a:p>
            <a:pPr marL="2686050" lvl="5" indent="-514350">
              <a:buFont typeface="+mj-lt"/>
              <a:buAutoNum type="alphaLcPeriod"/>
            </a:pPr>
            <a:r>
              <a:rPr lang="en-US" sz="2800" dirty="0" smtClean="0"/>
              <a:t>Pre-1989</a:t>
            </a:r>
          </a:p>
          <a:p>
            <a:pPr marL="2686050" lvl="5" indent="-514350">
              <a:buFont typeface="+mj-lt"/>
              <a:buAutoNum type="alphaLcPeriod"/>
            </a:pPr>
            <a:r>
              <a:rPr lang="en-US" sz="2800" dirty="0" smtClean="0"/>
              <a:t>Post-1989</a:t>
            </a:r>
          </a:p>
          <a:p>
            <a:pPr marL="1771650" lvl="3" indent="-514350">
              <a:buFont typeface="+mj-lt"/>
              <a:buAutoNum type="alphaLcParenR"/>
            </a:pPr>
            <a:r>
              <a:rPr lang="en-US" sz="2800" dirty="0" smtClean="0"/>
              <a:t>No “Releases” (spilling, leaking, leaching, etc. of any amount)?</a:t>
            </a:r>
          </a:p>
          <a:p>
            <a:pPr marL="2228850" lvl="4" indent="-514350">
              <a:buFont typeface="+mj-lt"/>
              <a:buAutoNum type="romanLcPeriod"/>
            </a:pPr>
            <a:r>
              <a:rPr lang="en-US" sz="2800" dirty="0" smtClean="0"/>
              <a:t>Too Broad?</a:t>
            </a:r>
          </a:p>
          <a:p>
            <a:pPr marL="2228850" lvl="4" indent="-514350">
              <a:buFont typeface="+mj-lt"/>
              <a:buAutoNum type="romanLcPeriod"/>
            </a:pPr>
            <a:r>
              <a:rPr lang="en-US" sz="2800" dirty="0" smtClean="0"/>
              <a:t>Too Narrow?</a:t>
            </a:r>
            <a:endParaRPr lang="en-US" sz="2800" dirty="0"/>
          </a:p>
        </p:txBody>
      </p:sp>
      <p:sp>
        <p:nvSpPr>
          <p:cNvPr id="4" name="Slide Number Placeholder 3"/>
          <p:cNvSpPr>
            <a:spLocks noGrp="1"/>
          </p:cNvSpPr>
          <p:nvPr>
            <p:ph type="sldNum" sz="quarter" idx="12"/>
          </p:nvPr>
        </p:nvSpPr>
        <p:spPr/>
        <p:txBody>
          <a:bodyPr/>
          <a:lstStyle/>
          <a:p>
            <a:fld id="{88716FCC-12F3-44D5-9F3B-94FEE8CFCE90}" type="slidenum">
              <a:rPr lang="en-US" smtClean="0"/>
              <a:t>16</a:t>
            </a:fld>
            <a:endParaRPr lang="en-US" dirty="0"/>
          </a:p>
        </p:txBody>
      </p:sp>
    </p:spTree>
    <p:extLst>
      <p:ext uri="{BB962C8B-B14F-4D97-AF65-F5344CB8AC3E}">
        <p14:creationId xmlns:p14="http://schemas.microsoft.com/office/powerpoint/2010/main" val="30776641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Warranty (continued)</a:t>
            </a:r>
            <a:br>
              <a:rPr lang="en-US" sz="3200" dirty="0" smtClean="0"/>
            </a:br>
            <a:r>
              <a:rPr lang="en-US" sz="3200" dirty="0" smtClean="0"/>
              <a:t>Negative Declaration (continued) </a:t>
            </a:r>
            <a:br>
              <a:rPr lang="en-US" sz="3200" dirty="0" smtClean="0"/>
            </a:br>
            <a:r>
              <a:rPr lang="en-US" sz="3200" dirty="0" smtClean="0"/>
              <a:t>Example (Buyer’s Perspective)</a:t>
            </a:r>
            <a:endParaRPr lang="en-US" sz="3200" dirty="0"/>
          </a:p>
        </p:txBody>
      </p:sp>
      <p:sp>
        <p:nvSpPr>
          <p:cNvPr id="3" name="Content Placeholder 2"/>
          <p:cNvSpPr>
            <a:spLocks noGrp="1"/>
          </p:cNvSpPr>
          <p:nvPr>
            <p:ph idx="1"/>
          </p:nvPr>
        </p:nvSpPr>
        <p:spPr/>
        <p:txBody>
          <a:bodyPr>
            <a:normAutofit fontScale="70000" lnSpcReduction="20000"/>
          </a:bodyPr>
          <a:lstStyle/>
          <a:p>
            <a:r>
              <a:rPr lang="en-US" dirty="0" smtClean="0"/>
              <a:t>There is no Hazardous Materials present on or in the Environment at any Facility or at any geologically or hydrologically adjoining property, including any Hazardous Materials contained in barrels, aboveground or underground storage tanks, landfills, land deposits, dumps, equipment (whether movable or fixed) or other containers, either temporary or permanent, and deposited or located in land, water, sumps, or any other part of the Facility or such adjoining property, or incorporated into any structure therein or thereon.</a:t>
            </a:r>
          </a:p>
          <a:p>
            <a:r>
              <a:rPr lang="en-US" dirty="0" smtClean="0"/>
              <a:t>Neither Seller nor any Person for whose conduct it is or may be held responsible, or to the Knowledge of Seller, any other Person, has permitted or conducted, or is aware of, any Hazardous Activity conducted with respect to any Facility or any other property or assets (whether real, personal or mixed) in which Seller has or had an interest except in full compliance with all applicable Environmental Laws. </a:t>
            </a:r>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17</a:t>
            </a:fld>
            <a:endParaRPr lang="en-US" dirty="0"/>
          </a:p>
        </p:txBody>
      </p:sp>
    </p:spTree>
    <p:extLst>
      <p:ext uri="{BB962C8B-B14F-4D97-AF65-F5344CB8AC3E}">
        <p14:creationId xmlns:p14="http://schemas.microsoft.com/office/powerpoint/2010/main" val="24691944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Language (continued)</a:t>
            </a:r>
            <a:endParaRPr lang="en-US" dirty="0"/>
          </a:p>
        </p:txBody>
      </p:sp>
      <p:sp>
        <p:nvSpPr>
          <p:cNvPr id="3" name="Content Placeholder 2"/>
          <p:cNvSpPr>
            <a:spLocks noGrp="1"/>
          </p:cNvSpPr>
          <p:nvPr>
            <p:ph idx="1"/>
          </p:nvPr>
        </p:nvSpPr>
        <p:spPr/>
        <p:txBody>
          <a:bodyPr/>
          <a:lstStyle/>
          <a:p>
            <a:pPr marL="0" indent="0">
              <a:buNone/>
            </a:pPr>
            <a:r>
              <a:rPr lang="en-US" dirty="0"/>
              <a:t>D</a:t>
            </a:r>
            <a:r>
              <a:rPr lang="en-US" dirty="0" smtClean="0"/>
              <a:t>. Releases/Disclaimers</a:t>
            </a:r>
          </a:p>
          <a:p>
            <a:pPr marL="914400" lvl="1" indent="-514350">
              <a:buAutoNum type="arabicPeriod"/>
            </a:pPr>
            <a:r>
              <a:rPr lang="en-US" dirty="0" smtClean="0"/>
              <a:t>“As Is” Limitations</a:t>
            </a:r>
          </a:p>
          <a:p>
            <a:pPr marL="914400" lvl="1" indent="-514350">
              <a:buAutoNum type="arabicPeriod"/>
            </a:pPr>
            <a:r>
              <a:rPr lang="en-US" dirty="0" smtClean="0"/>
              <a:t>Federal/ASWMA Private Right of Actions</a:t>
            </a:r>
          </a:p>
          <a:p>
            <a:pPr marL="400050" lvl="1" indent="0">
              <a:buNone/>
            </a:pPr>
            <a:endParaRPr lang="en-US" dirty="0" smtClean="0"/>
          </a:p>
          <a:p>
            <a:pPr marL="914400" lvl="1" indent="-514350">
              <a:buFont typeface="+mj-lt"/>
              <a:buAutoNum type="arabicPeriod" startAt="2"/>
            </a:pPr>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18</a:t>
            </a:fld>
            <a:endParaRPr lang="en-US" dirty="0"/>
          </a:p>
        </p:txBody>
      </p:sp>
    </p:spTree>
    <p:extLst>
      <p:ext uri="{BB962C8B-B14F-4D97-AF65-F5344CB8AC3E}">
        <p14:creationId xmlns:p14="http://schemas.microsoft.com/office/powerpoint/2010/main" val="23313422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sz="2000" dirty="0" smtClean="0"/>
              <a:t>Language (continued)</a:t>
            </a:r>
            <a:br>
              <a:rPr lang="en-US" altLang="en-US" sz="2000" dirty="0" smtClean="0"/>
            </a:br>
            <a:r>
              <a:rPr lang="en-US" altLang="en-US" sz="2000" dirty="0" smtClean="0"/>
              <a:t>Releases (continued)</a:t>
            </a:r>
            <a:r>
              <a:rPr lang="en-US" altLang="en-US" sz="2000" i="1" dirty="0" smtClean="0"/>
              <a:t/>
            </a:r>
            <a:br>
              <a:rPr lang="en-US" altLang="en-US" sz="2000" i="1" dirty="0" smtClean="0"/>
            </a:br>
            <a:r>
              <a:rPr lang="en-US" altLang="en-US" sz="2000" i="1" dirty="0" smtClean="0"/>
              <a:t>Ted </a:t>
            </a:r>
            <a:r>
              <a:rPr lang="en-US" altLang="en-US" sz="2000" i="1" dirty="0"/>
              <a:t>Barnett, et al, respondents-appellants, v. Jeffrey L. Schwartz, et al, appellants-respondents</a:t>
            </a:r>
            <a:br>
              <a:rPr lang="en-US" altLang="en-US" sz="2000" i="1" dirty="0"/>
            </a:br>
            <a:r>
              <a:rPr lang="en-US" altLang="en-US" sz="2000" dirty="0"/>
              <a:t>Supreme Court of New York</a:t>
            </a:r>
            <a:endParaRPr lang="en-US" sz="2000" dirty="0"/>
          </a:p>
        </p:txBody>
      </p:sp>
      <p:sp>
        <p:nvSpPr>
          <p:cNvPr id="3" name="Content Placeholder 2"/>
          <p:cNvSpPr>
            <a:spLocks noGrp="1"/>
          </p:cNvSpPr>
          <p:nvPr>
            <p:ph idx="1"/>
          </p:nvPr>
        </p:nvSpPr>
        <p:spPr/>
        <p:txBody>
          <a:bodyPr>
            <a:normAutofit fontScale="92500" lnSpcReduction="10000"/>
          </a:bodyPr>
          <a:lstStyle/>
          <a:p>
            <a:r>
              <a:rPr lang="en-US" altLang="en-US" dirty="0"/>
              <a:t>The clients wanted a commercial property to manufacture barbecue sauce.</a:t>
            </a:r>
          </a:p>
          <a:p>
            <a:r>
              <a:rPr lang="en-US" altLang="en-US" dirty="0"/>
              <a:t>The clients alleged that the attorneys were aware that the property was designated a hazardous waste site but neglected to discuss it with the clients and encouraged the clients to sign an “as is” lease.</a:t>
            </a:r>
          </a:p>
          <a:p>
            <a:r>
              <a:rPr lang="en-US" altLang="en-US" dirty="0"/>
              <a:t>Court found that the clients needed to prove only that the defendant-attorney’s </a:t>
            </a:r>
            <a:r>
              <a:rPr lang="en-US" altLang="en-US" b="1" dirty="0"/>
              <a:t>negligence</a:t>
            </a:r>
            <a:r>
              <a:rPr lang="en-US" altLang="en-US" dirty="0"/>
              <a:t> was a proximate cause of damages</a:t>
            </a:r>
            <a:r>
              <a:rPr lang="en-US" altLang="en-US" dirty="0" smtClean="0"/>
              <a:t>.</a:t>
            </a:r>
            <a:endParaRPr lang="en-US" alt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19</a:t>
            </a:fld>
            <a:endParaRPr lang="en-US" dirty="0"/>
          </a:p>
        </p:txBody>
      </p:sp>
    </p:spTree>
    <p:extLst>
      <p:ext uri="{BB962C8B-B14F-4D97-AF65-F5344CB8AC3E}">
        <p14:creationId xmlns:p14="http://schemas.microsoft.com/office/powerpoint/2010/main" val="1575650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lnSpcReduction="20000"/>
          </a:bodyPr>
          <a:lstStyle/>
          <a:p>
            <a:pPr algn="ctr">
              <a:buFont typeface="Wingdings" pitchFamily="2" charset="2"/>
              <a:buNone/>
            </a:pPr>
            <a:r>
              <a:rPr lang="en-US" altLang="en-US" dirty="0"/>
              <a:t>Source of information that often</a:t>
            </a:r>
          </a:p>
          <a:p>
            <a:pPr algn="ctr">
              <a:buFont typeface="Wingdings" pitchFamily="2" charset="2"/>
              <a:buNone/>
            </a:pPr>
            <a:r>
              <a:rPr lang="en-US" altLang="en-US" dirty="0"/>
              <a:t>addresses issues relevant to </a:t>
            </a:r>
            <a:r>
              <a:rPr lang="en-US" altLang="en-US" dirty="0" smtClean="0"/>
              <a:t>the environmental and/or energy aspects of commercial and industrial properties</a:t>
            </a:r>
            <a:endParaRPr lang="en-US" altLang="en-US" dirty="0"/>
          </a:p>
          <a:p>
            <a:pPr algn="ctr">
              <a:buFont typeface="Wingdings" pitchFamily="2" charset="2"/>
              <a:buNone/>
            </a:pPr>
            <a:endParaRPr lang="en-US" altLang="en-US" dirty="0"/>
          </a:p>
          <a:p>
            <a:pPr algn="ctr">
              <a:buFont typeface="Wingdings" pitchFamily="2" charset="2"/>
              <a:buNone/>
            </a:pPr>
            <a:r>
              <a:rPr lang="en-US" altLang="en-US" dirty="0"/>
              <a:t>Arkansas Environmental, Energy and</a:t>
            </a:r>
          </a:p>
          <a:p>
            <a:pPr algn="ctr">
              <a:buFont typeface="Wingdings" pitchFamily="2" charset="2"/>
              <a:buNone/>
            </a:pPr>
            <a:r>
              <a:rPr lang="en-US" altLang="en-US" dirty="0"/>
              <a:t>Water Law Blog</a:t>
            </a:r>
          </a:p>
          <a:p>
            <a:pPr algn="ctr">
              <a:buFont typeface="Wingdings" pitchFamily="2" charset="2"/>
              <a:buNone/>
            </a:pPr>
            <a:endParaRPr lang="en-US" altLang="en-US" dirty="0"/>
          </a:p>
          <a:p>
            <a:pPr algn="ctr">
              <a:buFont typeface="Wingdings" pitchFamily="2" charset="2"/>
              <a:buNone/>
            </a:pPr>
            <a:r>
              <a:rPr lang="en-US" altLang="en-US" sz="2200" dirty="0">
                <a:hlinkClick r:id="rId2"/>
              </a:rPr>
              <a:t>http://www.mitchellwilliamslaw.com/#home</a:t>
            </a:r>
            <a:endParaRPr lang="en-US" altLang="en-US" sz="2200" dirty="0"/>
          </a:p>
          <a:p>
            <a:pPr algn="ctr">
              <a:buFont typeface="Wingdings" pitchFamily="2" charset="2"/>
              <a:buNone/>
            </a:pPr>
            <a:endParaRPr lang="en-US" altLang="en-US" sz="2200" dirty="0"/>
          </a:p>
          <a:p>
            <a:pPr algn="ctr">
              <a:buFont typeface="Wingdings" pitchFamily="2" charset="2"/>
              <a:buNone/>
            </a:pPr>
            <a:r>
              <a:rPr lang="en-US" altLang="en-US" sz="2200" dirty="0"/>
              <a:t>Three posts five days a </a:t>
            </a:r>
            <a:r>
              <a:rPr lang="en-US" altLang="en-US" sz="2200" dirty="0" smtClean="0"/>
              <a:t>week</a:t>
            </a:r>
          </a:p>
          <a:p>
            <a:pPr algn="ctr">
              <a:buFont typeface="Wingdings" pitchFamily="2" charset="2"/>
              <a:buNone/>
            </a:pPr>
            <a:endParaRPr lang="en-US" altLang="en-US" sz="2200" dirty="0"/>
          </a:p>
          <a:p>
            <a:pPr algn="ctr">
              <a:buFont typeface="Wingdings" pitchFamily="2" charset="2"/>
              <a:buNone/>
            </a:pPr>
            <a:r>
              <a:rPr lang="en-US" altLang="en-US" sz="2200" dirty="0" smtClean="0"/>
              <a:t>Slides will be posted on this blog later this week</a:t>
            </a:r>
            <a:endParaRPr lang="en-US" altLang="en-US" sz="2200" dirty="0"/>
          </a:p>
          <a:p>
            <a:pPr marL="0" indent="0">
              <a:buNone/>
            </a:pPr>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2</a:t>
            </a:fld>
            <a:endParaRPr lang="en-US" dirty="0"/>
          </a:p>
        </p:txBody>
      </p:sp>
    </p:spTree>
    <p:extLst>
      <p:ext uri="{BB962C8B-B14F-4D97-AF65-F5344CB8AC3E}">
        <p14:creationId xmlns:p14="http://schemas.microsoft.com/office/powerpoint/2010/main" val="7108906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Language (continued)</a:t>
            </a:r>
          </a:p>
        </p:txBody>
      </p:sp>
      <p:sp>
        <p:nvSpPr>
          <p:cNvPr id="3" name="Content Placeholder 2"/>
          <p:cNvSpPr>
            <a:spLocks noGrp="1"/>
          </p:cNvSpPr>
          <p:nvPr>
            <p:ph idx="1"/>
          </p:nvPr>
        </p:nvSpPr>
        <p:spPr/>
        <p:txBody>
          <a:bodyPr/>
          <a:lstStyle/>
          <a:p>
            <a:pPr marL="0" indent="0">
              <a:buNone/>
            </a:pPr>
            <a:r>
              <a:rPr lang="en-US" dirty="0"/>
              <a:t>E</a:t>
            </a:r>
            <a:r>
              <a:rPr lang="en-US" dirty="0" smtClean="0"/>
              <a:t>. </a:t>
            </a:r>
            <a:r>
              <a:rPr lang="en-US" dirty="0"/>
              <a:t>Leasing Issues</a:t>
            </a:r>
          </a:p>
          <a:p>
            <a:pPr marL="914400" lvl="1" indent="-514350">
              <a:buAutoNum type="arabicPeriod"/>
            </a:pPr>
            <a:r>
              <a:rPr lang="en-US" dirty="0"/>
              <a:t>Storage Tank Eligibility (owner/operator)</a:t>
            </a:r>
          </a:p>
          <a:p>
            <a:pPr marL="1314450" lvl="2" indent="-514350">
              <a:buFont typeface="+mj-lt"/>
              <a:buAutoNum type="alphaLcParenR"/>
            </a:pPr>
            <a:r>
              <a:rPr lang="en-US" dirty="0"/>
              <a:t>Practical Limitations of Lease Terms?</a:t>
            </a:r>
          </a:p>
          <a:p>
            <a:pPr marL="1314450" lvl="2" indent="-514350">
              <a:buFont typeface="+mj-lt"/>
              <a:buAutoNum type="alphaLcParenR"/>
            </a:pPr>
            <a:r>
              <a:rPr lang="en-US" dirty="0"/>
              <a:t>What if Lessee fails to report/monitor?</a:t>
            </a:r>
          </a:p>
          <a:p>
            <a:pPr marL="914400" lvl="1" indent="-514350">
              <a:buFont typeface="+mj-lt"/>
              <a:buAutoNum type="arabicPeriod"/>
            </a:pPr>
            <a:r>
              <a:rPr lang="en-US" dirty="0"/>
              <a:t>Can Lessee Carve out or Avoid → Operator Status</a:t>
            </a:r>
            <a:r>
              <a:rPr lang="en-US" dirty="0" smtClean="0"/>
              <a:t>?</a:t>
            </a:r>
          </a:p>
          <a:p>
            <a:pPr marL="914400" lvl="1" indent="-514350">
              <a:buFont typeface="+mj-lt"/>
              <a:buAutoNum type="arabicPeriod"/>
            </a:pPr>
            <a:r>
              <a:rPr lang="en-US" dirty="0" smtClean="0"/>
              <a:t>Lessor/Lessee Set A Baseline?</a:t>
            </a:r>
          </a:p>
          <a:p>
            <a:pPr marL="914400" lvl="1" indent="-514350">
              <a:buFont typeface="+mj-lt"/>
              <a:buAutoNum type="arabicPeriod"/>
            </a:pPr>
            <a:r>
              <a:rPr lang="en-US" dirty="0" smtClean="0"/>
              <a:t>Holdover/Remediation/Rent Issues</a:t>
            </a:r>
            <a:endParaRPr lang="en-US" dirty="0"/>
          </a:p>
          <a:p>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20</a:t>
            </a:fld>
            <a:endParaRPr lang="en-US" dirty="0"/>
          </a:p>
        </p:txBody>
      </p:sp>
    </p:spTree>
    <p:extLst>
      <p:ext uri="{BB962C8B-B14F-4D97-AF65-F5344CB8AC3E}">
        <p14:creationId xmlns:p14="http://schemas.microsoft.com/office/powerpoint/2010/main" val="27843172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3600" dirty="0" smtClean="0"/>
              <a:t>Lease (continued)</a:t>
            </a:r>
            <a:r>
              <a:rPr lang="en-US" altLang="en-US" sz="3600" dirty="0"/>
              <a:t/>
            </a:r>
            <a:br>
              <a:rPr lang="en-US" altLang="en-US" sz="3600" dirty="0"/>
            </a:br>
            <a:r>
              <a:rPr lang="en-US" altLang="en-US" sz="3600" dirty="0" smtClean="0"/>
              <a:t>5. Hazardous Materials Language Issues</a:t>
            </a:r>
            <a:endParaRPr lang="en-US" sz="3600" dirty="0"/>
          </a:p>
        </p:txBody>
      </p:sp>
      <p:sp>
        <p:nvSpPr>
          <p:cNvPr id="3" name="Content Placeholder 2"/>
          <p:cNvSpPr>
            <a:spLocks noGrp="1"/>
          </p:cNvSpPr>
          <p:nvPr>
            <p:ph idx="1"/>
          </p:nvPr>
        </p:nvSpPr>
        <p:spPr/>
        <p:txBody>
          <a:bodyPr>
            <a:normAutofit fontScale="77500" lnSpcReduction="20000"/>
          </a:bodyPr>
          <a:lstStyle/>
          <a:p>
            <a:pPr>
              <a:lnSpc>
                <a:spcPct val="90000"/>
              </a:lnSpc>
            </a:pPr>
            <a:r>
              <a:rPr lang="en-US" altLang="en-US" dirty="0"/>
              <a:t>The lease should contain an express prohibition against the manufacture, storage, disposal, transportation, and use of hazardous substances on or around the leased premises.</a:t>
            </a:r>
          </a:p>
          <a:p>
            <a:pPr>
              <a:lnSpc>
                <a:spcPct val="90000"/>
              </a:lnSpc>
            </a:pPr>
            <a:r>
              <a:rPr lang="en-US" altLang="en-US" dirty="0"/>
              <a:t>If a tenant must engage in activities involving hazardous substances, the lease should require the tenant to notify the landlord that its activities involve such substances, to covenant to act appropriately, and to indemnify the landlord.</a:t>
            </a:r>
          </a:p>
          <a:p>
            <a:pPr>
              <a:lnSpc>
                <a:spcPct val="90000"/>
              </a:lnSpc>
            </a:pPr>
            <a:r>
              <a:rPr lang="en-US" altLang="en-US" dirty="0"/>
              <a:t>Leases typically require express prior written consent from the Lessor prior to the Tenant engaging in an activity which constitutes a Reportable Use of a Hazardous Substance.  Tenants should carefully peruse this requirement as it is easy to unintentionally violate.</a:t>
            </a:r>
          </a:p>
          <a:p>
            <a:pPr>
              <a:lnSpc>
                <a:spcPct val="90000"/>
              </a:lnSpc>
            </a:pPr>
            <a:r>
              <a:rPr lang="en-US" altLang="en-US" dirty="0" smtClean="0"/>
              <a:t>Audit issues.</a:t>
            </a:r>
            <a:endParaRPr lang="en-US" altLang="en-US" dirty="0"/>
          </a:p>
          <a:p>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21</a:t>
            </a:fld>
            <a:endParaRPr lang="en-US" dirty="0"/>
          </a:p>
        </p:txBody>
      </p:sp>
    </p:spTree>
    <p:extLst>
      <p:ext uri="{BB962C8B-B14F-4D97-AF65-F5344CB8AC3E}">
        <p14:creationId xmlns:p14="http://schemas.microsoft.com/office/powerpoint/2010/main" val="25198473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III. Assessment/Due Diligence</a:t>
            </a:r>
            <a:br>
              <a:rPr lang="en-US" dirty="0" smtClean="0"/>
            </a:br>
            <a:r>
              <a:rPr lang="en-US" dirty="0" smtClean="0"/>
              <a:t>A. Purpose?</a:t>
            </a:r>
            <a:endParaRPr lang="en-US" dirty="0"/>
          </a:p>
        </p:txBody>
      </p:sp>
      <p:sp>
        <p:nvSpPr>
          <p:cNvPr id="3" name="Content Placeholder 2"/>
          <p:cNvSpPr>
            <a:spLocks noGrp="1"/>
          </p:cNvSpPr>
          <p:nvPr>
            <p:ph idx="1"/>
          </p:nvPr>
        </p:nvSpPr>
        <p:spPr/>
        <p:txBody>
          <a:bodyPr>
            <a:normAutofit fontScale="77500" lnSpcReduction="20000"/>
          </a:bodyPr>
          <a:lstStyle/>
          <a:p>
            <a:r>
              <a:rPr lang="en-US" altLang="en-US" dirty="0"/>
              <a:t>To access the innocent </a:t>
            </a:r>
            <a:r>
              <a:rPr lang="en-US" altLang="en-US" dirty="0" smtClean="0"/>
              <a:t>landowners/BFP </a:t>
            </a:r>
            <a:r>
              <a:rPr lang="en-US" altLang="en-US" dirty="0"/>
              <a:t>defense under Comprehensive Environmental Response, Compensation, and Liability Act (CERCLA)</a:t>
            </a:r>
          </a:p>
          <a:p>
            <a:r>
              <a:rPr lang="en-US" altLang="en-US" dirty="0"/>
              <a:t>To assess environmental liability and cost issues</a:t>
            </a:r>
          </a:p>
          <a:p>
            <a:r>
              <a:rPr lang="en-US" altLang="en-US" dirty="0"/>
              <a:t>To quantify the extent of contamination and determine costs before/after purchase for use in negotiations</a:t>
            </a:r>
          </a:p>
          <a:p>
            <a:r>
              <a:rPr lang="en-US" altLang="en-US" dirty="0"/>
              <a:t>To identify existing or potential environmental hazards</a:t>
            </a:r>
          </a:p>
          <a:p>
            <a:r>
              <a:rPr lang="en-US" altLang="en-US" dirty="0"/>
              <a:t>To identify whether or not a neighboring property has the potential to impact the subject property</a:t>
            </a:r>
          </a:p>
          <a:p>
            <a:r>
              <a:rPr lang="en-US" altLang="en-US" dirty="0"/>
              <a:t>To determine if further investigation is </a:t>
            </a:r>
            <a:r>
              <a:rPr lang="en-US" altLang="en-US" dirty="0" smtClean="0"/>
              <a:t>required</a:t>
            </a:r>
          </a:p>
          <a:p>
            <a:r>
              <a:rPr lang="en-US" dirty="0" smtClean="0"/>
              <a:t>To discount purchase price</a:t>
            </a:r>
          </a:p>
          <a:p>
            <a:r>
              <a:rPr lang="en-US" dirty="0" smtClean="0"/>
              <a:t>Is desired activity feasible/possible/</a:t>
            </a:r>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22</a:t>
            </a:fld>
            <a:endParaRPr lang="en-US" dirty="0"/>
          </a:p>
        </p:txBody>
      </p:sp>
    </p:spTree>
    <p:extLst>
      <p:ext uri="{BB962C8B-B14F-4D97-AF65-F5344CB8AC3E}">
        <p14:creationId xmlns:p14="http://schemas.microsoft.com/office/powerpoint/2010/main" val="40193200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dirty="0"/>
              <a:t>Environment Assessment/Services Mistake/Scope</a:t>
            </a:r>
            <a:endParaRPr lang="en-US" dirty="0"/>
          </a:p>
        </p:txBody>
      </p:sp>
      <p:sp>
        <p:nvSpPr>
          <p:cNvPr id="3" name="Content Placeholder 2"/>
          <p:cNvSpPr>
            <a:spLocks noGrp="1"/>
          </p:cNvSpPr>
          <p:nvPr>
            <p:ph idx="1"/>
          </p:nvPr>
        </p:nvSpPr>
        <p:spPr/>
        <p:txBody>
          <a:bodyPr/>
          <a:lstStyle/>
          <a:p>
            <a:pPr>
              <a:defRPr/>
            </a:pPr>
            <a:r>
              <a:rPr lang="en-US" dirty="0"/>
              <a:t>Examples:</a:t>
            </a:r>
          </a:p>
          <a:p>
            <a:pPr marL="0" indent="0">
              <a:buFont typeface="Wingdings" pitchFamily="2" charset="2"/>
              <a:buNone/>
              <a:defRPr/>
            </a:pPr>
            <a:r>
              <a:rPr lang="en-US" dirty="0"/>
              <a:t>    - What is the scope of work?</a:t>
            </a:r>
          </a:p>
          <a:p>
            <a:pPr marL="0" indent="0">
              <a:buFont typeface="Wingdings" pitchFamily="2" charset="2"/>
              <a:buNone/>
              <a:defRPr/>
            </a:pPr>
            <a:r>
              <a:rPr lang="en-US" dirty="0"/>
              <a:t>    - Do both parties have the </a:t>
            </a:r>
            <a:r>
              <a:rPr lang="en-US" u="sng" dirty="0"/>
              <a:t>same</a:t>
            </a:r>
            <a:r>
              <a:rPr lang="en-US" dirty="0"/>
              <a:t> understanding?</a:t>
            </a:r>
          </a:p>
          <a:p>
            <a:pPr marL="0" indent="0">
              <a:buFont typeface="Wingdings" pitchFamily="2" charset="2"/>
              <a:buNone/>
              <a:defRPr/>
            </a:pPr>
            <a:r>
              <a:rPr lang="en-US" dirty="0"/>
              <a:t>    - Do the professionals, being utilized, have both the authority and expertise to address these issues?</a:t>
            </a:r>
          </a:p>
          <a:p>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23</a:t>
            </a:fld>
            <a:endParaRPr lang="en-US" dirty="0"/>
          </a:p>
        </p:txBody>
      </p:sp>
    </p:spTree>
    <p:extLst>
      <p:ext uri="{BB962C8B-B14F-4D97-AF65-F5344CB8AC3E}">
        <p14:creationId xmlns:p14="http://schemas.microsoft.com/office/powerpoint/2010/main" val="8825456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B. What </a:t>
            </a:r>
            <a:r>
              <a:rPr lang="en-US" dirty="0"/>
              <a:t>is the Attorney’s Role?</a:t>
            </a:r>
          </a:p>
          <a:p>
            <a:pPr marL="914400" lvl="1" indent="-514350">
              <a:buFont typeface="+mj-lt"/>
              <a:buAutoNum type="arabicPeriod"/>
            </a:pPr>
            <a:r>
              <a:rPr lang="en-US" dirty="0"/>
              <a:t>Defined?</a:t>
            </a:r>
          </a:p>
          <a:p>
            <a:pPr marL="914400" lvl="1" indent="-514350">
              <a:buFont typeface="+mj-lt"/>
              <a:buAutoNum type="arabicPeriod"/>
            </a:pPr>
            <a:r>
              <a:rPr lang="en-US" dirty="0"/>
              <a:t>Importance of Confirming Risk/Business </a:t>
            </a:r>
            <a:r>
              <a:rPr lang="en-US" dirty="0" smtClean="0"/>
              <a:t>Decisions</a:t>
            </a:r>
          </a:p>
          <a:p>
            <a:pPr marL="0" indent="0">
              <a:buNone/>
            </a:pPr>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24</a:t>
            </a:fld>
            <a:endParaRPr lang="en-US" dirty="0"/>
          </a:p>
        </p:txBody>
      </p:sp>
    </p:spTree>
    <p:extLst>
      <p:ext uri="{BB962C8B-B14F-4D97-AF65-F5344CB8AC3E}">
        <p14:creationId xmlns:p14="http://schemas.microsoft.com/office/powerpoint/2010/main" val="39816963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Transactional Issues:  Environmental Due Diligence Associated With A Bond Issue/Dispute Regarding Responsibility</a:t>
            </a:r>
            <a:endParaRPr lang="en-US" sz="2800" dirty="0"/>
          </a:p>
        </p:txBody>
      </p:sp>
      <p:sp>
        <p:nvSpPr>
          <p:cNvPr id="3" name="Content Placeholder 2"/>
          <p:cNvSpPr>
            <a:spLocks noGrp="1"/>
          </p:cNvSpPr>
          <p:nvPr>
            <p:ph idx="1"/>
          </p:nvPr>
        </p:nvSpPr>
        <p:spPr/>
        <p:txBody>
          <a:bodyPr>
            <a:noAutofit/>
          </a:bodyPr>
          <a:lstStyle/>
          <a:p>
            <a:r>
              <a:rPr lang="en-US" sz="1400" dirty="0"/>
              <a:t>The development of facilities, properties, and/or districts is sometimes financed through the issuance of bonds.  </a:t>
            </a:r>
          </a:p>
          <a:p>
            <a:r>
              <a:rPr lang="en-US" sz="1400" dirty="0"/>
              <a:t>Like other commercial activities, the determination of whether or not past or current environmental issues might impact the operation and/or development of a bond project can be a key issue</a:t>
            </a:r>
            <a:r>
              <a:rPr lang="en-US" sz="1400" dirty="0" smtClean="0"/>
              <a:t>.</a:t>
            </a:r>
          </a:p>
          <a:p>
            <a:r>
              <a:rPr lang="en-US" sz="1400" dirty="0"/>
              <a:t>Environmental due diligence and/or assessments may be undertaken of the project’s improved or unimproved properties.</a:t>
            </a:r>
          </a:p>
          <a:p>
            <a:r>
              <a:rPr lang="en-US" sz="1400" dirty="0"/>
              <a:t>The responsibility for supervising the environmental due diligence and determining the appropriate assessment activities can become a source of contention</a:t>
            </a:r>
            <a:r>
              <a:rPr lang="en-US" sz="1400" dirty="0" smtClean="0"/>
              <a:t>.</a:t>
            </a:r>
          </a:p>
          <a:p>
            <a:r>
              <a:rPr lang="en-US" sz="1400" dirty="0"/>
              <a:t>Example is found in a federal district court opinion from the Eastern District of Louisiana in </a:t>
            </a:r>
            <a:r>
              <a:rPr lang="en-US" sz="1400" i="1" dirty="0"/>
              <a:t>Coves of the Highland Community Development District vs. McGlinchey Stafford, </a:t>
            </a:r>
            <a:r>
              <a:rPr lang="en-US" sz="1400" i="1" dirty="0" smtClean="0"/>
              <a:t>P.L.L.C.</a:t>
            </a:r>
          </a:p>
          <a:p>
            <a:r>
              <a:rPr lang="en-US" sz="1400" dirty="0"/>
              <a:t>The opinion discusses a federal court complaint that had been filed against a law firm.</a:t>
            </a:r>
          </a:p>
          <a:p>
            <a:r>
              <a:rPr lang="en-US" sz="1400" dirty="0"/>
              <a:t>The Plaintiff community development district had been established for the purpose of financing and managing a planned residential community in Louisiana</a:t>
            </a:r>
            <a:r>
              <a:rPr lang="en-US" sz="1400" dirty="0" smtClean="0"/>
              <a:t>.</a:t>
            </a:r>
          </a:p>
          <a:p>
            <a:r>
              <a:rPr lang="en-US" sz="1400" dirty="0"/>
              <a:t>The opinion indicates that the law firm had been engaged to serve as counsel to the district in connection with its organization, bond issuance, and compliance activities for the real estate development</a:t>
            </a:r>
            <a:r>
              <a:rPr lang="en-US" sz="1400" dirty="0" smtClean="0"/>
              <a:t>.</a:t>
            </a:r>
          </a:p>
          <a:p>
            <a:r>
              <a:rPr lang="en-US" sz="1400" dirty="0"/>
              <a:t>It is also states that Plaintiff alleged that Defendant verbally promised to “guide and oversee the entire process” and “to ensure that all necessary work was performed for the project …..”</a:t>
            </a:r>
          </a:p>
          <a:p>
            <a:pPr marL="0" indent="0">
              <a:buNone/>
            </a:pPr>
            <a:endParaRPr lang="en-US" sz="1400" dirty="0"/>
          </a:p>
        </p:txBody>
      </p:sp>
      <p:sp>
        <p:nvSpPr>
          <p:cNvPr id="4" name="Slide Number Placeholder 3"/>
          <p:cNvSpPr>
            <a:spLocks noGrp="1"/>
          </p:cNvSpPr>
          <p:nvPr>
            <p:ph type="sldNum" sz="quarter" idx="12"/>
          </p:nvPr>
        </p:nvSpPr>
        <p:spPr/>
        <p:txBody>
          <a:bodyPr/>
          <a:lstStyle/>
          <a:p>
            <a:fld id="{88716FCC-12F3-44D5-9F3B-94FEE8CFCE90}" type="slidenum">
              <a:rPr lang="en-US" smtClean="0"/>
              <a:t>25</a:t>
            </a:fld>
            <a:endParaRPr lang="en-US" dirty="0"/>
          </a:p>
        </p:txBody>
      </p:sp>
    </p:spTree>
    <p:extLst>
      <p:ext uri="{BB962C8B-B14F-4D97-AF65-F5344CB8AC3E}">
        <p14:creationId xmlns:p14="http://schemas.microsoft.com/office/powerpoint/2010/main" val="22053477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Bond (continued)</a:t>
            </a:r>
          </a:p>
        </p:txBody>
      </p:sp>
      <p:sp>
        <p:nvSpPr>
          <p:cNvPr id="3" name="Content Placeholder 2"/>
          <p:cNvSpPr>
            <a:spLocks noGrp="1"/>
          </p:cNvSpPr>
          <p:nvPr>
            <p:ph idx="1"/>
          </p:nvPr>
        </p:nvSpPr>
        <p:spPr/>
        <p:txBody>
          <a:bodyPr>
            <a:normAutofit fontScale="55000" lnSpcReduction="20000"/>
          </a:bodyPr>
          <a:lstStyle/>
          <a:p>
            <a:r>
              <a:rPr lang="en-US" sz="3300" dirty="0"/>
              <a:t>Corps of Engineers issued a public notice in which it stated that the Plaintiff’s property had been used as a bombing, rocket, and gunnery range, and was the subject of an active investigation by that agency</a:t>
            </a:r>
            <a:r>
              <a:rPr lang="en-US" sz="3300" dirty="0" smtClean="0"/>
              <a:t>.</a:t>
            </a:r>
          </a:p>
          <a:p>
            <a:r>
              <a:rPr lang="en-US" sz="3300" dirty="0"/>
              <a:t>Parish Engineer prohibited additional permits or approval until the unexploded ordinance and contamination had been fully investigated and remediated.</a:t>
            </a:r>
          </a:p>
          <a:p>
            <a:r>
              <a:rPr lang="en-US" sz="3300" dirty="0"/>
              <a:t>Plaintiff alleged that it was unable to further develop the property or sell the lots, resulting in a default of the bonds.</a:t>
            </a:r>
          </a:p>
          <a:p>
            <a:r>
              <a:rPr lang="en-US" sz="3300" dirty="0"/>
              <a:t>Plaintiff alleged that the law firm, had a duty to conduct a reasonable investigation into the environmental issues that might delay or prevent the development</a:t>
            </a:r>
            <a:r>
              <a:rPr lang="en-US" sz="3300" dirty="0" smtClean="0"/>
              <a:t>.</a:t>
            </a:r>
          </a:p>
          <a:p>
            <a:r>
              <a:rPr lang="en-US" sz="3300" dirty="0" smtClean="0"/>
              <a:t>It alleged </a:t>
            </a:r>
            <a:r>
              <a:rPr lang="en-US" sz="3300" dirty="0"/>
              <a:t>that had the law firm performed a basic environmental assessment, it would have discovered that the development project site was within the bounds of a historic bombing range.  </a:t>
            </a:r>
          </a:p>
          <a:p>
            <a:pPr lvl="1">
              <a:buFont typeface="Wingdings" pitchFamily="2" charset="2"/>
              <a:buNone/>
              <a:defRPr/>
            </a:pPr>
            <a:r>
              <a:rPr lang="en-US" sz="3300" dirty="0"/>
              <a:t>	</a:t>
            </a:r>
            <a:r>
              <a:rPr lang="en-US" sz="3300" dirty="0" smtClean="0"/>
              <a:t>Note </a:t>
            </a:r>
            <a:r>
              <a:rPr lang="en-US" sz="3300" dirty="0"/>
              <a:t>– If your client looks to you for guidance on scope of assessment, are you prepared to tailor it to relevant issues (is an ASTM Phase I relevant for a greenfield property,  slated to be developed as a multi-family apartment facility , or should limited funds be used for a wetland delineation?)</a:t>
            </a:r>
          </a:p>
          <a:p>
            <a:pPr marL="0" indent="0">
              <a:buNone/>
            </a:pPr>
            <a:r>
              <a:rPr lang="en-US" sz="3300" dirty="0"/>
              <a:t> </a:t>
            </a:r>
          </a:p>
          <a:p>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26</a:t>
            </a:fld>
            <a:endParaRPr lang="en-US" dirty="0"/>
          </a:p>
        </p:txBody>
      </p:sp>
    </p:spTree>
    <p:extLst>
      <p:ext uri="{BB962C8B-B14F-4D97-AF65-F5344CB8AC3E}">
        <p14:creationId xmlns:p14="http://schemas.microsoft.com/office/powerpoint/2010/main" val="22082013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 Assessment (continued)</a:t>
            </a:r>
            <a:endParaRPr lang="en-US" dirty="0"/>
          </a:p>
        </p:txBody>
      </p:sp>
      <p:sp>
        <p:nvSpPr>
          <p:cNvPr id="3" name="Content Placeholder 2"/>
          <p:cNvSpPr>
            <a:spLocks noGrp="1"/>
          </p:cNvSpPr>
          <p:nvPr>
            <p:ph idx="1"/>
          </p:nvPr>
        </p:nvSpPr>
        <p:spPr/>
        <p:txBody>
          <a:bodyPr>
            <a:normAutofit fontScale="85000" lnSpcReduction="20000"/>
          </a:bodyPr>
          <a:lstStyle/>
          <a:p>
            <a:r>
              <a:rPr lang="en-US" dirty="0"/>
              <a:t>Need to Satisfy Superfund? (may not be necessary in some instances/unnecessary expense) </a:t>
            </a:r>
          </a:p>
          <a:p>
            <a:pPr lvl="1"/>
            <a:r>
              <a:rPr lang="en-US" dirty="0"/>
              <a:t>All Appropriate Inquiries (“AAI”) for BFP, etc. Defenses</a:t>
            </a:r>
          </a:p>
          <a:p>
            <a:r>
              <a:rPr lang="en-US" dirty="0"/>
              <a:t>Need to Expand AAI or ASTM Scope to Address Non-Scope Issues Relevant to a Transaction</a:t>
            </a:r>
          </a:p>
          <a:p>
            <a:pPr lvl="1"/>
            <a:r>
              <a:rPr lang="en-US" dirty="0"/>
              <a:t>Example of non-scope issues might include:</a:t>
            </a:r>
          </a:p>
          <a:p>
            <a:pPr marL="1428750" lvl="2" indent="-514350">
              <a:buAutoNum type="romanLcPeriod"/>
            </a:pPr>
            <a:r>
              <a:rPr lang="en-US" dirty="0"/>
              <a:t>Bank financing commercial development on property that will require Corps 404 wetland permit to initiate construction.</a:t>
            </a:r>
          </a:p>
          <a:p>
            <a:pPr marL="1428750" lvl="2" indent="-514350">
              <a:buAutoNum type="romanLcPeriod"/>
            </a:pPr>
            <a:r>
              <a:rPr lang="en-US" dirty="0"/>
              <a:t>Buyer of office buildings calculation of reconstruction/remodeling costs may vary materially on the amount of friable asbestos present.</a:t>
            </a:r>
          </a:p>
          <a:p>
            <a:pPr marL="1428750" lvl="2" indent="-514350">
              <a:buAutoNum type="romanLcPeriod"/>
            </a:pPr>
            <a:r>
              <a:rPr lang="en-US" dirty="0"/>
              <a:t>Buyer/Lessor of multi-family apartment complex is attempting to budget for repairs that may be driven by water intrusion/mold issues.</a:t>
            </a:r>
          </a:p>
          <a:p>
            <a:pPr marL="0" indent="0">
              <a:buNone/>
            </a:pPr>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27</a:t>
            </a:fld>
            <a:endParaRPr lang="en-US" dirty="0"/>
          </a:p>
        </p:txBody>
      </p:sp>
    </p:spTree>
    <p:extLst>
      <p:ext uri="{BB962C8B-B14F-4D97-AF65-F5344CB8AC3E}">
        <p14:creationId xmlns:p14="http://schemas.microsoft.com/office/powerpoint/2010/main" val="20980610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t>
            </a:r>
            <a:r>
              <a:rPr lang="en-US" dirty="0" smtClean="0"/>
              <a:t>.  Assessment/Due Diligence</a:t>
            </a:r>
            <a:br>
              <a:rPr lang="en-US" dirty="0" smtClean="0"/>
            </a:br>
            <a:r>
              <a:rPr lang="en-US" dirty="0" smtClean="0"/>
              <a:t>(continued)</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lphaUcPeriod"/>
            </a:pPr>
            <a:endParaRPr lang="en-US" dirty="0" smtClean="0"/>
          </a:p>
          <a:p>
            <a:pPr marL="514350" indent="-514350">
              <a:buFont typeface="+mj-lt"/>
              <a:buAutoNum type="alphaUcPeriod"/>
            </a:pPr>
            <a:endParaRPr lang="en-US" dirty="0" smtClean="0"/>
          </a:p>
        </p:txBody>
      </p:sp>
      <p:sp>
        <p:nvSpPr>
          <p:cNvPr id="4" name="Slide Number Placeholder 3"/>
          <p:cNvSpPr>
            <a:spLocks noGrp="1"/>
          </p:cNvSpPr>
          <p:nvPr>
            <p:ph type="sldNum" sz="quarter" idx="12"/>
          </p:nvPr>
        </p:nvSpPr>
        <p:spPr/>
        <p:txBody>
          <a:bodyPr/>
          <a:lstStyle/>
          <a:p>
            <a:fld id="{88716FCC-12F3-44D5-9F3B-94FEE8CFCE90}" type="slidenum">
              <a:rPr lang="en-US" smtClean="0"/>
              <a:t>28</a:t>
            </a:fld>
            <a:endParaRPr lang="en-US"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1447262"/>
            <a:ext cx="6629400" cy="442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250372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Assessment of Mold in the Transactional Context</a:t>
            </a:r>
            <a:endParaRPr lang="en-US" dirty="0"/>
          </a:p>
        </p:txBody>
      </p:sp>
      <p:sp>
        <p:nvSpPr>
          <p:cNvPr id="3" name="Content Placeholder 2"/>
          <p:cNvSpPr>
            <a:spLocks noGrp="1"/>
          </p:cNvSpPr>
          <p:nvPr>
            <p:ph idx="1"/>
          </p:nvPr>
        </p:nvSpPr>
        <p:spPr/>
        <p:txBody>
          <a:bodyPr/>
          <a:lstStyle/>
          <a:p>
            <a:pPr>
              <a:lnSpc>
                <a:spcPct val="80000"/>
              </a:lnSpc>
            </a:pPr>
            <a:r>
              <a:rPr lang="en-US" altLang="en-US" sz="1700" dirty="0"/>
              <a:t>Assessment Issues</a:t>
            </a:r>
          </a:p>
          <a:p>
            <a:pPr lvl="1">
              <a:lnSpc>
                <a:spcPct val="80000"/>
              </a:lnSpc>
            </a:pPr>
            <a:r>
              <a:rPr lang="en-US" altLang="en-US" sz="1500" dirty="0"/>
              <a:t>Living Organisms</a:t>
            </a:r>
          </a:p>
          <a:p>
            <a:pPr lvl="1">
              <a:lnSpc>
                <a:spcPct val="80000"/>
              </a:lnSpc>
            </a:pPr>
            <a:r>
              <a:rPr lang="en-US" altLang="en-US" sz="1500" dirty="0"/>
              <a:t>Absence of regulatory/action standards (numerous and complex issues involved in establishing causal relationship between exposure and health reference)</a:t>
            </a:r>
          </a:p>
          <a:p>
            <a:pPr lvl="1">
              <a:lnSpc>
                <a:spcPct val="80000"/>
              </a:lnSpc>
            </a:pPr>
            <a:r>
              <a:rPr lang="en-US" altLang="en-US" sz="1500" dirty="0"/>
              <a:t>Establishment of a baseline</a:t>
            </a:r>
          </a:p>
          <a:p>
            <a:pPr lvl="1">
              <a:lnSpc>
                <a:spcPct val="80000"/>
              </a:lnSpc>
            </a:pPr>
            <a:r>
              <a:rPr lang="en-US" altLang="en-US" sz="1500" dirty="0"/>
              <a:t>Detection difficulties</a:t>
            </a:r>
          </a:p>
          <a:p>
            <a:pPr lvl="1">
              <a:lnSpc>
                <a:spcPct val="80000"/>
              </a:lnSpc>
            </a:pPr>
            <a:r>
              <a:rPr lang="en-US" altLang="en-US" sz="1500" dirty="0"/>
              <a:t>Interpreting/understanding assessment results</a:t>
            </a:r>
          </a:p>
          <a:p>
            <a:pPr lvl="1">
              <a:lnSpc>
                <a:spcPct val="80000"/>
              </a:lnSpc>
            </a:pPr>
            <a:r>
              <a:rPr lang="en-US" altLang="en-US" sz="1500" dirty="0"/>
              <a:t>Common-law damage actions</a:t>
            </a:r>
          </a:p>
          <a:p>
            <a:pPr lvl="1">
              <a:lnSpc>
                <a:spcPct val="80000"/>
              </a:lnSpc>
            </a:pPr>
            <a:r>
              <a:rPr lang="en-US" altLang="en-US" sz="1500" dirty="0"/>
              <a:t>Allocation of responsibility on agreements</a:t>
            </a:r>
          </a:p>
          <a:p>
            <a:pPr>
              <a:lnSpc>
                <a:spcPct val="80000"/>
              </a:lnSpc>
            </a:pPr>
            <a:r>
              <a:rPr lang="en-US" altLang="en-US" sz="1700" dirty="0"/>
              <a:t>Assessment Tasks</a:t>
            </a:r>
          </a:p>
          <a:p>
            <a:pPr lvl="1">
              <a:lnSpc>
                <a:spcPct val="80000"/>
              </a:lnSpc>
            </a:pPr>
            <a:r>
              <a:rPr lang="en-US" altLang="en-US" sz="1500" dirty="0"/>
              <a:t>Visual inspection</a:t>
            </a:r>
          </a:p>
          <a:p>
            <a:pPr lvl="1">
              <a:lnSpc>
                <a:spcPct val="80000"/>
              </a:lnSpc>
            </a:pPr>
            <a:r>
              <a:rPr lang="en-US" altLang="en-US" sz="1500" dirty="0"/>
              <a:t>Sampling</a:t>
            </a:r>
          </a:p>
          <a:p>
            <a:pPr lvl="2">
              <a:lnSpc>
                <a:spcPct val="80000"/>
              </a:lnSpc>
            </a:pPr>
            <a:r>
              <a:rPr lang="en-US" altLang="en-US" sz="1300" dirty="0"/>
              <a:t>Air</a:t>
            </a:r>
          </a:p>
          <a:p>
            <a:pPr lvl="3">
              <a:lnSpc>
                <a:spcPct val="80000"/>
              </a:lnSpc>
            </a:pPr>
            <a:r>
              <a:rPr lang="en-US" altLang="en-US" sz="1200" dirty="0"/>
              <a:t>Bulk/Surface</a:t>
            </a:r>
          </a:p>
          <a:p>
            <a:pPr>
              <a:lnSpc>
                <a:spcPct val="80000"/>
              </a:lnSpc>
            </a:pPr>
            <a:r>
              <a:rPr lang="en-US" altLang="en-US" sz="1700" dirty="0"/>
              <a:t>Transactional Impairments</a:t>
            </a:r>
          </a:p>
          <a:p>
            <a:pPr lvl="1">
              <a:lnSpc>
                <a:spcPct val="80000"/>
              </a:lnSpc>
            </a:pPr>
            <a:r>
              <a:rPr lang="en-US" altLang="en-US" sz="1500" dirty="0"/>
              <a:t>Liability exposure</a:t>
            </a:r>
          </a:p>
          <a:p>
            <a:pPr lvl="1">
              <a:lnSpc>
                <a:spcPct val="80000"/>
              </a:lnSpc>
            </a:pPr>
            <a:r>
              <a:rPr lang="en-US" altLang="en-US" sz="1500" dirty="0"/>
              <a:t>Structure value</a:t>
            </a:r>
          </a:p>
          <a:p>
            <a:pPr lvl="1">
              <a:lnSpc>
                <a:spcPct val="80000"/>
              </a:lnSpc>
            </a:pPr>
            <a:r>
              <a:rPr lang="en-US" altLang="en-US" sz="1500" dirty="0"/>
              <a:t>Assessment/remediation cost (contrast w/asbestos/lead based paint)</a:t>
            </a:r>
          </a:p>
          <a:p>
            <a:pPr marL="0" indent="0">
              <a:buNone/>
            </a:pPr>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29</a:t>
            </a:fld>
            <a:endParaRPr lang="en-US" dirty="0"/>
          </a:p>
        </p:txBody>
      </p:sp>
    </p:spTree>
    <p:extLst>
      <p:ext uri="{BB962C8B-B14F-4D97-AF65-F5344CB8AC3E}">
        <p14:creationId xmlns:p14="http://schemas.microsoft.com/office/powerpoint/2010/main" val="4074554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Role of Environmental Issues in a Commercial Transaction</a:t>
            </a:r>
            <a:endParaRPr lang="en-US" dirty="0"/>
          </a:p>
        </p:txBody>
      </p:sp>
      <p:sp>
        <p:nvSpPr>
          <p:cNvPr id="3" name="Content Placeholder 2"/>
          <p:cNvSpPr>
            <a:spLocks noGrp="1"/>
          </p:cNvSpPr>
          <p:nvPr>
            <p:ph idx="1"/>
          </p:nvPr>
        </p:nvSpPr>
        <p:spPr/>
        <p:txBody>
          <a:bodyPr>
            <a:normAutofit lnSpcReduction="10000"/>
          </a:bodyPr>
          <a:lstStyle/>
          <a:p>
            <a:r>
              <a:rPr lang="en-US" dirty="0" smtClean="0"/>
              <a:t>Materiality will obviously vary from deal to deal.</a:t>
            </a:r>
          </a:p>
          <a:p>
            <a:r>
              <a:rPr lang="en-US" u="sng" dirty="0" smtClean="0"/>
              <a:t>Perception</a:t>
            </a:r>
            <a:r>
              <a:rPr lang="en-US" dirty="0" smtClean="0"/>
              <a:t> of issue as material is as important as reality.  (Examples – mold or asbestos)</a:t>
            </a:r>
          </a:p>
          <a:p>
            <a:r>
              <a:rPr lang="en-US" dirty="0" smtClean="0"/>
              <a:t>Trap to be avoided is reducing efforts to address environmental issues based on lower value of facility or property.</a:t>
            </a:r>
          </a:p>
          <a:p>
            <a:pPr lvl="1"/>
            <a:r>
              <a:rPr lang="en-US" dirty="0" smtClean="0"/>
              <a:t>Client must make that choice being fully advised of risks.</a:t>
            </a:r>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3</a:t>
            </a:fld>
            <a:endParaRPr lang="en-US" dirty="0"/>
          </a:p>
        </p:txBody>
      </p:sp>
    </p:spTree>
    <p:extLst>
      <p:ext uri="{BB962C8B-B14F-4D97-AF65-F5344CB8AC3E}">
        <p14:creationId xmlns:p14="http://schemas.microsoft.com/office/powerpoint/2010/main" val="12877145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
            </a:r>
            <a:r>
              <a:rPr lang="en-US" dirty="0" smtClean="0"/>
              <a:t>.  Assessment (continued)</a:t>
            </a:r>
            <a:endParaRPr lang="en-US" dirty="0"/>
          </a:p>
        </p:txBody>
      </p:sp>
      <p:sp>
        <p:nvSpPr>
          <p:cNvPr id="3" name="Content Placeholder 2"/>
          <p:cNvSpPr>
            <a:spLocks noGrp="1"/>
          </p:cNvSpPr>
          <p:nvPr>
            <p:ph idx="1"/>
          </p:nvPr>
        </p:nvSpPr>
        <p:spPr/>
        <p:txBody>
          <a:bodyPr>
            <a:normAutofit fontScale="55000" lnSpcReduction="20000"/>
          </a:bodyPr>
          <a:lstStyle/>
          <a:p>
            <a:r>
              <a:rPr lang="en-US" dirty="0"/>
              <a:t>Environmental Assessment Work often Driven by Financial Institution Requirements (whether client likes it or not):</a:t>
            </a:r>
          </a:p>
          <a:p>
            <a:pPr lvl="1"/>
            <a:r>
              <a:rPr lang="en-US" dirty="0"/>
              <a:t>If client/buyer is required to pay for an assessment is it important to tailor work to relevant issues instead of using bank’s cookie cutter assessment formula?</a:t>
            </a:r>
          </a:p>
          <a:p>
            <a:r>
              <a:rPr lang="en-US" dirty="0"/>
              <a:t> Is there a logical system in place that tailors the scope of the assessment to relevant collateral issues?  </a:t>
            </a:r>
          </a:p>
          <a:p>
            <a:pPr marL="971550" lvl="1" indent="-514350">
              <a:buAutoNum type="alphaLcPeriod"/>
            </a:pPr>
            <a:r>
              <a:rPr lang="en-US" dirty="0"/>
              <a:t>Should storage tank trust fund eligibility for tanks be an add-on to Phase I for transaction in which convenience store will be collateral?</a:t>
            </a:r>
          </a:p>
          <a:p>
            <a:pPr marL="971550" lvl="1" indent="-514350">
              <a:buAutoNum type="alphaLcPeriod"/>
            </a:pPr>
            <a:r>
              <a:rPr lang="en-US" dirty="0"/>
              <a:t>Should some type mold/water intrusion survey be included for collateral consisting of nursing homes that have many occupants with respiratory issues?</a:t>
            </a:r>
          </a:p>
          <a:p>
            <a:r>
              <a:rPr lang="en-US" dirty="0"/>
              <a:t>ASTM Recognized Environmental Conditions (“REC”)</a:t>
            </a:r>
          </a:p>
          <a:p>
            <a:pPr marL="971550" lvl="1" indent="-514350">
              <a:buAutoNum type="alphaLcPeriod"/>
            </a:pPr>
            <a:r>
              <a:rPr lang="en-US" dirty="0"/>
              <a:t>Note variability/discretion</a:t>
            </a:r>
          </a:p>
          <a:p>
            <a:pPr marL="457200" lvl="1" indent="0">
              <a:buNone/>
            </a:pPr>
            <a:r>
              <a:rPr lang="en-US" dirty="0"/>
              <a:t>	- Example – Underground storage tanks closed a month ago with closure accepted by agency.</a:t>
            </a:r>
          </a:p>
          <a:p>
            <a:pPr marL="457200" lvl="1" indent="0">
              <a:buNone/>
            </a:pPr>
            <a:r>
              <a:rPr lang="en-US" dirty="0"/>
              <a:t>	-USTs removed in early 80s with limited documentation</a:t>
            </a:r>
          </a:p>
          <a:p>
            <a:pPr marL="457200" lvl="1" indent="0">
              <a:buNone/>
            </a:pPr>
            <a:r>
              <a:rPr lang="en-US" dirty="0"/>
              <a:t>	-Example – Does a drain in an office building that formerly housed a chiropractic office constitute a REC?  Film development in area of drain, etc.	</a:t>
            </a:r>
          </a:p>
        </p:txBody>
      </p:sp>
      <p:sp>
        <p:nvSpPr>
          <p:cNvPr id="4" name="Slide Number Placeholder 3"/>
          <p:cNvSpPr>
            <a:spLocks noGrp="1"/>
          </p:cNvSpPr>
          <p:nvPr>
            <p:ph type="sldNum" sz="quarter" idx="12"/>
          </p:nvPr>
        </p:nvSpPr>
        <p:spPr/>
        <p:txBody>
          <a:bodyPr/>
          <a:lstStyle/>
          <a:p>
            <a:fld id="{88716FCC-12F3-44D5-9F3B-94FEE8CFCE90}" type="slidenum">
              <a:rPr lang="en-US" smtClean="0"/>
              <a:t>30</a:t>
            </a:fld>
            <a:endParaRPr lang="en-US" dirty="0"/>
          </a:p>
        </p:txBody>
      </p:sp>
    </p:spTree>
    <p:extLst>
      <p:ext uri="{BB962C8B-B14F-4D97-AF65-F5344CB8AC3E}">
        <p14:creationId xmlns:p14="http://schemas.microsoft.com/office/powerpoint/2010/main" val="20836254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III. Assessment/Due Diligence</a:t>
            </a:r>
            <a:endParaRPr lang="en-US" dirty="0"/>
          </a:p>
        </p:txBody>
      </p:sp>
      <p:sp>
        <p:nvSpPr>
          <p:cNvPr id="3" name="Content Placeholder 2"/>
          <p:cNvSpPr>
            <a:spLocks noGrp="1"/>
          </p:cNvSpPr>
          <p:nvPr>
            <p:ph idx="1"/>
          </p:nvPr>
        </p:nvSpPr>
        <p:spPr/>
        <p:txBody>
          <a:bodyPr/>
          <a:lstStyle/>
          <a:p>
            <a:pPr marL="0" indent="0">
              <a:buNone/>
            </a:pPr>
            <a:r>
              <a:rPr lang="en-US" dirty="0" smtClean="0"/>
              <a:t>D. Quantifying </a:t>
            </a:r>
            <a:r>
              <a:rPr lang="en-US" dirty="0"/>
              <a:t>Issues (Technical </a:t>
            </a:r>
            <a:r>
              <a:rPr lang="en-US" u="sng" dirty="0"/>
              <a:t>or</a:t>
            </a:r>
            <a:r>
              <a:rPr lang="en-US" dirty="0"/>
              <a:t> Legal?</a:t>
            </a:r>
          </a:p>
          <a:p>
            <a:pPr marL="914400" lvl="1" indent="-514350">
              <a:buFont typeface="+mj-lt"/>
              <a:buAutoNum type="arabicPeriod"/>
            </a:pPr>
            <a:r>
              <a:rPr lang="en-US" dirty="0"/>
              <a:t>Common Law Water Rights Example</a:t>
            </a:r>
          </a:p>
          <a:p>
            <a:pPr marL="914400" lvl="1" indent="-514350">
              <a:buFont typeface="+mj-lt"/>
              <a:buAutoNum type="arabicPeriod"/>
            </a:pPr>
            <a:r>
              <a:rPr lang="en-US" dirty="0"/>
              <a:t>Cost of </a:t>
            </a:r>
            <a:r>
              <a:rPr lang="en-US" dirty="0" smtClean="0"/>
              <a:t>Quantification?</a:t>
            </a:r>
            <a:endParaRPr lang="en-US" dirty="0"/>
          </a:p>
          <a:p>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31</a:t>
            </a:fld>
            <a:endParaRPr lang="en-US" dirty="0"/>
          </a:p>
        </p:txBody>
      </p:sp>
    </p:spTree>
    <p:extLst>
      <p:ext uri="{BB962C8B-B14F-4D97-AF65-F5344CB8AC3E}">
        <p14:creationId xmlns:p14="http://schemas.microsoft.com/office/powerpoint/2010/main" val="5676399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Assessment/Diligence (continued)</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E.   Recognized </a:t>
            </a:r>
            <a:r>
              <a:rPr lang="en-US" dirty="0"/>
              <a:t>Environmental Concerns</a:t>
            </a:r>
          </a:p>
          <a:p>
            <a:pPr marL="914400" lvl="1" indent="-514350">
              <a:buFont typeface="+mj-lt"/>
              <a:buAutoNum type="arabicPeriod"/>
            </a:pPr>
            <a:r>
              <a:rPr lang="en-US" dirty="0"/>
              <a:t>ASTM Definition</a:t>
            </a:r>
          </a:p>
          <a:p>
            <a:pPr marL="914400" lvl="1" indent="-514350">
              <a:buFont typeface="+mj-lt"/>
              <a:buAutoNum type="arabicPeriod"/>
            </a:pPr>
            <a:r>
              <a:rPr lang="en-US" dirty="0"/>
              <a:t>Consultant </a:t>
            </a:r>
            <a:r>
              <a:rPr lang="en-US" dirty="0" smtClean="0"/>
              <a:t>Discretion (Inappropriate precedents/guidance?)</a:t>
            </a:r>
            <a:endParaRPr lang="en-US" dirty="0"/>
          </a:p>
          <a:p>
            <a:pPr marL="0" indent="0">
              <a:buNone/>
            </a:pPr>
            <a:r>
              <a:rPr lang="en-US" dirty="0"/>
              <a:t>F</a:t>
            </a:r>
            <a:r>
              <a:rPr lang="en-US" dirty="0" smtClean="0"/>
              <a:t>.   Consultant </a:t>
            </a:r>
            <a:r>
              <a:rPr lang="en-US" dirty="0"/>
              <a:t>Issues</a:t>
            </a:r>
          </a:p>
          <a:p>
            <a:pPr marL="914400" lvl="1" indent="-514350">
              <a:buFont typeface="+mj-lt"/>
              <a:buAutoNum type="arabicPeriod"/>
            </a:pPr>
            <a:r>
              <a:rPr lang="en-US" dirty="0" smtClean="0"/>
              <a:t>Confidentiality/Attorney</a:t>
            </a:r>
          </a:p>
          <a:p>
            <a:pPr marL="914400" lvl="1" indent="-514350">
              <a:buFont typeface="+mj-lt"/>
              <a:buAutoNum type="arabicPeriod"/>
            </a:pPr>
            <a:r>
              <a:rPr lang="en-US" dirty="0" smtClean="0"/>
              <a:t>Arkansas Audit Privilege</a:t>
            </a:r>
            <a:endParaRPr lang="en-US" dirty="0"/>
          </a:p>
          <a:p>
            <a:pPr marL="914400" lvl="1" indent="-514350">
              <a:buFont typeface="+mj-lt"/>
              <a:buAutoNum type="arabicPeriod"/>
            </a:pPr>
            <a:r>
              <a:rPr lang="en-US" dirty="0"/>
              <a:t>Communicating with agencies</a:t>
            </a:r>
          </a:p>
          <a:p>
            <a:pPr marL="914400" lvl="1" indent="-514350">
              <a:buFont typeface="+mj-lt"/>
              <a:buAutoNum type="arabicPeriod"/>
            </a:pPr>
            <a:r>
              <a:rPr lang="en-US" dirty="0" smtClean="0"/>
              <a:t>Reliance</a:t>
            </a: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32</a:t>
            </a:fld>
            <a:endParaRPr lang="en-US" dirty="0"/>
          </a:p>
        </p:txBody>
      </p:sp>
    </p:spTree>
    <p:extLst>
      <p:ext uri="{BB962C8B-B14F-4D97-AF65-F5344CB8AC3E}">
        <p14:creationId xmlns:p14="http://schemas.microsoft.com/office/powerpoint/2010/main" val="13052864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Environmental Consultant Limitation of Liability Clause</a:t>
            </a:r>
          </a:p>
        </p:txBody>
      </p:sp>
      <p:sp>
        <p:nvSpPr>
          <p:cNvPr id="3" name="Content Placeholder 2"/>
          <p:cNvSpPr>
            <a:spLocks noGrp="1"/>
          </p:cNvSpPr>
          <p:nvPr>
            <p:ph idx="1"/>
          </p:nvPr>
        </p:nvSpPr>
        <p:spPr/>
        <p:txBody>
          <a:bodyPr>
            <a:normAutofit fontScale="70000" lnSpcReduction="20000"/>
          </a:bodyPr>
          <a:lstStyle/>
          <a:p>
            <a:r>
              <a:rPr lang="en-US" dirty="0"/>
              <a:t>The CLIENT agrees to a limit Bodine’s liability to the CLIENT and all parties claiming through the CLIENT or otherwise claiming reliance on Bodine’s services, allegedly arising from Bodine’s professional acts or errors or omissions, to a sum not to exceed Bodine’s fees for the services performed on the project, provided that such claims are not attributable to Bodine’s gross negligence or intentional misconduct.</a:t>
            </a:r>
          </a:p>
          <a:p>
            <a:r>
              <a:rPr lang="en-US" dirty="0"/>
              <a:t>In this latter event, the limit of liability will be increased to $25,000 less any applicable insurance amount covering alleged damages or claims.  In no event shall Bodine or any other party to this agreement, including parties which may have claimed to have paid direct or indirect reliance on Bodine’s services be liable to other parties for incidental, indirect or consequential damages arising from any cause.</a:t>
            </a:r>
          </a:p>
          <a:p>
            <a:pPr marL="0" indent="0">
              <a:buNone/>
            </a:pPr>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33</a:t>
            </a:fld>
            <a:endParaRPr lang="en-US" dirty="0"/>
          </a:p>
        </p:txBody>
      </p:sp>
    </p:spTree>
    <p:extLst>
      <p:ext uri="{BB962C8B-B14F-4D97-AF65-F5344CB8AC3E}">
        <p14:creationId xmlns:p14="http://schemas.microsoft.com/office/powerpoint/2010/main" val="42156048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Contractual Protections to Address Environmental Issue in the Assessment/Consultant Context</a:t>
            </a:r>
            <a:endParaRPr lang="en-US" sz="2800" dirty="0"/>
          </a:p>
        </p:txBody>
      </p:sp>
      <p:sp>
        <p:nvSpPr>
          <p:cNvPr id="3" name="Content Placeholder 2"/>
          <p:cNvSpPr>
            <a:spLocks noGrp="1"/>
          </p:cNvSpPr>
          <p:nvPr>
            <p:ph idx="1"/>
          </p:nvPr>
        </p:nvSpPr>
        <p:spPr/>
        <p:txBody>
          <a:bodyPr>
            <a:normAutofit fontScale="70000" lnSpcReduction="20000"/>
          </a:bodyPr>
          <a:lstStyle/>
          <a:p>
            <a:r>
              <a:rPr lang="en-US" altLang="en-US" dirty="0">
                <a:cs typeface="Arial" charset="0"/>
              </a:rPr>
              <a:t>Scope and Limitations</a:t>
            </a:r>
            <a:r>
              <a:rPr lang="en-US" altLang="en-US" dirty="0" smtClean="0">
                <a:cs typeface="Arial" charset="0"/>
              </a:rPr>
              <a:t>:</a:t>
            </a:r>
          </a:p>
          <a:p>
            <a:pPr lvl="1"/>
            <a:r>
              <a:rPr lang="en-US" altLang="en-US" dirty="0">
                <a:cs typeface="Arial" charset="0"/>
              </a:rPr>
              <a:t>Key method for reducing the risk that  work will be deemed to have </a:t>
            </a:r>
            <a:r>
              <a:rPr lang="en-US" altLang="en-US" dirty="0" smtClean="0">
                <a:cs typeface="Arial" charset="0"/>
              </a:rPr>
              <a:t>   </a:t>
            </a:r>
            <a:r>
              <a:rPr lang="en-US" altLang="en-US" dirty="0">
                <a:cs typeface="Arial" charset="0"/>
              </a:rPr>
              <a:t>breached  the standard of care is often to carefully delineate the scope </a:t>
            </a:r>
            <a:r>
              <a:rPr lang="en-US" altLang="en-US" dirty="0" smtClean="0">
                <a:cs typeface="Arial" charset="0"/>
              </a:rPr>
              <a:t>   </a:t>
            </a:r>
            <a:r>
              <a:rPr lang="en-US" altLang="en-US" dirty="0">
                <a:cs typeface="Arial" charset="0"/>
              </a:rPr>
              <a:t>of work to be undertaken, including work which will  not be performed </a:t>
            </a:r>
            <a:r>
              <a:rPr lang="en-US" altLang="en-US" dirty="0" smtClean="0">
                <a:cs typeface="Arial" charset="0"/>
              </a:rPr>
              <a:t>   </a:t>
            </a:r>
            <a:r>
              <a:rPr lang="en-US" altLang="en-US" dirty="0">
                <a:cs typeface="Arial" charset="0"/>
              </a:rPr>
              <a:t>(wetlands/water rights?).</a:t>
            </a:r>
          </a:p>
          <a:p>
            <a:r>
              <a:rPr lang="en-US" altLang="en-US" dirty="0">
                <a:cs typeface="Arial" charset="0"/>
              </a:rPr>
              <a:t>Third Party Reliance:</a:t>
            </a:r>
          </a:p>
          <a:p>
            <a:pPr lvl="1"/>
            <a:r>
              <a:rPr lang="en-US" altLang="en-US" dirty="0">
                <a:cs typeface="Arial" charset="0"/>
              </a:rPr>
              <a:t>The contract should explicitly limit reliance by  third parties.  This is </a:t>
            </a:r>
            <a:r>
              <a:rPr lang="en-US" altLang="en-US" dirty="0" smtClean="0">
                <a:cs typeface="Arial" charset="0"/>
              </a:rPr>
              <a:t>accomplished </a:t>
            </a:r>
            <a:r>
              <a:rPr lang="en-US" altLang="en-US" dirty="0">
                <a:cs typeface="Arial" charset="0"/>
              </a:rPr>
              <a:t>by stating:</a:t>
            </a:r>
          </a:p>
          <a:p>
            <a:pPr lvl="2"/>
            <a:r>
              <a:rPr lang="en-US" altLang="en-US" dirty="0">
                <a:cs typeface="Arial" charset="0"/>
              </a:rPr>
              <a:t>That the services, data and opinions are for </a:t>
            </a:r>
            <a:r>
              <a:rPr lang="en-US" altLang="en-US" dirty="0" smtClean="0">
                <a:cs typeface="Arial" charset="0"/>
              </a:rPr>
              <a:t>the sole </a:t>
            </a:r>
            <a:r>
              <a:rPr lang="en-US" altLang="en-US" dirty="0">
                <a:cs typeface="Arial" charset="0"/>
              </a:rPr>
              <a:t>use of the client, and are for a particular </a:t>
            </a:r>
            <a:r>
              <a:rPr lang="en-US" altLang="en-US" dirty="0" smtClean="0">
                <a:cs typeface="Arial" charset="0"/>
              </a:rPr>
              <a:t>project and </a:t>
            </a:r>
            <a:r>
              <a:rPr lang="en-US" altLang="en-US" dirty="0">
                <a:cs typeface="Arial" charset="0"/>
              </a:rPr>
              <a:t>may be relied upon by anyone other than the client</a:t>
            </a:r>
            <a:r>
              <a:rPr lang="en-US" altLang="en-US" dirty="0" smtClean="0">
                <a:cs typeface="Arial" charset="0"/>
              </a:rPr>
              <a:t>;</a:t>
            </a:r>
          </a:p>
          <a:p>
            <a:pPr lvl="2"/>
            <a:r>
              <a:rPr lang="en-US" altLang="en-US" dirty="0">
                <a:cs typeface="Arial" charset="0"/>
              </a:rPr>
              <a:t>That the data, opinions and reports are not to be </a:t>
            </a:r>
            <a:r>
              <a:rPr lang="en-US" altLang="en-US" dirty="0" smtClean="0">
                <a:cs typeface="Arial" charset="0"/>
              </a:rPr>
              <a:t>distributed </a:t>
            </a:r>
            <a:r>
              <a:rPr lang="en-US" altLang="en-US" dirty="0">
                <a:cs typeface="Arial" charset="0"/>
              </a:rPr>
              <a:t>to the third parties without </a:t>
            </a:r>
            <a:r>
              <a:rPr lang="en-US" altLang="en-US" dirty="0" smtClean="0">
                <a:cs typeface="Arial" charset="0"/>
              </a:rPr>
              <a:t>engineer’s written </a:t>
            </a:r>
            <a:r>
              <a:rPr lang="en-US" altLang="en-US" dirty="0">
                <a:cs typeface="Arial" charset="0"/>
              </a:rPr>
              <a:t>agreement</a:t>
            </a:r>
            <a:r>
              <a:rPr lang="en-US" altLang="en-US" dirty="0" smtClean="0">
                <a:cs typeface="Arial" charset="0"/>
              </a:rPr>
              <a:t>;</a:t>
            </a:r>
          </a:p>
          <a:p>
            <a:pPr lvl="2"/>
            <a:r>
              <a:rPr lang="en-US" altLang="en-US" dirty="0">
                <a:cs typeface="Arial" charset="0"/>
              </a:rPr>
              <a:t>That the services, data and options are perishable; i.e., </a:t>
            </a:r>
            <a:r>
              <a:rPr lang="en-US" altLang="en-US" dirty="0" smtClean="0">
                <a:cs typeface="Arial" charset="0"/>
              </a:rPr>
              <a:t>that </a:t>
            </a:r>
            <a:r>
              <a:rPr lang="en-US" altLang="en-US" dirty="0">
                <a:cs typeface="Arial" charset="0"/>
              </a:rPr>
              <a:t>they should not be relied upon indefinitely; </a:t>
            </a:r>
            <a:r>
              <a:rPr lang="en-US" altLang="en-US" dirty="0" smtClean="0">
                <a:cs typeface="Arial" charset="0"/>
              </a:rPr>
              <a:t>and</a:t>
            </a:r>
          </a:p>
          <a:p>
            <a:pPr lvl="2"/>
            <a:r>
              <a:rPr lang="en-US" altLang="en-US" dirty="0">
                <a:cs typeface="Arial" charset="0"/>
              </a:rPr>
              <a:t>That the agreement is not </a:t>
            </a:r>
            <a:r>
              <a:rPr lang="en-US" altLang="en-US" dirty="0" smtClean="0">
                <a:cs typeface="Arial" charset="0"/>
              </a:rPr>
              <a:t>assignable.</a:t>
            </a:r>
          </a:p>
          <a:p>
            <a:r>
              <a:rPr lang="en-US" altLang="en-US" dirty="0">
                <a:cs typeface="Arial" charset="0"/>
              </a:rPr>
              <a:t>Scope of Consultant’s Expertise?</a:t>
            </a:r>
          </a:p>
          <a:p>
            <a:pPr marL="0" indent="0">
              <a:buNone/>
            </a:pPr>
            <a:endParaRPr lang="en-US" altLang="en-US" dirty="0">
              <a:cs typeface="Arial" charset="0"/>
            </a:endParaRPr>
          </a:p>
          <a:p>
            <a:pPr lvl="2"/>
            <a:endParaRPr lang="en-US" altLang="en-US" dirty="0">
              <a:cs typeface="Arial" charset="0"/>
            </a:endParaRPr>
          </a:p>
          <a:p>
            <a:pPr lvl="2"/>
            <a:endParaRPr lang="en-US" altLang="en-US" dirty="0" smtClean="0">
              <a:cs typeface="Arial" charset="0"/>
            </a:endParaRPr>
          </a:p>
          <a:p>
            <a:pPr lvl="2"/>
            <a:endParaRPr lang="en-US" altLang="en-US" dirty="0">
              <a:cs typeface="Arial" charset="0"/>
            </a:endParaRPr>
          </a:p>
          <a:p>
            <a:pPr lvl="2"/>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34</a:t>
            </a:fld>
            <a:endParaRPr lang="en-US" dirty="0"/>
          </a:p>
        </p:txBody>
      </p:sp>
    </p:spTree>
    <p:extLst>
      <p:ext uri="{BB962C8B-B14F-4D97-AF65-F5344CB8AC3E}">
        <p14:creationId xmlns:p14="http://schemas.microsoft.com/office/powerpoint/2010/main" val="37940342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Assessment/Diligence (continued)</a:t>
            </a:r>
          </a:p>
        </p:txBody>
      </p:sp>
      <p:sp>
        <p:nvSpPr>
          <p:cNvPr id="3" name="Content Placeholder 2"/>
          <p:cNvSpPr>
            <a:spLocks noGrp="1"/>
          </p:cNvSpPr>
          <p:nvPr>
            <p:ph idx="1"/>
          </p:nvPr>
        </p:nvSpPr>
        <p:spPr/>
        <p:txBody>
          <a:bodyPr>
            <a:normAutofit fontScale="92500"/>
          </a:bodyPr>
          <a:lstStyle/>
          <a:p>
            <a:pPr marL="0" indent="0">
              <a:buNone/>
            </a:pPr>
            <a:r>
              <a:rPr lang="en-US" dirty="0"/>
              <a:t>G</a:t>
            </a:r>
            <a:r>
              <a:rPr lang="en-US" dirty="0" smtClean="0"/>
              <a:t>.    Reporting </a:t>
            </a:r>
            <a:r>
              <a:rPr lang="en-US" dirty="0"/>
              <a:t>Issues</a:t>
            </a:r>
          </a:p>
          <a:p>
            <a:pPr marL="914400" lvl="1" indent="-514350">
              <a:buFont typeface="+mj-lt"/>
              <a:buAutoNum type="arabicPeriod"/>
            </a:pPr>
            <a:r>
              <a:rPr lang="en-US" dirty="0"/>
              <a:t>Is there a </a:t>
            </a:r>
            <a:r>
              <a:rPr lang="en-US" u="sng" dirty="0"/>
              <a:t>legal</a:t>
            </a:r>
            <a:r>
              <a:rPr lang="en-US" dirty="0"/>
              <a:t> obligation to report or sometimes just a good idea (clarifying)</a:t>
            </a:r>
          </a:p>
          <a:p>
            <a:pPr marL="914400" lvl="1" indent="-514350">
              <a:buFont typeface="+mj-lt"/>
              <a:buAutoNum type="arabicPeriod"/>
            </a:pPr>
            <a:r>
              <a:rPr lang="en-US" dirty="0"/>
              <a:t>Report by who?</a:t>
            </a:r>
          </a:p>
          <a:p>
            <a:pPr marL="914400" lvl="1" indent="-514350">
              <a:buFont typeface="+mj-lt"/>
              <a:buAutoNum type="arabicPeriod"/>
            </a:pPr>
            <a:r>
              <a:rPr lang="en-US" dirty="0"/>
              <a:t>Self-disclosure to the Agency?</a:t>
            </a:r>
          </a:p>
          <a:p>
            <a:pPr marL="0" indent="0">
              <a:buNone/>
            </a:pPr>
            <a:r>
              <a:rPr lang="en-US" dirty="0" smtClean="0"/>
              <a:t>H.   </a:t>
            </a:r>
            <a:r>
              <a:rPr lang="en-US" dirty="0"/>
              <a:t>Self-Assessment Pros/Cons</a:t>
            </a:r>
          </a:p>
          <a:p>
            <a:pPr marL="914400" lvl="1" indent="-514350">
              <a:buFont typeface="+mj-lt"/>
              <a:buAutoNum type="arabicPeriod"/>
            </a:pPr>
            <a:r>
              <a:rPr lang="en-US" dirty="0"/>
              <a:t>Must address non-compliance or knowing violation?</a:t>
            </a:r>
          </a:p>
          <a:p>
            <a:pPr marL="914400" lvl="1" indent="-514350">
              <a:buFont typeface="+mj-lt"/>
              <a:buAutoNum type="arabicPeriod"/>
            </a:pPr>
            <a:r>
              <a:rPr lang="en-US" dirty="0"/>
              <a:t>Proactively address or quantify issues to avoid unnecessary discounts?</a:t>
            </a:r>
          </a:p>
          <a:p>
            <a:pPr marL="0" indent="0">
              <a:buNone/>
            </a:pPr>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35</a:t>
            </a:fld>
            <a:endParaRPr lang="en-US" dirty="0"/>
          </a:p>
        </p:txBody>
      </p:sp>
    </p:spTree>
    <p:extLst>
      <p:ext uri="{BB962C8B-B14F-4D97-AF65-F5344CB8AC3E}">
        <p14:creationId xmlns:p14="http://schemas.microsoft.com/office/powerpoint/2010/main" val="14159633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Assessment (continued)</a:t>
            </a:r>
            <a:r>
              <a:rPr lang="en-US" sz="2800" dirty="0"/>
              <a:t/>
            </a:r>
            <a:br>
              <a:rPr lang="en-US" sz="2800" dirty="0"/>
            </a:br>
            <a:r>
              <a:rPr lang="en-US" sz="2800" dirty="0" smtClean="0"/>
              <a:t>I.  Risks </a:t>
            </a:r>
            <a:r>
              <a:rPr lang="en-US" sz="2800" dirty="0"/>
              <a:t>Associated with Assessing Historical Releases</a:t>
            </a:r>
          </a:p>
        </p:txBody>
      </p:sp>
      <p:sp>
        <p:nvSpPr>
          <p:cNvPr id="3" name="Content Placeholder 2"/>
          <p:cNvSpPr>
            <a:spLocks noGrp="1"/>
          </p:cNvSpPr>
          <p:nvPr>
            <p:ph idx="1"/>
          </p:nvPr>
        </p:nvSpPr>
        <p:spPr/>
        <p:txBody>
          <a:bodyPr>
            <a:normAutofit fontScale="70000" lnSpcReduction="20000"/>
          </a:bodyPr>
          <a:lstStyle/>
          <a:p>
            <a:r>
              <a:rPr lang="en-US" dirty="0"/>
              <a:t>A facility may have areas that suffered historical releases resulting in soil and/or groundwater contamination.  </a:t>
            </a:r>
          </a:p>
          <a:p>
            <a:r>
              <a:rPr lang="en-US" dirty="0"/>
              <a:t>The current owner may not know if such conditions are present.  </a:t>
            </a:r>
          </a:p>
          <a:p>
            <a:r>
              <a:rPr lang="en-US" dirty="0"/>
              <a:t>The seller must recognize that a buyer may request authority to sample for such conditions.  </a:t>
            </a:r>
          </a:p>
          <a:p>
            <a:r>
              <a:rPr lang="en-US" dirty="0"/>
              <a:t>If such contamination is discovered is the risk associated with this scenario understood and planned for in the agreement?  </a:t>
            </a:r>
          </a:p>
          <a:p>
            <a:r>
              <a:rPr lang="en-US" dirty="0"/>
              <a:t>For example, is there a confidentiality agreement in place and/or does the seller want to know the results?</a:t>
            </a:r>
          </a:p>
          <a:p>
            <a:r>
              <a:rPr lang="en-US" dirty="0"/>
              <a:t>Note Knowledge Issue</a:t>
            </a:r>
          </a:p>
          <a:p>
            <a:pPr lvl="1"/>
            <a:r>
              <a:rPr lang="en-US" dirty="0"/>
              <a:t>Seller undertaking an assessment must recognize all compliance issues must be addressed or criminal enforcement is risked. (or don’t look)</a:t>
            </a:r>
          </a:p>
        </p:txBody>
      </p:sp>
      <p:sp>
        <p:nvSpPr>
          <p:cNvPr id="4" name="Slide Number Placeholder 3"/>
          <p:cNvSpPr>
            <a:spLocks noGrp="1"/>
          </p:cNvSpPr>
          <p:nvPr>
            <p:ph type="sldNum" sz="quarter" idx="12"/>
          </p:nvPr>
        </p:nvSpPr>
        <p:spPr/>
        <p:txBody>
          <a:bodyPr/>
          <a:lstStyle/>
          <a:p>
            <a:fld id="{88716FCC-12F3-44D5-9F3B-94FEE8CFCE90}" type="slidenum">
              <a:rPr lang="en-US" smtClean="0"/>
              <a:t>36</a:t>
            </a:fld>
            <a:endParaRPr lang="en-US" dirty="0"/>
          </a:p>
        </p:txBody>
      </p:sp>
    </p:spTree>
    <p:extLst>
      <p:ext uri="{BB962C8B-B14F-4D97-AF65-F5344CB8AC3E}">
        <p14:creationId xmlns:p14="http://schemas.microsoft.com/office/powerpoint/2010/main" val="9970132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IV.  Liability Carve Outs</a:t>
            </a:r>
            <a:endParaRPr lang="en-US" dirty="0"/>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lphaUcPeriod"/>
            </a:pPr>
            <a:r>
              <a:rPr lang="en-US" dirty="0" smtClean="0"/>
              <a:t>Secured/Creditor Issues</a:t>
            </a:r>
          </a:p>
          <a:p>
            <a:pPr marL="914400" lvl="1" indent="-514350">
              <a:buFont typeface="+mj-lt"/>
              <a:buAutoNum type="arabicPeriod"/>
            </a:pPr>
            <a:r>
              <a:rPr lang="en-US" dirty="0" smtClean="0"/>
              <a:t>Federal/Arkansas Secured Creditor Exemption</a:t>
            </a:r>
          </a:p>
          <a:p>
            <a:pPr marL="1314450" lvl="2" indent="-514350">
              <a:buFont typeface="+mj-lt"/>
              <a:buAutoNum type="alphaLcPeriod"/>
            </a:pPr>
            <a:r>
              <a:rPr lang="en-US" dirty="0" smtClean="0"/>
              <a:t>Not Applicable to all Liability Scenarios (ASWMA Example)</a:t>
            </a:r>
          </a:p>
          <a:p>
            <a:pPr marL="1314450" lvl="2" indent="-514350">
              <a:buFont typeface="+mj-lt"/>
              <a:buAutoNum type="alphaLcPeriod"/>
            </a:pPr>
            <a:r>
              <a:rPr lang="en-US" dirty="0" smtClean="0"/>
              <a:t>Does not Address </a:t>
            </a:r>
          </a:p>
          <a:p>
            <a:pPr marL="1771650" lvl="3" indent="-514350">
              <a:buFont typeface="+mj-lt"/>
              <a:buAutoNum type="romanLcPeriod"/>
            </a:pPr>
            <a:r>
              <a:rPr lang="en-US" dirty="0" smtClean="0"/>
              <a:t>Value of Property</a:t>
            </a:r>
          </a:p>
          <a:p>
            <a:pPr marL="1771650" lvl="3" indent="-514350">
              <a:buFont typeface="+mj-lt"/>
              <a:buAutoNum type="romanLcPeriod"/>
            </a:pPr>
            <a:r>
              <a:rPr lang="en-US" dirty="0" smtClean="0"/>
              <a:t>Common Law Liability</a:t>
            </a:r>
          </a:p>
          <a:p>
            <a:pPr marL="1771650" lvl="3" indent="-514350">
              <a:buFont typeface="+mj-lt"/>
              <a:buAutoNum type="romanLcPeriod"/>
            </a:pPr>
            <a:r>
              <a:rPr lang="en-US" dirty="0" smtClean="0"/>
              <a:t>Ability to undertake desired activity\</a:t>
            </a:r>
          </a:p>
          <a:p>
            <a:pPr marL="1771650" lvl="3" indent="-514350">
              <a:buFont typeface="+mj-lt"/>
              <a:buAutoNum type="romanLcPeriod"/>
            </a:pPr>
            <a:r>
              <a:rPr lang="en-US" dirty="0" smtClean="0"/>
              <a:t>Exemption Prerequisite</a:t>
            </a:r>
          </a:p>
          <a:p>
            <a:pPr marL="914400" lvl="1" indent="-514350">
              <a:buFont typeface="+mj-lt"/>
              <a:buAutoNum type="arabicPeriod"/>
            </a:pPr>
            <a:r>
              <a:rPr lang="en-US" dirty="0" smtClean="0"/>
              <a:t>Lender/Borrower Assessment Issues</a:t>
            </a:r>
          </a:p>
          <a:p>
            <a:pPr marL="914400" lvl="1" indent="-514350">
              <a:buFont typeface="+mj-lt"/>
              <a:buAutoNum type="arabicPeriod"/>
            </a:pPr>
            <a:r>
              <a:rPr lang="en-US" dirty="0" smtClean="0"/>
              <a:t>Use of the Arkansas Petroleum Storage Tank Trust Fund</a:t>
            </a:r>
          </a:p>
          <a:p>
            <a:pPr marL="1257300" lvl="2" indent="-457200">
              <a:buFont typeface="+mj-lt"/>
              <a:buAutoNum type="alphaLcPeriod"/>
            </a:pPr>
            <a:r>
              <a:rPr lang="en-US" dirty="0" smtClean="0"/>
              <a:t>Benefit</a:t>
            </a:r>
          </a:p>
          <a:p>
            <a:pPr marL="1257300" lvl="2" indent="-457200">
              <a:buFont typeface="+mj-lt"/>
              <a:buAutoNum type="alphaLcPeriod"/>
            </a:pPr>
            <a:r>
              <a:rPr lang="en-US" dirty="0" smtClean="0"/>
              <a:t>Eligibility confirmation?</a:t>
            </a:r>
          </a:p>
          <a:p>
            <a:pPr marL="800100" lvl="2" indent="0">
              <a:buNone/>
            </a:pPr>
            <a:endParaRPr lang="en-US" dirty="0" smtClean="0"/>
          </a:p>
        </p:txBody>
      </p:sp>
      <p:sp>
        <p:nvSpPr>
          <p:cNvPr id="4" name="Slide Number Placeholder 3"/>
          <p:cNvSpPr>
            <a:spLocks noGrp="1"/>
          </p:cNvSpPr>
          <p:nvPr>
            <p:ph type="sldNum" sz="quarter" idx="12"/>
          </p:nvPr>
        </p:nvSpPr>
        <p:spPr/>
        <p:txBody>
          <a:bodyPr/>
          <a:lstStyle/>
          <a:p>
            <a:fld id="{88716FCC-12F3-44D5-9F3B-94FEE8CFCE90}" type="slidenum">
              <a:rPr lang="en-US" smtClean="0"/>
              <a:t>37</a:t>
            </a:fld>
            <a:endParaRPr lang="en-US" dirty="0"/>
          </a:p>
        </p:txBody>
      </p:sp>
    </p:spTree>
    <p:extLst>
      <p:ext uri="{BB962C8B-B14F-4D97-AF65-F5344CB8AC3E}">
        <p14:creationId xmlns:p14="http://schemas.microsoft.com/office/powerpoint/2010/main" val="7191304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 Define “All Appropriate Inquiries”</a:t>
            </a:r>
            <a:endParaRPr lang="en-US" dirty="0"/>
          </a:p>
        </p:txBody>
      </p:sp>
      <p:sp>
        <p:nvSpPr>
          <p:cNvPr id="3" name="Content Placeholder 2"/>
          <p:cNvSpPr>
            <a:spLocks noGrp="1"/>
          </p:cNvSpPr>
          <p:nvPr>
            <p:ph idx="1"/>
          </p:nvPr>
        </p:nvSpPr>
        <p:spPr/>
        <p:txBody>
          <a:bodyPr>
            <a:normAutofit fontScale="70000" lnSpcReduction="20000"/>
          </a:bodyPr>
          <a:lstStyle/>
          <a:p>
            <a:pPr>
              <a:lnSpc>
                <a:spcPct val="80000"/>
              </a:lnSpc>
            </a:pPr>
            <a:r>
              <a:rPr lang="en-US" altLang="en-US" dirty="0"/>
              <a:t>Why important?</a:t>
            </a:r>
          </a:p>
          <a:p>
            <a:pPr>
              <a:lnSpc>
                <a:spcPct val="80000"/>
              </a:lnSpc>
            </a:pPr>
            <a:r>
              <a:rPr lang="en-US" altLang="en-US" dirty="0"/>
              <a:t>Superfund includes an “innocent landowner” defense to CERCLA liability</a:t>
            </a:r>
          </a:p>
          <a:p>
            <a:pPr>
              <a:lnSpc>
                <a:spcPct val="80000"/>
              </a:lnSpc>
            </a:pPr>
            <a:r>
              <a:rPr lang="en-US" altLang="en-US" dirty="0"/>
              <a:t>Defense to CERCLA liability for persons who can show “they did not know or have reason to know” prior to purchasing a property that hazardous substances were on the property</a:t>
            </a:r>
          </a:p>
          <a:p>
            <a:pPr>
              <a:lnSpc>
                <a:spcPct val="80000"/>
              </a:lnSpc>
            </a:pPr>
            <a:r>
              <a:rPr lang="en-US" altLang="en-US" dirty="0"/>
              <a:t>To prove they “had no reason to know,” person must have undertaken all appropriate inquiries into the previous ownership/uses of property prior to ownership</a:t>
            </a:r>
          </a:p>
          <a:p>
            <a:pPr>
              <a:lnSpc>
                <a:spcPct val="80000"/>
              </a:lnSpc>
            </a:pPr>
            <a:r>
              <a:rPr lang="en-US" altLang="en-US" dirty="0" smtClean="0"/>
              <a:t>Potential </a:t>
            </a:r>
            <a:r>
              <a:rPr lang="en-US" altLang="en-US" dirty="0"/>
              <a:t>liability protection for </a:t>
            </a:r>
            <a:r>
              <a:rPr lang="en-US" altLang="en-US" u="sng" dirty="0"/>
              <a:t>contiguous property owners</a:t>
            </a:r>
            <a:r>
              <a:rPr lang="en-US" altLang="en-US" dirty="0"/>
              <a:t> and </a:t>
            </a:r>
            <a:r>
              <a:rPr lang="en-US" altLang="en-US" u="sng" dirty="0"/>
              <a:t>bona fide prospective purchasers</a:t>
            </a:r>
            <a:r>
              <a:rPr lang="en-US" altLang="en-US" dirty="0"/>
              <a:t> who must also prove that they conducted “all appropriate inquiries” to benefit from liability protection</a:t>
            </a:r>
          </a:p>
          <a:p>
            <a:pPr>
              <a:lnSpc>
                <a:spcPct val="80000"/>
              </a:lnSpc>
            </a:pPr>
            <a:r>
              <a:rPr lang="en-US" altLang="en-US" dirty="0"/>
              <a:t>Congress required EPA in 2002 amendments to define this phrase in rulemaking (i.e. provide greater certainty as what due diligence is adequate) </a:t>
            </a:r>
          </a:p>
          <a:p>
            <a:pPr>
              <a:lnSpc>
                <a:spcPct val="80000"/>
              </a:lnSpc>
            </a:pPr>
            <a:r>
              <a:rPr lang="en-US" altLang="en-US" dirty="0"/>
              <a:t>EPA </a:t>
            </a:r>
            <a:r>
              <a:rPr lang="en-US" altLang="en-US" dirty="0" smtClean="0"/>
              <a:t>rule </a:t>
            </a:r>
          </a:p>
          <a:p>
            <a:pPr>
              <a:lnSpc>
                <a:spcPct val="80000"/>
              </a:lnSpc>
            </a:pPr>
            <a:r>
              <a:rPr lang="en-US" altLang="en-US" dirty="0" smtClean="0"/>
              <a:t>In </a:t>
            </a:r>
            <a:r>
              <a:rPr lang="en-US" altLang="en-US" dirty="0"/>
              <a:t>reality, specifying scope of environmental assessment</a:t>
            </a:r>
          </a:p>
          <a:p>
            <a:pPr>
              <a:lnSpc>
                <a:spcPct val="80000"/>
              </a:lnSpc>
              <a:buNone/>
            </a:pPr>
            <a:endParaRPr lang="en-US" altLang="en-US" dirty="0"/>
          </a:p>
          <a:p>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38</a:t>
            </a:fld>
            <a:endParaRPr lang="en-US" dirty="0"/>
          </a:p>
        </p:txBody>
      </p:sp>
    </p:spTree>
    <p:extLst>
      <p:ext uri="{BB962C8B-B14F-4D97-AF65-F5344CB8AC3E}">
        <p14:creationId xmlns:p14="http://schemas.microsoft.com/office/powerpoint/2010/main" val="248500576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Liability Carve Outs (continued)</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C. Brownfield/Elective </a:t>
            </a:r>
            <a:r>
              <a:rPr lang="en-US" dirty="0"/>
              <a:t>Site Cleanup </a:t>
            </a:r>
            <a:r>
              <a:rPr lang="en-US" dirty="0" smtClean="0"/>
              <a:t>Agreement</a:t>
            </a:r>
          </a:p>
          <a:p>
            <a:pPr marL="914400" lvl="1" indent="-514350">
              <a:buFont typeface="+mj-lt"/>
              <a:buAutoNum type="arabicPeriod"/>
            </a:pPr>
            <a:r>
              <a:rPr lang="en-US" dirty="0" smtClean="0"/>
              <a:t>May Be Only Path To Obtain Agency No Further Action Letter</a:t>
            </a:r>
            <a:endParaRPr lang="en-US" dirty="0"/>
          </a:p>
          <a:p>
            <a:pPr marL="914400" lvl="1" indent="-514350">
              <a:buFont typeface="+mj-lt"/>
              <a:buAutoNum type="arabicPeriod"/>
            </a:pPr>
            <a:r>
              <a:rPr lang="en-US" dirty="0"/>
              <a:t>Recognize Future Site </a:t>
            </a:r>
            <a:r>
              <a:rPr lang="en-US" dirty="0" smtClean="0"/>
              <a:t>Limitations</a:t>
            </a:r>
          </a:p>
          <a:p>
            <a:pPr marL="1314450" lvl="2" indent="-514350">
              <a:buFont typeface="+mj-lt"/>
              <a:buAutoNum type="alphaLcPeriod"/>
            </a:pPr>
            <a:r>
              <a:rPr lang="en-US" dirty="0" smtClean="0"/>
              <a:t>Deed restrictions</a:t>
            </a:r>
          </a:p>
          <a:p>
            <a:pPr marL="1314450" lvl="2" indent="-514350">
              <a:buFont typeface="+mj-lt"/>
              <a:buAutoNum type="alphaLcPeriod"/>
            </a:pPr>
            <a:r>
              <a:rPr lang="en-US" dirty="0" smtClean="0"/>
              <a:t>Institutional Controls</a:t>
            </a:r>
          </a:p>
          <a:p>
            <a:pPr marL="914400" lvl="1" indent="-514350">
              <a:buFont typeface="+mj-lt"/>
              <a:buAutoNum type="arabicPeriod"/>
            </a:pPr>
            <a:r>
              <a:rPr lang="en-US" dirty="0" smtClean="0"/>
              <a:t>Does the Potential Value of the Property Justify the Effort/Time/Cost?</a:t>
            </a:r>
            <a:endParaRPr lang="en-US" dirty="0"/>
          </a:p>
          <a:p>
            <a:pPr marL="914400" lvl="1" indent="-514350">
              <a:buFont typeface="+mj-lt"/>
              <a:buAutoNum type="arabicPeriod"/>
            </a:pPr>
            <a:r>
              <a:rPr lang="en-US" dirty="0"/>
              <a:t>Risks</a:t>
            </a:r>
            <a:r>
              <a:rPr lang="en-US" dirty="0" smtClean="0"/>
              <a:t>?</a:t>
            </a:r>
          </a:p>
          <a:p>
            <a:pPr marL="1314450" lvl="2" indent="-514350">
              <a:buFont typeface="+mj-lt"/>
              <a:buAutoNum type="alphaLcPeriod"/>
            </a:pPr>
            <a:r>
              <a:rPr lang="en-US" dirty="0" smtClean="0"/>
              <a:t>Do you want to look?</a:t>
            </a:r>
          </a:p>
          <a:p>
            <a:pPr marL="1314450" lvl="2" indent="-514350">
              <a:buFont typeface="+mj-lt"/>
              <a:buAutoNum type="alphaLcPeriod"/>
            </a:pPr>
            <a:r>
              <a:rPr lang="en-US" dirty="0" smtClean="0"/>
              <a:t>Withdrawal Issues?</a:t>
            </a: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39</a:t>
            </a:fld>
            <a:endParaRPr lang="en-US" dirty="0"/>
          </a:p>
        </p:txBody>
      </p:sp>
    </p:spTree>
    <p:extLst>
      <p:ext uri="{BB962C8B-B14F-4D97-AF65-F5344CB8AC3E}">
        <p14:creationId xmlns:p14="http://schemas.microsoft.com/office/powerpoint/2010/main" val="2736729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Addressing Environmental Issues Today</a:t>
            </a:r>
          </a:p>
        </p:txBody>
      </p:sp>
      <p:sp>
        <p:nvSpPr>
          <p:cNvPr id="3" name="Content Placeholder 2"/>
          <p:cNvSpPr>
            <a:spLocks noGrp="1"/>
          </p:cNvSpPr>
          <p:nvPr>
            <p:ph idx="1"/>
          </p:nvPr>
        </p:nvSpPr>
        <p:spPr/>
        <p:txBody>
          <a:bodyPr>
            <a:normAutofit lnSpcReduction="10000"/>
          </a:bodyPr>
          <a:lstStyle/>
          <a:p>
            <a:r>
              <a:rPr lang="en-US" sz="1400" dirty="0"/>
              <a:t>It is arguable that many environmental issues that were formerly deemed potential “deal breakers” or unquantifiable are now routinely addressed in the same manner as other transactional tasks such as title searches, appraisals, et.</a:t>
            </a:r>
          </a:p>
          <a:p>
            <a:r>
              <a:rPr lang="en-US" sz="1400" dirty="0"/>
              <a:t>This is due, in part, to developments such as:</a:t>
            </a:r>
          </a:p>
          <a:p>
            <a:pPr lvl="1"/>
            <a:r>
              <a:rPr lang="en-US" sz="1400" dirty="0"/>
              <a:t>Familiarity;</a:t>
            </a:r>
          </a:p>
          <a:p>
            <a:pPr lvl="1"/>
            <a:r>
              <a:rPr lang="en-US" sz="1400" dirty="0"/>
              <a:t>Improved ability to quantify environmental issues;</a:t>
            </a:r>
          </a:p>
          <a:p>
            <a:pPr lvl="1"/>
            <a:r>
              <a:rPr lang="en-US" sz="1400" dirty="0"/>
              <a:t>Experience;</a:t>
            </a:r>
          </a:p>
          <a:p>
            <a:pPr lvl="1"/>
            <a:r>
              <a:rPr lang="en-US" sz="1400" dirty="0"/>
              <a:t>Revised or clarified liability principles;</a:t>
            </a:r>
          </a:p>
          <a:p>
            <a:pPr lvl="1"/>
            <a:r>
              <a:rPr lang="en-US" sz="1400" dirty="0"/>
              <a:t>Improved assessment techniques;</a:t>
            </a:r>
          </a:p>
          <a:p>
            <a:pPr lvl="1"/>
            <a:r>
              <a:rPr lang="en-US" sz="1400" dirty="0"/>
              <a:t>Easier access to government records;</a:t>
            </a:r>
          </a:p>
          <a:p>
            <a:pPr lvl="1"/>
            <a:r>
              <a:rPr lang="en-US" sz="1400" dirty="0"/>
              <a:t>Standardized assessment;</a:t>
            </a:r>
          </a:p>
          <a:p>
            <a:pPr lvl="1"/>
            <a:r>
              <a:rPr lang="en-US" sz="1400" dirty="0"/>
              <a:t>Efforts by the federal and state agencies to reduce, to the extent possible, the environmental regulatory/liability impediments to financing and/or acquiring/leasing existing facilities (“brownfields” programs); and</a:t>
            </a:r>
          </a:p>
          <a:p>
            <a:pPr lvl="1"/>
            <a:r>
              <a:rPr lang="en-US" sz="1400" dirty="0"/>
              <a:t>Governmental trust funds</a:t>
            </a:r>
          </a:p>
          <a:p>
            <a:r>
              <a:rPr lang="en-US" sz="1400" dirty="0"/>
              <a:t>A number of tools and/or information unavailable 25 years ago have placed transactional players in a position to better identify, quantify, manage and resolve environmental issues.</a:t>
            </a:r>
          </a:p>
          <a:p>
            <a:r>
              <a:rPr lang="en-US" sz="1400" dirty="0"/>
              <a:t>However – Some of these tools or routines can pose risks if there is not consideration of issues that may not be addressed or identified.</a:t>
            </a:r>
          </a:p>
          <a:p>
            <a:pPr marL="0" indent="0">
              <a:buNone/>
            </a:pPr>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4</a:t>
            </a:fld>
            <a:endParaRPr lang="en-US" dirty="0"/>
          </a:p>
        </p:txBody>
      </p:sp>
    </p:spTree>
    <p:extLst>
      <p:ext uri="{BB962C8B-B14F-4D97-AF65-F5344CB8AC3E}">
        <p14:creationId xmlns:p14="http://schemas.microsoft.com/office/powerpoint/2010/main" val="120325848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Section 404 of the Clean Water Act</a:t>
            </a:r>
            <a:endParaRPr lang="en-US" dirty="0"/>
          </a:p>
        </p:txBody>
      </p:sp>
      <p:sp>
        <p:nvSpPr>
          <p:cNvPr id="3" name="Content Placeholder 2"/>
          <p:cNvSpPr>
            <a:spLocks noGrp="1"/>
          </p:cNvSpPr>
          <p:nvPr>
            <p:ph idx="1"/>
          </p:nvPr>
        </p:nvSpPr>
        <p:spPr/>
        <p:txBody>
          <a:bodyPr/>
          <a:lstStyle/>
          <a:p>
            <a:r>
              <a:rPr lang="en-US" altLang="en-US" dirty="0"/>
              <a:t>Section 404 requires a permit for “the discharge of dredged or fill material into </a:t>
            </a:r>
            <a:r>
              <a:rPr lang="en-US" altLang="en-US" i="1" dirty="0"/>
              <a:t>navigable waters </a:t>
            </a:r>
            <a:r>
              <a:rPr lang="en-US" altLang="en-US" dirty="0"/>
              <a:t>at specified disposal sites.”</a:t>
            </a:r>
          </a:p>
          <a:p>
            <a:r>
              <a:rPr lang="en-US" altLang="en-US" dirty="0"/>
              <a:t>Program affecting many water and non-water related projects.  </a:t>
            </a:r>
          </a:p>
          <a:p>
            <a:pPr marL="0" indent="0">
              <a:buNone/>
            </a:pPr>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40</a:t>
            </a:fld>
            <a:endParaRPr lang="en-US" dirty="0"/>
          </a:p>
        </p:txBody>
      </p:sp>
    </p:spTree>
    <p:extLst>
      <p:ext uri="{BB962C8B-B14F-4D97-AF65-F5344CB8AC3E}">
        <p14:creationId xmlns:p14="http://schemas.microsoft.com/office/powerpoint/2010/main" val="28123103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dirty="0"/>
              <a:t>For Many Years “Waters of the United States” Was Broadly Construed</a:t>
            </a:r>
            <a:endParaRPr lang="en-US" dirty="0"/>
          </a:p>
        </p:txBody>
      </p:sp>
      <p:sp>
        <p:nvSpPr>
          <p:cNvPr id="3" name="Content Placeholder 2"/>
          <p:cNvSpPr>
            <a:spLocks noGrp="1"/>
          </p:cNvSpPr>
          <p:nvPr>
            <p:ph idx="1"/>
          </p:nvPr>
        </p:nvSpPr>
        <p:spPr/>
        <p:txBody>
          <a:bodyPr/>
          <a:lstStyle/>
          <a:p>
            <a:pPr>
              <a:defRPr/>
            </a:pPr>
            <a:r>
              <a:rPr lang="en-US" altLang="en-US" dirty="0"/>
              <a:t>Navigable Waters plus all tributaries and adjacent bodies of water</a:t>
            </a:r>
          </a:p>
          <a:p>
            <a:pPr>
              <a:defRPr/>
            </a:pPr>
            <a:r>
              <a:rPr lang="en-US" altLang="en-US" dirty="0"/>
              <a:t>Waters of the United States Reached the Full Extent Allowed by the Interstate Commerce Clause of the US Constitution</a:t>
            </a:r>
            <a:endParaRPr lang="en-US" altLang="en-US" dirty="0">
              <a:cs typeface="Arial" charset="0"/>
            </a:endParaRPr>
          </a:p>
          <a:p>
            <a:pPr>
              <a:defRPr/>
            </a:pPr>
            <a:r>
              <a:rPr lang="en-US" altLang="en-US" dirty="0">
                <a:cs typeface="Arial" charset="0"/>
              </a:rPr>
              <a:t>Bird Rule:  All isolated waters where there was an interstate connection (e.g., migratory birds)</a:t>
            </a:r>
          </a:p>
          <a:p>
            <a:pPr marL="0" indent="0">
              <a:buNone/>
            </a:pPr>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41</a:t>
            </a:fld>
            <a:endParaRPr lang="en-US" dirty="0"/>
          </a:p>
        </p:txBody>
      </p:sp>
    </p:spTree>
    <p:extLst>
      <p:ext uri="{BB962C8B-B14F-4D97-AF65-F5344CB8AC3E}">
        <p14:creationId xmlns:p14="http://schemas.microsoft.com/office/powerpoint/2010/main" val="14804646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dirty="0"/>
              <a:t>SCOTUS Decisions Have Narrowed “Waters of the United States”</a:t>
            </a:r>
            <a:endParaRPr lang="en-US" dirty="0"/>
          </a:p>
        </p:txBody>
      </p:sp>
      <p:sp>
        <p:nvSpPr>
          <p:cNvPr id="3" name="Content Placeholder 2"/>
          <p:cNvSpPr>
            <a:spLocks noGrp="1"/>
          </p:cNvSpPr>
          <p:nvPr>
            <p:ph idx="1"/>
          </p:nvPr>
        </p:nvSpPr>
        <p:spPr/>
        <p:txBody>
          <a:bodyPr/>
          <a:lstStyle/>
          <a:p>
            <a:pPr>
              <a:defRPr/>
            </a:pPr>
            <a:r>
              <a:rPr lang="en-US" altLang="en-US" sz="2800" dirty="0"/>
              <a:t>Commerce Clause narrowed by </a:t>
            </a:r>
            <a:r>
              <a:rPr lang="en-US" altLang="en-US" sz="2800" i="1" dirty="0"/>
              <a:t>Lopez v. US </a:t>
            </a:r>
            <a:r>
              <a:rPr lang="en-US" altLang="en-US" sz="2800" dirty="0"/>
              <a:t>(1995) and </a:t>
            </a:r>
            <a:r>
              <a:rPr lang="en-US" altLang="en-US" sz="2800" i="1" dirty="0"/>
              <a:t>Morrison v. US </a:t>
            </a:r>
            <a:r>
              <a:rPr lang="en-US" altLang="en-US" sz="2800" dirty="0"/>
              <a:t>(2002)</a:t>
            </a:r>
          </a:p>
          <a:p>
            <a:pPr>
              <a:defRPr/>
            </a:pPr>
            <a:r>
              <a:rPr lang="en-US" altLang="en-US" sz="2800" i="1" dirty="0"/>
              <a:t>SWANCC v. US Army Corps </a:t>
            </a:r>
            <a:r>
              <a:rPr lang="en-US" altLang="en-US" sz="2800" dirty="0"/>
              <a:t>(2001)</a:t>
            </a:r>
          </a:p>
          <a:p>
            <a:pPr lvl="1">
              <a:defRPr/>
            </a:pPr>
            <a:r>
              <a:rPr lang="en-US" altLang="en-US" sz="2400" dirty="0"/>
              <a:t>Isolated wetlands frequented by migratory birds </a:t>
            </a:r>
            <a:r>
              <a:rPr lang="en-US" altLang="en-US" sz="2400" dirty="0">
                <a:cs typeface="Arial" charset="0"/>
              </a:rPr>
              <a:t>≠ “Waters of the US”</a:t>
            </a:r>
          </a:p>
          <a:p>
            <a:pPr>
              <a:defRPr/>
            </a:pPr>
            <a:r>
              <a:rPr lang="en-US" altLang="en-US" sz="2800" i="1" dirty="0">
                <a:cs typeface="Arial" charset="0"/>
              </a:rPr>
              <a:t>Rapanos v. US </a:t>
            </a:r>
            <a:r>
              <a:rPr lang="en-US" altLang="en-US" sz="2800" dirty="0">
                <a:cs typeface="Arial" charset="0"/>
              </a:rPr>
              <a:t>(2006) 4-1-4 vote</a:t>
            </a:r>
          </a:p>
          <a:p>
            <a:pPr lvl="1">
              <a:defRPr/>
            </a:pPr>
            <a:r>
              <a:rPr lang="en-US" altLang="en-US" sz="2400" dirty="0">
                <a:cs typeface="Arial" charset="0"/>
              </a:rPr>
              <a:t>Wetlands adjacent to non-navigable tributaries of Navigable Waters ≠” Water of the US” (unless there is a nexus?  Or a surface connection?  Or both)</a:t>
            </a:r>
          </a:p>
          <a:p>
            <a:pPr marL="0" indent="0">
              <a:buNone/>
            </a:pPr>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42</a:t>
            </a:fld>
            <a:endParaRPr lang="en-US" dirty="0"/>
          </a:p>
        </p:txBody>
      </p:sp>
    </p:spTree>
    <p:extLst>
      <p:ext uri="{BB962C8B-B14F-4D97-AF65-F5344CB8AC3E}">
        <p14:creationId xmlns:p14="http://schemas.microsoft.com/office/powerpoint/2010/main" val="11620186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Waters of the US Proposed Rule</a:t>
            </a:r>
            <a:endParaRPr lang="en-US" dirty="0"/>
          </a:p>
        </p:txBody>
      </p:sp>
      <p:sp>
        <p:nvSpPr>
          <p:cNvPr id="3" name="Content Placeholder 2"/>
          <p:cNvSpPr>
            <a:spLocks noGrp="1"/>
          </p:cNvSpPr>
          <p:nvPr>
            <p:ph idx="1"/>
          </p:nvPr>
        </p:nvSpPr>
        <p:spPr/>
        <p:txBody>
          <a:bodyPr>
            <a:normAutofit lnSpcReduction="10000"/>
          </a:bodyPr>
          <a:lstStyle/>
          <a:p>
            <a:r>
              <a:rPr lang="en-US" altLang="en-US" b="1" dirty="0"/>
              <a:t>April 2014</a:t>
            </a:r>
            <a:r>
              <a:rPr lang="en-US" altLang="en-US" dirty="0"/>
              <a:t>:  EPA and Army Corps issued the Proposed Rule to define the phrase “waters of the US” taking an expansive view of federal permitting authority</a:t>
            </a:r>
          </a:p>
          <a:p>
            <a:r>
              <a:rPr lang="en-US" altLang="en-US" b="1" dirty="0"/>
              <a:t>Goals</a:t>
            </a:r>
            <a:r>
              <a:rPr lang="en-US" altLang="en-US" dirty="0"/>
              <a:t>:  To increase “transparency, predictability, and consistency” leading to “increased clarity” and “less litigation”</a:t>
            </a:r>
          </a:p>
          <a:p>
            <a:r>
              <a:rPr lang="en-US" altLang="en-US" b="1" dirty="0"/>
              <a:t>Response</a:t>
            </a:r>
            <a:r>
              <a:rPr lang="en-US" altLang="en-US" dirty="0"/>
              <a:t>:  Controversial with over 1 million comments submitted </a:t>
            </a:r>
          </a:p>
          <a:p>
            <a:pPr marL="0" indent="0">
              <a:buNone/>
            </a:pPr>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43</a:t>
            </a:fld>
            <a:endParaRPr lang="en-US" dirty="0"/>
          </a:p>
        </p:txBody>
      </p:sp>
    </p:spTree>
    <p:extLst>
      <p:ext uri="{BB962C8B-B14F-4D97-AF65-F5344CB8AC3E}">
        <p14:creationId xmlns:p14="http://schemas.microsoft.com/office/powerpoint/2010/main" val="15816334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dirty="0"/>
              <a:t>Changes in EPA’s Final Clean Water Rule*     </a:t>
            </a:r>
            <a:r>
              <a:rPr lang="en-US" altLang="en-US" sz="3200" dirty="0"/>
              <a:t>*Source: EPA Fact Sheet</a:t>
            </a:r>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44</a:t>
            </a:fld>
            <a:endParaRPr lang="en-US" dirty="0"/>
          </a:p>
        </p:txBody>
      </p:sp>
      <p:pic>
        <p:nvPicPr>
          <p:cNvPr id="5" name="Content Placeholder 5"/>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762000" y="1600200"/>
            <a:ext cx="7772399" cy="4525963"/>
          </a:xfrm>
          <a:noFill/>
        </p:spPr>
      </p:pic>
    </p:spTree>
    <p:extLst>
      <p:ext uri="{BB962C8B-B14F-4D97-AF65-F5344CB8AC3E}">
        <p14:creationId xmlns:p14="http://schemas.microsoft.com/office/powerpoint/2010/main" val="37595952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dirty="0"/>
              <a:t>What Has Changed?  Significant Nexus</a:t>
            </a:r>
            <a:endParaRPr lang="en-US" dirty="0"/>
          </a:p>
        </p:txBody>
      </p:sp>
      <p:sp>
        <p:nvSpPr>
          <p:cNvPr id="3" name="Content Placeholder 2"/>
          <p:cNvSpPr>
            <a:spLocks noGrp="1"/>
          </p:cNvSpPr>
          <p:nvPr>
            <p:ph idx="1"/>
          </p:nvPr>
        </p:nvSpPr>
        <p:spPr/>
        <p:txBody>
          <a:bodyPr>
            <a:normAutofit fontScale="85000" lnSpcReduction="10000"/>
          </a:bodyPr>
          <a:lstStyle/>
          <a:p>
            <a:r>
              <a:rPr lang="en-US" altLang="en-US" dirty="0"/>
              <a:t>Under current regulations and </a:t>
            </a:r>
            <a:r>
              <a:rPr lang="en-US" altLang="en-US" i="1" dirty="0"/>
              <a:t>Rapanos</a:t>
            </a:r>
            <a:r>
              <a:rPr lang="en-US" altLang="en-US" dirty="0"/>
              <a:t>, waters are jurisdictional if they have a “more than speculative or substantial” effect on chemical/physical/biological integrity of downstream TNW</a:t>
            </a:r>
          </a:p>
          <a:p>
            <a:r>
              <a:rPr lang="en-US" altLang="en-US" dirty="0"/>
              <a:t>Proposed rule would include any “other” water that on a case-by-case basis has a significant nexus to a jurisdictional water</a:t>
            </a:r>
          </a:p>
          <a:p>
            <a:r>
              <a:rPr lang="en-US" altLang="en-US" dirty="0"/>
              <a:t>Final rule set out two categories of waters for case-by-case significant nexus analysis, a 3-step process for making the analyses, and adopts </a:t>
            </a:r>
            <a:r>
              <a:rPr lang="en-US" altLang="en-US" i="1" dirty="0"/>
              <a:t>Rapanos</a:t>
            </a:r>
            <a:r>
              <a:rPr lang="en-US" altLang="en-US" dirty="0"/>
              <a:t> definition of “significance”</a:t>
            </a:r>
          </a:p>
          <a:p>
            <a:pPr marL="0" indent="0">
              <a:buNone/>
            </a:pPr>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45</a:t>
            </a:fld>
            <a:endParaRPr lang="en-US" dirty="0"/>
          </a:p>
        </p:txBody>
      </p:sp>
    </p:spTree>
    <p:extLst>
      <p:ext uri="{BB962C8B-B14F-4D97-AF65-F5344CB8AC3E}">
        <p14:creationId xmlns:p14="http://schemas.microsoft.com/office/powerpoint/2010/main" val="121515145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More on Significant Nexus</a:t>
            </a:r>
            <a:endParaRPr lang="en-US" dirty="0"/>
          </a:p>
        </p:txBody>
      </p:sp>
      <p:sp>
        <p:nvSpPr>
          <p:cNvPr id="3" name="Content Placeholder 2"/>
          <p:cNvSpPr>
            <a:spLocks noGrp="1"/>
          </p:cNvSpPr>
          <p:nvPr>
            <p:ph idx="1"/>
          </p:nvPr>
        </p:nvSpPr>
        <p:spPr/>
        <p:txBody>
          <a:bodyPr>
            <a:normAutofit fontScale="85000" lnSpcReduction="20000"/>
          </a:bodyPr>
          <a:lstStyle/>
          <a:p>
            <a:pPr>
              <a:defRPr/>
            </a:pPr>
            <a:r>
              <a:rPr lang="en-US" dirty="0"/>
              <a:t>“Significant nexus” determination:</a:t>
            </a:r>
          </a:p>
          <a:p>
            <a:pPr marL="457200" indent="-457200">
              <a:buFont typeface="+mj-lt"/>
              <a:buAutoNum type="arabicParenR"/>
              <a:defRPr/>
            </a:pPr>
            <a:r>
              <a:rPr lang="en-US" dirty="0"/>
              <a:t>What is the “region” where the target water is locate?</a:t>
            </a:r>
          </a:p>
          <a:p>
            <a:pPr marL="457200" indent="-457200">
              <a:buFont typeface="+mj-lt"/>
              <a:buAutoNum type="arabicParenR"/>
              <a:defRPr/>
            </a:pPr>
            <a:r>
              <a:rPr lang="en-US" dirty="0"/>
              <a:t>Are there “similarly situated” waters within that region?</a:t>
            </a:r>
          </a:p>
          <a:p>
            <a:pPr marL="457200" indent="-457200">
              <a:buFont typeface="+mj-lt"/>
              <a:buAutoNum type="arabicParenR"/>
              <a:defRPr/>
            </a:pPr>
            <a:r>
              <a:rPr lang="en-US" dirty="0"/>
              <a:t>Does either the target water or the combined similarly situated waters have significant chemical/physical/ biological impacts on the jurisdictional water?</a:t>
            </a:r>
          </a:p>
          <a:p>
            <a:pPr>
              <a:defRPr/>
            </a:pPr>
            <a:r>
              <a:rPr lang="en-US" dirty="0"/>
              <a:t>Rule has examples of functions that can constitute significance. But what does “more than a speculative or insubstantial” effect mean?</a:t>
            </a:r>
          </a:p>
          <a:p>
            <a:pPr>
              <a:defRPr/>
            </a:pPr>
            <a:r>
              <a:rPr lang="en-US" dirty="0"/>
              <a:t>The “region” will generally be defined as the single-point-of-entry watershed, but …</a:t>
            </a:r>
          </a:p>
          <a:p>
            <a:pPr marL="0" indent="0">
              <a:buNone/>
            </a:pPr>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46</a:t>
            </a:fld>
            <a:endParaRPr lang="en-US" dirty="0"/>
          </a:p>
        </p:txBody>
      </p:sp>
    </p:spTree>
    <p:extLst>
      <p:ext uri="{BB962C8B-B14F-4D97-AF65-F5344CB8AC3E}">
        <p14:creationId xmlns:p14="http://schemas.microsoft.com/office/powerpoint/2010/main" val="34608349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What Has Changed?  Tributaries</a:t>
            </a:r>
            <a:endParaRPr lang="en-US" dirty="0"/>
          </a:p>
        </p:txBody>
      </p:sp>
      <p:sp>
        <p:nvSpPr>
          <p:cNvPr id="3" name="Content Placeholder 2"/>
          <p:cNvSpPr>
            <a:spLocks noGrp="1"/>
          </p:cNvSpPr>
          <p:nvPr>
            <p:ph idx="1"/>
          </p:nvPr>
        </p:nvSpPr>
        <p:spPr/>
        <p:txBody>
          <a:bodyPr>
            <a:normAutofit fontScale="92500" lnSpcReduction="10000"/>
          </a:bodyPr>
          <a:lstStyle/>
          <a:p>
            <a:r>
              <a:rPr lang="en-US" altLang="en-US" dirty="0"/>
              <a:t>Under current regulations and </a:t>
            </a:r>
            <a:r>
              <a:rPr lang="en-US" altLang="en-US" i="1" dirty="0"/>
              <a:t>Rapanos,</a:t>
            </a:r>
            <a:r>
              <a:rPr lang="en-US" altLang="en-US" dirty="0"/>
              <a:t> open question if intermittent or ephemeral tributaries were jurisdictional</a:t>
            </a:r>
          </a:p>
          <a:p>
            <a:r>
              <a:rPr lang="en-US" altLang="en-US" dirty="0"/>
              <a:t>Proposed rule would define all tributaries as those with bed &amp; banks and ordinary high water mark</a:t>
            </a:r>
          </a:p>
          <a:p>
            <a:r>
              <a:rPr lang="en-US" altLang="en-US" dirty="0"/>
              <a:t>Final rule definition also required bed &amp; banks and ordinary high water mark, created by sufficient volume, frequency, and duration of flow</a:t>
            </a:r>
          </a:p>
          <a:p>
            <a:pPr marL="0" indent="0">
              <a:buNone/>
            </a:pPr>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47</a:t>
            </a:fld>
            <a:endParaRPr lang="en-US" dirty="0"/>
          </a:p>
        </p:txBody>
      </p:sp>
    </p:spTree>
    <p:extLst>
      <p:ext uri="{BB962C8B-B14F-4D97-AF65-F5344CB8AC3E}">
        <p14:creationId xmlns:p14="http://schemas.microsoft.com/office/powerpoint/2010/main" val="26481293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Development Issues </a:t>
            </a:r>
            <a:endParaRPr lang="en-US" dirty="0"/>
          </a:p>
        </p:txBody>
      </p:sp>
      <p:sp>
        <p:nvSpPr>
          <p:cNvPr id="3" name="Content Placeholder 2"/>
          <p:cNvSpPr>
            <a:spLocks noGrp="1"/>
          </p:cNvSpPr>
          <p:nvPr>
            <p:ph idx="1"/>
          </p:nvPr>
        </p:nvSpPr>
        <p:spPr/>
        <p:txBody>
          <a:bodyPr>
            <a:normAutofit fontScale="70000" lnSpcReduction="20000"/>
          </a:bodyPr>
          <a:lstStyle/>
          <a:p>
            <a:r>
              <a:rPr lang="en-US" altLang="en-US" dirty="0"/>
              <a:t>More waters are jurisdictional = potentially higher costs for new projects (i.e., obtaining permit; building fewer units at a development to avoid WOTUS)</a:t>
            </a:r>
          </a:p>
          <a:p>
            <a:r>
              <a:rPr lang="en-US" altLang="en-US" dirty="0"/>
              <a:t>Corps only issues permits for the “least environmentally damaging practicable alternative” to a project.  Consideration will need to include effects on all newly jurisdictional waters.</a:t>
            </a:r>
          </a:p>
          <a:p>
            <a:r>
              <a:rPr lang="en-US" altLang="en-US" dirty="0"/>
              <a:t>More jurisdictional waters = more mitigation. </a:t>
            </a:r>
          </a:p>
          <a:p>
            <a:r>
              <a:rPr lang="en-US" altLang="en-US" dirty="0"/>
              <a:t>Will some property be undevelopable as a practical matter? </a:t>
            </a:r>
          </a:p>
          <a:p>
            <a:r>
              <a:rPr lang="en-US" altLang="en-US" dirty="0"/>
              <a:t>Do these effects destroy the residual value of land?</a:t>
            </a:r>
          </a:p>
          <a:p>
            <a:r>
              <a:rPr lang="en-US" altLang="en-US" dirty="0"/>
              <a:t>Generally, existing JDs will not be revisited for their five year lifespan (or the expiration of their associated permit), unless “new information warrants revision of the determination.”</a:t>
            </a:r>
          </a:p>
          <a:p>
            <a:r>
              <a:rPr lang="en-US" altLang="en-US" dirty="0"/>
              <a:t>Do you have an approved JD or permit under which a water on your property is </a:t>
            </a:r>
            <a:r>
              <a:rPr lang="en-US" altLang="en-US" u="sng" dirty="0"/>
              <a:t>not</a:t>
            </a:r>
            <a:r>
              <a:rPr lang="en-US" altLang="en-US" dirty="0"/>
              <a:t> jurisdictional?  Consider completing the work before expiration of the 5-year JD or permit. </a:t>
            </a:r>
          </a:p>
          <a:p>
            <a:pPr marL="0" indent="0">
              <a:buNone/>
            </a:pPr>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48</a:t>
            </a:fld>
            <a:endParaRPr lang="en-US" dirty="0"/>
          </a:p>
        </p:txBody>
      </p:sp>
    </p:spTree>
    <p:extLst>
      <p:ext uri="{BB962C8B-B14F-4D97-AF65-F5344CB8AC3E}">
        <p14:creationId xmlns:p14="http://schemas.microsoft.com/office/powerpoint/2010/main" val="408599082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dirty="0"/>
              <a:t>Utilization of Appropriate Permits </a:t>
            </a:r>
            <a:r>
              <a:rPr lang="en-US" altLang="en-US" sz="4000" dirty="0"/>
              <a:t>(404 Example)</a:t>
            </a:r>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49</a:t>
            </a:fld>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165373400"/>
              </p:ext>
            </p:extLst>
          </p:nvPr>
        </p:nvGraphicFramePr>
        <p:xfrm>
          <a:off x="457200" y="1600200"/>
          <a:ext cx="8229600" cy="3606800"/>
        </p:xfrm>
        <a:graphic>
          <a:graphicData uri="http://schemas.openxmlformats.org/drawingml/2006/table">
            <a:tbl>
              <a:tblPr firstRow="1" bandRow="1">
                <a:tableStyleId>{5C22544A-7EE6-4342-B048-85BDC9FD1C3A}</a:tableStyleId>
              </a:tblPr>
              <a:tblGrid>
                <a:gridCol w="2514600"/>
                <a:gridCol w="1600200"/>
                <a:gridCol w="2057400"/>
                <a:gridCol w="2057400"/>
              </a:tblGrid>
              <a:tr h="370840">
                <a:tc>
                  <a:txBody>
                    <a:bodyPr/>
                    <a:lstStyle/>
                    <a:p>
                      <a:endParaRPr lang="en-US" dirty="0"/>
                    </a:p>
                  </a:txBody>
                  <a:tcPr/>
                </a:tc>
                <a:tc>
                  <a:txBody>
                    <a:bodyPr/>
                    <a:lstStyle/>
                    <a:p>
                      <a:pPr algn="ctr"/>
                      <a:r>
                        <a:rPr lang="en-US" dirty="0" smtClean="0"/>
                        <a:t>Number of Permits</a:t>
                      </a:r>
                      <a:endParaRPr lang="en-US" dirty="0"/>
                    </a:p>
                  </a:txBody>
                  <a:tcPr/>
                </a:tc>
                <a:tc>
                  <a:txBody>
                    <a:bodyPr/>
                    <a:lstStyle/>
                    <a:p>
                      <a:pPr algn="ctr"/>
                      <a:r>
                        <a:rPr lang="en-US" dirty="0" smtClean="0"/>
                        <a:t>Time to Permit</a:t>
                      </a:r>
                    </a:p>
                    <a:p>
                      <a:pPr algn="ctr"/>
                      <a:r>
                        <a:rPr lang="en-US" dirty="0" smtClean="0"/>
                        <a:t>(months)</a:t>
                      </a:r>
                      <a:endParaRPr lang="en-US" dirty="0"/>
                    </a:p>
                  </a:txBody>
                  <a:tcPr/>
                </a:tc>
                <a:tc>
                  <a:txBody>
                    <a:bodyPr/>
                    <a:lstStyle/>
                    <a:p>
                      <a:pPr algn="ctr"/>
                      <a:r>
                        <a:rPr lang="en-US" dirty="0" smtClean="0"/>
                        <a:t>Range</a:t>
                      </a:r>
                    </a:p>
                    <a:p>
                      <a:pPr algn="ctr"/>
                      <a:r>
                        <a:rPr lang="en-US" dirty="0" smtClean="0"/>
                        <a:t>(months)</a:t>
                      </a:r>
                      <a:endParaRPr lang="en-US" dirty="0"/>
                    </a:p>
                  </a:txBody>
                  <a:tcPr/>
                </a:tc>
              </a:tr>
              <a:tr h="370840">
                <a:tc>
                  <a:txBody>
                    <a:bodyPr/>
                    <a:lstStyle/>
                    <a:p>
                      <a:r>
                        <a:rPr lang="en-US" dirty="0" smtClean="0"/>
                        <a:t>Non-notifying NWP</a:t>
                      </a:r>
                      <a:endParaRPr lang="en-US" dirty="0"/>
                    </a:p>
                  </a:txBody>
                  <a:tcPr/>
                </a:tc>
                <a:tc>
                  <a:txBody>
                    <a:bodyPr/>
                    <a:lstStyle/>
                    <a:p>
                      <a:pPr algn="ctr"/>
                      <a:r>
                        <a:rPr lang="en-US" dirty="0" smtClean="0"/>
                        <a:t>7</a:t>
                      </a:r>
                      <a:endParaRPr lang="en-US" dirty="0"/>
                    </a:p>
                  </a:txBody>
                  <a:tcPr/>
                </a:tc>
                <a:tc>
                  <a:txBody>
                    <a:bodyPr/>
                    <a:lstStyle/>
                    <a:p>
                      <a:pPr algn="ctr"/>
                      <a:r>
                        <a:rPr lang="en-US" dirty="0" smtClean="0"/>
                        <a:t>N/A</a:t>
                      </a:r>
                      <a:endParaRPr lang="en-US" dirty="0"/>
                    </a:p>
                  </a:txBody>
                  <a:tcPr/>
                </a:tc>
                <a:tc>
                  <a:txBody>
                    <a:bodyPr/>
                    <a:lstStyle/>
                    <a:p>
                      <a:pPr algn="ctr"/>
                      <a:r>
                        <a:rPr lang="en-US" dirty="0" smtClean="0"/>
                        <a:t>1-2 months</a:t>
                      </a:r>
                      <a:endParaRPr lang="en-US" dirty="0"/>
                    </a:p>
                  </a:txBody>
                  <a:tcPr/>
                </a:tc>
              </a:tr>
              <a:tr h="370840">
                <a:tc>
                  <a:txBody>
                    <a:bodyPr/>
                    <a:lstStyle/>
                    <a:p>
                      <a:r>
                        <a:rPr lang="en-US" dirty="0" smtClean="0"/>
                        <a:t>Notifying</a:t>
                      </a:r>
                      <a:r>
                        <a:rPr lang="en-US" baseline="0" dirty="0" smtClean="0"/>
                        <a:t> NWP</a:t>
                      </a:r>
                      <a:endParaRPr lang="en-US" dirty="0"/>
                    </a:p>
                  </a:txBody>
                  <a:tcPr/>
                </a:tc>
                <a:tc>
                  <a:txBody>
                    <a:bodyPr/>
                    <a:lstStyle/>
                    <a:p>
                      <a:pPr algn="ctr"/>
                      <a:r>
                        <a:rPr lang="en-US" dirty="0" smtClean="0"/>
                        <a:t>28</a:t>
                      </a:r>
                      <a:endParaRPr lang="en-US" dirty="0"/>
                    </a:p>
                  </a:txBody>
                  <a:tcPr/>
                </a:tc>
                <a:tc>
                  <a:txBody>
                    <a:bodyPr/>
                    <a:lstStyle/>
                    <a:p>
                      <a:pPr algn="ctr"/>
                      <a:r>
                        <a:rPr lang="en-US" dirty="0" smtClean="0"/>
                        <a:t>6.3 months</a:t>
                      </a:r>
                      <a:endParaRPr lang="en-US" dirty="0"/>
                    </a:p>
                  </a:txBody>
                  <a:tcPr/>
                </a:tc>
                <a:tc>
                  <a:txBody>
                    <a:bodyPr/>
                    <a:lstStyle/>
                    <a:p>
                      <a:pPr algn="ctr"/>
                      <a:r>
                        <a:rPr lang="en-US" dirty="0" smtClean="0"/>
                        <a:t>1-14 months</a:t>
                      </a:r>
                      <a:endParaRPr lang="en-US" dirty="0"/>
                    </a:p>
                  </a:txBody>
                  <a:tcPr/>
                </a:tc>
              </a:tr>
              <a:tr h="370840">
                <a:tc>
                  <a:txBody>
                    <a:bodyPr/>
                    <a:lstStyle/>
                    <a:p>
                      <a:r>
                        <a:rPr lang="en-US" dirty="0" smtClean="0"/>
                        <a:t>Individual Permit</a:t>
                      </a:r>
                      <a:endParaRPr lang="en-US" dirty="0"/>
                    </a:p>
                  </a:txBody>
                  <a:tcPr/>
                </a:tc>
                <a:tc>
                  <a:txBody>
                    <a:bodyPr/>
                    <a:lstStyle/>
                    <a:p>
                      <a:pPr algn="ctr"/>
                      <a:r>
                        <a:rPr lang="en-US" dirty="0" smtClean="0"/>
                        <a:t>9</a:t>
                      </a:r>
                      <a:endParaRPr lang="en-US" dirty="0"/>
                    </a:p>
                  </a:txBody>
                  <a:tcPr/>
                </a:tc>
                <a:tc>
                  <a:txBody>
                    <a:bodyPr/>
                    <a:lstStyle/>
                    <a:p>
                      <a:pPr algn="ctr"/>
                      <a:r>
                        <a:rPr lang="en-US" dirty="0" smtClean="0"/>
                        <a:t>27 months</a:t>
                      </a:r>
                      <a:endParaRPr lang="en-US" dirty="0"/>
                    </a:p>
                  </a:txBody>
                  <a:tcPr/>
                </a:tc>
                <a:tc>
                  <a:txBody>
                    <a:bodyPr/>
                    <a:lstStyle/>
                    <a:p>
                      <a:pPr algn="ctr"/>
                      <a:r>
                        <a:rPr lang="en-US" dirty="0" smtClean="0"/>
                        <a:t>17-36 months</a:t>
                      </a:r>
                      <a:endParaRPr lang="en-US" dirty="0"/>
                    </a:p>
                  </a:txBody>
                  <a:tcPr/>
                </a:tc>
              </a:tr>
              <a:tr h="370840">
                <a:tc>
                  <a:txBody>
                    <a:bodyPr/>
                    <a:lstStyle/>
                    <a:p>
                      <a:r>
                        <a:rPr lang="en-US" i="1" u="sng" dirty="0" smtClean="0"/>
                        <a:t>NWP Breakdown</a:t>
                      </a:r>
                      <a:endParaRPr lang="en-US" i="1" u="sng"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NWP 12 </a:t>
                      </a:r>
                      <a:r>
                        <a:rPr lang="en-US" sz="1600" dirty="0" smtClean="0"/>
                        <a:t>(Linear Trans)</a:t>
                      </a:r>
                      <a:endParaRPr lang="en-US" sz="1600" dirty="0"/>
                    </a:p>
                  </a:txBody>
                  <a:tcPr/>
                </a:tc>
                <a:tc>
                  <a:txBody>
                    <a:bodyPr/>
                    <a:lstStyle/>
                    <a:p>
                      <a:pPr algn="ctr"/>
                      <a:r>
                        <a:rPr lang="en-US" dirty="0" smtClean="0"/>
                        <a:t>8</a:t>
                      </a:r>
                      <a:endParaRPr lang="en-US" dirty="0"/>
                    </a:p>
                  </a:txBody>
                  <a:tcPr/>
                </a:tc>
                <a:tc>
                  <a:txBody>
                    <a:bodyPr/>
                    <a:lstStyle/>
                    <a:p>
                      <a:pPr algn="ctr"/>
                      <a:r>
                        <a:rPr lang="en-US" dirty="0" smtClean="0"/>
                        <a:t>11 months</a:t>
                      </a:r>
                      <a:endParaRPr lang="en-US" dirty="0"/>
                    </a:p>
                  </a:txBody>
                  <a:tcPr/>
                </a:tc>
                <a:tc>
                  <a:txBody>
                    <a:bodyPr/>
                    <a:lstStyle/>
                    <a:p>
                      <a:pPr algn="ctr"/>
                      <a:r>
                        <a:rPr lang="en-US" dirty="0" smtClean="0"/>
                        <a:t>10-14 months</a:t>
                      </a:r>
                      <a:endParaRPr lang="en-US" dirty="0"/>
                    </a:p>
                  </a:txBody>
                  <a:tcPr/>
                </a:tc>
              </a:tr>
              <a:tr h="370840">
                <a:tc>
                  <a:txBody>
                    <a:bodyPr/>
                    <a:lstStyle/>
                    <a:p>
                      <a:r>
                        <a:rPr lang="en-US" dirty="0" smtClean="0"/>
                        <a:t>NWP 14 </a:t>
                      </a:r>
                      <a:r>
                        <a:rPr lang="en-US" sz="1600" dirty="0" smtClean="0"/>
                        <a:t>(Utility</a:t>
                      </a:r>
                      <a:r>
                        <a:rPr lang="en-US" sz="1600" baseline="0" dirty="0" smtClean="0"/>
                        <a:t> line)</a:t>
                      </a:r>
                      <a:endParaRPr lang="en-US" sz="1600" dirty="0"/>
                    </a:p>
                  </a:txBody>
                  <a:tcPr/>
                </a:tc>
                <a:tc>
                  <a:txBody>
                    <a:bodyPr/>
                    <a:lstStyle/>
                    <a:p>
                      <a:pPr algn="ctr"/>
                      <a:r>
                        <a:rPr lang="en-US" dirty="0" smtClean="0"/>
                        <a:t>14</a:t>
                      </a:r>
                      <a:endParaRPr lang="en-US" dirty="0"/>
                    </a:p>
                  </a:txBody>
                  <a:tcPr/>
                </a:tc>
                <a:tc>
                  <a:txBody>
                    <a:bodyPr/>
                    <a:lstStyle/>
                    <a:p>
                      <a:pPr algn="ctr"/>
                      <a:r>
                        <a:rPr lang="en-US" dirty="0" smtClean="0"/>
                        <a:t>8 months</a:t>
                      </a:r>
                      <a:endParaRPr lang="en-US" dirty="0"/>
                    </a:p>
                  </a:txBody>
                  <a:tcPr/>
                </a:tc>
                <a:tc>
                  <a:txBody>
                    <a:bodyPr/>
                    <a:lstStyle/>
                    <a:p>
                      <a:pPr algn="ctr"/>
                      <a:r>
                        <a:rPr lang="en-US" dirty="0" smtClean="0"/>
                        <a:t>2-12 months</a:t>
                      </a:r>
                      <a:endParaRPr lang="en-US" dirty="0"/>
                    </a:p>
                  </a:txBody>
                  <a:tcPr/>
                </a:tc>
              </a:tr>
              <a:tr h="370840">
                <a:tc>
                  <a:txBody>
                    <a:bodyPr/>
                    <a:lstStyle/>
                    <a:p>
                      <a:r>
                        <a:rPr lang="en-US" dirty="0" smtClean="0"/>
                        <a:t>NWP 27 </a:t>
                      </a:r>
                      <a:r>
                        <a:rPr lang="en-US" sz="1400" dirty="0" smtClean="0"/>
                        <a:t>(Wetlands Restore)</a:t>
                      </a:r>
                      <a:endParaRPr lang="en-US" sz="1400" dirty="0"/>
                    </a:p>
                  </a:txBody>
                  <a:tcPr/>
                </a:tc>
                <a:tc>
                  <a:txBody>
                    <a:bodyPr/>
                    <a:lstStyle/>
                    <a:p>
                      <a:pPr algn="ctr"/>
                      <a:r>
                        <a:rPr lang="en-US" dirty="0" smtClean="0"/>
                        <a:t>2</a:t>
                      </a:r>
                      <a:endParaRPr lang="en-US" dirty="0"/>
                    </a:p>
                  </a:txBody>
                  <a:tcPr/>
                </a:tc>
                <a:tc>
                  <a:txBody>
                    <a:bodyPr/>
                    <a:lstStyle/>
                    <a:p>
                      <a:pPr algn="ctr"/>
                      <a:r>
                        <a:rPr lang="en-US" dirty="0" smtClean="0"/>
                        <a:t>2 months</a:t>
                      </a:r>
                      <a:endParaRPr lang="en-US" dirty="0"/>
                    </a:p>
                  </a:txBody>
                  <a:tcPr/>
                </a:tc>
                <a:tc>
                  <a:txBody>
                    <a:bodyPr/>
                    <a:lstStyle/>
                    <a:p>
                      <a:pPr algn="ctr"/>
                      <a:r>
                        <a:rPr lang="en-US" dirty="0" smtClean="0"/>
                        <a:t>2-3 months</a:t>
                      </a:r>
                      <a:endParaRPr lang="en-US" dirty="0"/>
                    </a:p>
                  </a:txBody>
                  <a:tcPr/>
                </a:tc>
              </a:tr>
              <a:tr h="370840">
                <a:tc>
                  <a:txBody>
                    <a:bodyPr/>
                    <a:lstStyle/>
                    <a:p>
                      <a:r>
                        <a:rPr lang="en-US" dirty="0" smtClean="0"/>
                        <a:t>NWP 29 </a:t>
                      </a:r>
                      <a:r>
                        <a:rPr lang="en-US" sz="1600" dirty="0" smtClean="0"/>
                        <a:t>(Residential)</a:t>
                      </a:r>
                      <a:endParaRPr lang="en-US" sz="1600" dirty="0"/>
                    </a:p>
                  </a:txBody>
                  <a:tcPr/>
                </a:tc>
                <a:tc>
                  <a:txBody>
                    <a:bodyPr/>
                    <a:lstStyle/>
                    <a:p>
                      <a:pPr algn="ctr"/>
                      <a:r>
                        <a:rPr lang="en-US" dirty="0" smtClean="0"/>
                        <a:t>4</a:t>
                      </a:r>
                      <a:endParaRPr lang="en-US" dirty="0"/>
                    </a:p>
                  </a:txBody>
                  <a:tcPr/>
                </a:tc>
                <a:tc>
                  <a:txBody>
                    <a:bodyPr/>
                    <a:lstStyle/>
                    <a:p>
                      <a:pPr algn="ctr"/>
                      <a:r>
                        <a:rPr lang="en-US" dirty="0" smtClean="0"/>
                        <a:t>5.5 months</a:t>
                      </a:r>
                      <a:endParaRPr lang="en-US" dirty="0"/>
                    </a:p>
                  </a:txBody>
                  <a:tcPr/>
                </a:tc>
                <a:tc>
                  <a:txBody>
                    <a:bodyPr/>
                    <a:lstStyle/>
                    <a:p>
                      <a:pPr algn="ctr"/>
                      <a:r>
                        <a:rPr lang="en-US" dirty="0" smtClean="0"/>
                        <a:t>1-11 months</a:t>
                      </a:r>
                      <a:endParaRPr lang="en-US" dirty="0"/>
                    </a:p>
                  </a:txBody>
                  <a:tcPr/>
                </a:tc>
              </a:tr>
            </a:tbl>
          </a:graphicData>
        </a:graphic>
      </p:graphicFrame>
    </p:spTree>
    <p:extLst>
      <p:ext uri="{BB962C8B-B14F-4D97-AF65-F5344CB8AC3E}">
        <p14:creationId xmlns:p14="http://schemas.microsoft.com/office/powerpoint/2010/main" val="3663739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dirty="0"/>
              <a:t>The measures an attorney advises a client to undertake to address an environmental issue in a transactional context will obviously depend on:</a:t>
            </a:r>
          </a:p>
          <a:p>
            <a:pPr lvl="1"/>
            <a:r>
              <a:rPr lang="en-US" dirty="0"/>
              <a:t>Type of transaction (lease, buy/sell/financing, asset v. stock, etc.)</a:t>
            </a:r>
          </a:p>
          <a:p>
            <a:pPr lvl="1"/>
            <a:r>
              <a:rPr lang="en-US" dirty="0"/>
              <a:t>Party represented (buyer, seller, lessor, lessee, secured creditor, investor, etc.)</a:t>
            </a:r>
          </a:p>
          <a:p>
            <a:pPr lvl="1"/>
            <a:r>
              <a:rPr lang="en-US" dirty="0"/>
              <a:t>Type and materiality of the environmental issue in the context of the transaction</a:t>
            </a:r>
          </a:p>
          <a:p>
            <a:pPr lvl="1"/>
            <a:r>
              <a:rPr lang="en-US" dirty="0"/>
              <a:t>Relative leverage of the Client</a:t>
            </a:r>
          </a:p>
          <a:p>
            <a:pPr lvl="1"/>
            <a:r>
              <a:rPr lang="en-US" dirty="0"/>
              <a:t>Tools reasonably (cost-effective?) available to allocate responsibility and/or quantify issue</a:t>
            </a:r>
          </a:p>
          <a:p>
            <a:pPr lvl="1"/>
            <a:r>
              <a:rPr lang="en-US" dirty="0"/>
              <a:t>Client appetite for risk?  (does client understand that compliance and/or agency blessing does not necessarily mean that in the appropriate scenario third party lawsuits or impacts on future bank financing might be an issue?)</a:t>
            </a:r>
          </a:p>
          <a:p>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5</a:t>
            </a:fld>
            <a:endParaRPr lang="en-US" dirty="0"/>
          </a:p>
        </p:txBody>
      </p:sp>
    </p:spTree>
    <p:extLst>
      <p:ext uri="{BB962C8B-B14F-4D97-AF65-F5344CB8AC3E}">
        <p14:creationId xmlns:p14="http://schemas.microsoft.com/office/powerpoint/2010/main" val="24725075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Endangered Species Act</a:t>
            </a:r>
            <a:endParaRPr lang="en-US" dirty="0"/>
          </a:p>
        </p:txBody>
      </p:sp>
      <p:sp>
        <p:nvSpPr>
          <p:cNvPr id="3" name="Content Placeholder 2"/>
          <p:cNvSpPr>
            <a:spLocks noGrp="1"/>
          </p:cNvSpPr>
          <p:nvPr>
            <p:ph idx="1"/>
          </p:nvPr>
        </p:nvSpPr>
        <p:spPr/>
        <p:txBody>
          <a:bodyPr/>
          <a:lstStyle/>
          <a:p>
            <a:r>
              <a:rPr lang="en-US" altLang="en-US" dirty="0"/>
              <a:t>Section 7(a)(2), 16 U.S.C. 1536(a)(2):</a:t>
            </a:r>
          </a:p>
          <a:p>
            <a:pPr lvl="1"/>
            <a:r>
              <a:rPr lang="en-US" altLang="en-US" dirty="0"/>
              <a:t>Each Federal agency shall … insure that any action authorized, funded, or carried out … is not likely to jeopardize the continued existence of any endangered species or threatened species or result in the destruction or adverse modification of [critical habitat].</a:t>
            </a:r>
          </a:p>
          <a:p>
            <a:pPr lvl="1">
              <a:buFont typeface="Wingdings" pitchFamily="2" charset="2"/>
              <a:buNone/>
            </a:pPr>
            <a:r>
              <a:rPr lang="en-US" altLang="en-US" dirty="0"/>
              <a:t>:  NO ADVERSE MODIFICATION OF CRITICAL HABITAT</a:t>
            </a:r>
          </a:p>
          <a:p>
            <a:pPr lvl="1">
              <a:buFont typeface="Wingdings" pitchFamily="2" charset="2"/>
              <a:buNone/>
            </a:pPr>
            <a:r>
              <a:rPr lang="en-US" altLang="en-US" dirty="0"/>
              <a:t>Section 9 – Take, Harass, Modify Habitat, etc. </a:t>
            </a:r>
          </a:p>
          <a:p>
            <a:pPr marL="0" indent="0">
              <a:buNone/>
            </a:pPr>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50</a:t>
            </a:fld>
            <a:endParaRPr lang="en-US" dirty="0"/>
          </a:p>
        </p:txBody>
      </p:sp>
    </p:spTree>
    <p:extLst>
      <p:ext uri="{BB962C8B-B14F-4D97-AF65-F5344CB8AC3E}">
        <p14:creationId xmlns:p14="http://schemas.microsoft.com/office/powerpoint/2010/main" val="134950086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Section 9 “Take” Prohibition in the Endangered Species Act</a:t>
            </a:r>
          </a:p>
        </p:txBody>
      </p:sp>
      <p:sp>
        <p:nvSpPr>
          <p:cNvPr id="3" name="Content Placeholder 2"/>
          <p:cNvSpPr>
            <a:spLocks noGrp="1"/>
          </p:cNvSpPr>
          <p:nvPr>
            <p:ph idx="1"/>
          </p:nvPr>
        </p:nvSpPr>
        <p:spPr/>
        <p:txBody>
          <a:bodyPr>
            <a:normAutofit fontScale="77500" lnSpcReduction="20000"/>
          </a:bodyPr>
          <a:lstStyle/>
          <a:p>
            <a:pPr>
              <a:defRPr/>
            </a:pPr>
            <a:r>
              <a:rPr lang="en-US" dirty="0"/>
              <a:t>Section 9 – Take, Harass, Modify Habitat, etc.</a:t>
            </a:r>
          </a:p>
          <a:p>
            <a:pPr>
              <a:buFont typeface="Wingdings" pitchFamily="2" charset="2"/>
              <a:buNone/>
              <a:defRPr/>
            </a:pPr>
            <a:r>
              <a:rPr lang="en-US" dirty="0"/>
              <a:t>	Applies to public </a:t>
            </a:r>
            <a:r>
              <a:rPr lang="en-US" u="sng" dirty="0"/>
              <a:t>and</a:t>
            </a:r>
            <a:r>
              <a:rPr lang="en-US" dirty="0"/>
              <a:t> private entities</a:t>
            </a:r>
          </a:p>
          <a:p>
            <a:pPr>
              <a:buFont typeface="Wingdings" pitchFamily="2" charset="2"/>
              <a:buNone/>
              <a:defRPr/>
            </a:pPr>
            <a:r>
              <a:rPr lang="en-US" dirty="0"/>
              <a:t>	Arkansas Exs. –  Ivory Billed Woodpecker, Burying Beetle</a:t>
            </a:r>
          </a:p>
          <a:p>
            <a:pPr>
              <a:defRPr/>
            </a:pPr>
            <a:r>
              <a:rPr lang="en-US" dirty="0"/>
              <a:t>Prohibits all kinds of taking, including direct death and injury, and “harm” and “harassment”</a:t>
            </a:r>
          </a:p>
          <a:p>
            <a:pPr>
              <a:defRPr/>
            </a:pPr>
            <a:r>
              <a:rPr lang="en-US" dirty="0"/>
              <a:t>Harass:  Harass is defined as an intentional or negligent act or omission that creates the likelihood of injury to wildlife by annoying it to such an extent as to significantly disrupt normal behavior patterns….</a:t>
            </a:r>
          </a:p>
          <a:p>
            <a:pPr>
              <a:defRPr/>
            </a:pPr>
            <a:r>
              <a:rPr lang="en-US" dirty="0"/>
              <a:t>Harm:  Harm is defined as any act that actually kills or injuries wildlife including significant habitat modification</a:t>
            </a:r>
          </a:p>
          <a:p>
            <a:pPr marL="0" indent="0">
              <a:buNone/>
            </a:pPr>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51</a:t>
            </a:fld>
            <a:endParaRPr lang="en-US" dirty="0"/>
          </a:p>
        </p:txBody>
      </p:sp>
    </p:spTree>
    <p:extLst>
      <p:ext uri="{BB962C8B-B14F-4D97-AF65-F5344CB8AC3E}">
        <p14:creationId xmlns:p14="http://schemas.microsoft.com/office/powerpoint/2010/main" val="302408276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200" dirty="0" smtClean="0"/>
              <a:t>Endangered Species Act – Example of Potential Material Environmental Statutory Issues</a:t>
            </a:r>
            <a:endParaRPr lang="en-US" sz="3200" dirty="0"/>
          </a:p>
        </p:txBody>
      </p:sp>
      <p:sp>
        <p:nvSpPr>
          <p:cNvPr id="3" name="Content Placeholder 2"/>
          <p:cNvSpPr>
            <a:spLocks noGrp="1"/>
          </p:cNvSpPr>
          <p:nvPr>
            <p:ph idx="1"/>
          </p:nvPr>
        </p:nvSpPr>
        <p:spPr/>
        <p:txBody>
          <a:bodyPr/>
          <a:lstStyle/>
          <a:p>
            <a:r>
              <a:rPr lang="en-US" altLang="en-US" dirty="0"/>
              <a:t>ESA Relevance to Arkansas</a:t>
            </a:r>
            <a:r>
              <a:rPr lang="en-US" altLang="en-US" dirty="0" smtClean="0"/>
              <a:t>?</a:t>
            </a:r>
          </a:p>
          <a:p>
            <a:r>
              <a:rPr lang="en-US" altLang="en-US" dirty="0"/>
              <a:t>Current examples </a:t>
            </a:r>
          </a:p>
          <a:p>
            <a:pPr lvl="1"/>
            <a:r>
              <a:rPr lang="en-US" altLang="en-US" dirty="0"/>
              <a:t>Rabbitsfoot Mussel</a:t>
            </a:r>
          </a:p>
          <a:p>
            <a:pPr lvl="1"/>
            <a:r>
              <a:rPr lang="en-US" altLang="en-US" dirty="0"/>
              <a:t>Neosho Mucket</a:t>
            </a:r>
          </a:p>
          <a:p>
            <a:r>
              <a:rPr lang="en-US" altLang="en-US" dirty="0"/>
              <a:t>What is critical habitat?</a:t>
            </a:r>
          </a:p>
          <a:p>
            <a:r>
              <a:rPr lang="en-US" altLang="en-US" dirty="0"/>
              <a:t>Activities potentially affected?</a:t>
            </a:r>
          </a:p>
          <a:p>
            <a:r>
              <a:rPr lang="en-US" altLang="en-US" dirty="0"/>
              <a:t>Burying beetle </a:t>
            </a:r>
            <a:r>
              <a:rPr lang="en-US" altLang="en-US" dirty="0" smtClean="0"/>
              <a:t>example</a:t>
            </a:r>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52</a:t>
            </a:fld>
            <a:endParaRPr lang="en-US" dirty="0"/>
          </a:p>
        </p:txBody>
      </p:sp>
    </p:spTree>
    <p:extLst>
      <p:ext uri="{BB962C8B-B14F-4D97-AF65-F5344CB8AC3E}">
        <p14:creationId xmlns:p14="http://schemas.microsoft.com/office/powerpoint/2010/main" val="389922821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IV.  Potential Role for Environmental Insurance?</a:t>
            </a:r>
            <a:endParaRPr lang="en-US" dirty="0"/>
          </a:p>
        </p:txBody>
      </p:sp>
      <p:sp>
        <p:nvSpPr>
          <p:cNvPr id="3" name="Content Placeholder 2"/>
          <p:cNvSpPr>
            <a:spLocks noGrp="1"/>
          </p:cNvSpPr>
          <p:nvPr>
            <p:ph idx="1"/>
          </p:nvPr>
        </p:nvSpPr>
        <p:spPr/>
        <p:txBody>
          <a:bodyPr/>
          <a:lstStyle/>
          <a:p>
            <a:r>
              <a:rPr lang="en-US" altLang="en-US" dirty="0"/>
              <a:t>Cost Cap Insurance</a:t>
            </a:r>
          </a:p>
          <a:p>
            <a:r>
              <a:rPr lang="en-US" altLang="en-US" dirty="0"/>
              <a:t>Pollution Legal Liability (PLL) Insurance</a:t>
            </a:r>
          </a:p>
          <a:p>
            <a:r>
              <a:rPr lang="en-US" altLang="en-US" dirty="0"/>
              <a:t>Fixed Price Cleanup</a:t>
            </a:r>
          </a:p>
          <a:p>
            <a:r>
              <a:rPr lang="en-US" altLang="en-US" dirty="0"/>
              <a:t>Transfer of Liability</a:t>
            </a:r>
          </a:p>
          <a:p>
            <a:r>
              <a:rPr lang="en-US" altLang="en-US" dirty="0"/>
              <a:t>Lender</a:t>
            </a:r>
          </a:p>
          <a:p>
            <a:pPr lvl="1"/>
            <a:r>
              <a:rPr lang="en-US" altLang="en-US" dirty="0"/>
              <a:t>Disclosure Issue Requirements</a:t>
            </a:r>
          </a:p>
          <a:p>
            <a:pPr lvl="1"/>
            <a:r>
              <a:rPr lang="en-US" altLang="en-US" dirty="0"/>
              <a:t>Cost Effective?</a:t>
            </a:r>
          </a:p>
          <a:p>
            <a:pPr marL="0" indent="0">
              <a:buNone/>
            </a:pPr>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53</a:t>
            </a:fld>
            <a:endParaRPr lang="en-US" dirty="0"/>
          </a:p>
        </p:txBody>
      </p:sp>
    </p:spTree>
    <p:extLst>
      <p:ext uri="{BB962C8B-B14F-4D97-AF65-F5344CB8AC3E}">
        <p14:creationId xmlns:p14="http://schemas.microsoft.com/office/powerpoint/2010/main" val="367422861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Use</a:t>
            </a:r>
            <a:endParaRPr lang="en-US" dirty="0"/>
          </a:p>
        </p:txBody>
      </p:sp>
      <p:sp>
        <p:nvSpPr>
          <p:cNvPr id="3" name="Content Placeholder 2"/>
          <p:cNvSpPr>
            <a:spLocks noGrp="1"/>
          </p:cNvSpPr>
          <p:nvPr>
            <p:ph idx="1"/>
          </p:nvPr>
        </p:nvSpPr>
        <p:spPr/>
        <p:txBody>
          <a:bodyPr>
            <a:normAutofit fontScale="85000" lnSpcReduction="10000"/>
          </a:bodyPr>
          <a:lstStyle/>
          <a:p>
            <a:r>
              <a:rPr lang="en-US" altLang="en-US" dirty="0"/>
              <a:t>(REIT) purchased a former gas station – Clean Phase I/II done by qualified/national consulting firm;</a:t>
            </a:r>
          </a:p>
          <a:p>
            <a:r>
              <a:rPr lang="en-US" altLang="en-US" dirty="0"/>
              <a:t>Secured a Pollution Liability policy to provide senior management comfort with purchasing a “high risk” site;</a:t>
            </a:r>
          </a:p>
          <a:p>
            <a:r>
              <a:rPr lang="en-US" altLang="en-US" dirty="0"/>
              <a:t>Tanks replaced shortly after acquisition and standard groundwater sampling showed elevated petroleum hydrocarbon levels;</a:t>
            </a:r>
          </a:p>
          <a:p>
            <a:r>
              <a:rPr lang="en-US" altLang="en-US" dirty="0"/>
              <a:t>Consultant had not sampled to a reasonable depth - $800,000 + cleanup</a:t>
            </a:r>
          </a:p>
          <a:p>
            <a:r>
              <a:rPr lang="en-US" altLang="en-US" dirty="0"/>
              <a:t>Also – former refinery</a:t>
            </a:r>
          </a:p>
          <a:p>
            <a:pPr marL="0" indent="0">
              <a:buNone/>
            </a:pPr>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54</a:t>
            </a:fld>
            <a:endParaRPr lang="en-US" dirty="0"/>
          </a:p>
        </p:txBody>
      </p:sp>
    </p:spTree>
    <p:extLst>
      <p:ext uri="{BB962C8B-B14F-4D97-AF65-F5344CB8AC3E}">
        <p14:creationId xmlns:p14="http://schemas.microsoft.com/office/powerpoint/2010/main" val="213232770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Environmental Insurance </a:t>
            </a:r>
            <a:br>
              <a:rPr lang="en-US" dirty="0" smtClean="0"/>
            </a:br>
            <a:r>
              <a:rPr lang="en-US" dirty="0" smtClean="0"/>
              <a:t>Example</a:t>
            </a:r>
            <a:endParaRPr lang="en-US" dirty="0"/>
          </a:p>
        </p:txBody>
      </p:sp>
      <p:sp>
        <p:nvSpPr>
          <p:cNvPr id="3" name="Content Placeholder 2"/>
          <p:cNvSpPr>
            <a:spLocks noGrp="1"/>
          </p:cNvSpPr>
          <p:nvPr>
            <p:ph idx="1"/>
          </p:nvPr>
        </p:nvSpPr>
        <p:spPr/>
        <p:txBody>
          <a:bodyPr>
            <a:normAutofit fontScale="47500" lnSpcReduction="20000"/>
          </a:bodyPr>
          <a:lstStyle/>
          <a:p>
            <a:r>
              <a:rPr lang="en-US" dirty="0"/>
              <a:t>A recent example involved a transaction in which a financial institution was considering a loan for the development of a large multi-family complex on a former industrial site.  </a:t>
            </a:r>
          </a:p>
          <a:p>
            <a:r>
              <a:rPr lang="en-US" dirty="0"/>
              <a:t>The financial institution would not provide the loan unless the borrower personally guaranteed the environmental warranties and indemnities.  </a:t>
            </a:r>
          </a:p>
          <a:p>
            <a:r>
              <a:rPr lang="en-US" dirty="0"/>
              <a:t>The borrower was not willing to provide  such a guaranty.  </a:t>
            </a:r>
          </a:p>
          <a:p>
            <a:r>
              <a:rPr lang="en-US" dirty="0"/>
              <a:t>The companies involved agreed to the substitution of a Pollution Legal Liability policy in lieu of providing a personal guaranty. </a:t>
            </a:r>
          </a:p>
          <a:p>
            <a:r>
              <a:rPr lang="en-US" dirty="0"/>
              <a:t>The negotiation of the policy involved the resolution of several provisions. </a:t>
            </a:r>
          </a:p>
          <a:p>
            <a:r>
              <a:rPr lang="en-US" dirty="0"/>
              <a:t>The financial institution questioned whether the proposed policy covered diminution of  the property’s (collateral) value. </a:t>
            </a:r>
          </a:p>
          <a:p>
            <a:r>
              <a:rPr lang="en-US" dirty="0"/>
              <a:t> One question was whether coverage included change in law/government re-openers.  </a:t>
            </a:r>
          </a:p>
          <a:p>
            <a:r>
              <a:rPr lang="en-US" dirty="0"/>
              <a:t>The term “Environmental Law” in the policy simply incorporated laws, regulations, etc. pursuant to which an insured has or may have an obligation to incur cleanup costs.  </a:t>
            </a:r>
          </a:p>
          <a:p>
            <a:r>
              <a:rPr lang="en-US" dirty="0"/>
              <a:t>In other words, assume a cleanup has already been undertaken and the work was blessed or otherwise given a “no further action” letter by an agency.  </a:t>
            </a:r>
          </a:p>
          <a:p>
            <a:r>
              <a:rPr lang="en-US" dirty="0"/>
              <a:t>Assume the agency subsequently decides additional work needs to be done.  </a:t>
            </a:r>
          </a:p>
          <a:p>
            <a:r>
              <a:rPr lang="en-US" dirty="0"/>
              <a:t>The agency would logically utilize such “environmental laws” to mandate additional work.  </a:t>
            </a:r>
          </a:p>
          <a:p>
            <a:r>
              <a:rPr lang="en-US" dirty="0"/>
              <a:t>If so, such work would clearly be covered by this policy.  </a:t>
            </a:r>
          </a:p>
          <a:p>
            <a:r>
              <a:rPr lang="en-US" dirty="0"/>
              <a:t>There was not an exclusion for an exemption for previously blessed work at a property that is deemed deficient or in need of additional attention by the government in the future.</a:t>
            </a:r>
          </a:p>
          <a:p>
            <a:endParaRPr lang="en-US" dirty="0"/>
          </a:p>
          <a:p>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55</a:t>
            </a:fld>
            <a:endParaRPr lang="en-US" dirty="0"/>
          </a:p>
        </p:txBody>
      </p:sp>
    </p:spTree>
    <p:extLst>
      <p:ext uri="{BB962C8B-B14F-4D97-AF65-F5344CB8AC3E}">
        <p14:creationId xmlns:p14="http://schemas.microsoft.com/office/powerpoint/2010/main" val="304092678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  Credit/Benefit Programs</a:t>
            </a:r>
            <a:endParaRPr lang="en-US" dirty="0"/>
          </a:p>
        </p:txBody>
      </p:sp>
      <p:sp>
        <p:nvSpPr>
          <p:cNvPr id="3" name="Content Placeholder 2"/>
          <p:cNvSpPr>
            <a:spLocks noGrp="1"/>
          </p:cNvSpPr>
          <p:nvPr>
            <p:ph idx="1"/>
          </p:nvPr>
        </p:nvSpPr>
        <p:spPr/>
        <p:txBody>
          <a:bodyPr/>
          <a:lstStyle/>
          <a:p>
            <a:pPr marL="514350" indent="-514350">
              <a:buFont typeface="+mj-lt"/>
              <a:buAutoNum type="alphaUcPeriod"/>
            </a:pPr>
            <a:r>
              <a:rPr lang="en-US" dirty="0" smtClean="0"/>
              <a:t>Storage Tank Trust Fund</a:t>
            </a:r>
          </a:p>
          <a:p>
            <a:pPr marL="514350" indent="-514350">
              <a:buFont typeface="+mj-lt"/>
              <a:buAutoNum type="alphaUcPeriod"/>
            </a:pPr>
            <a:r>
              <a:rPr lang="en-US" dirty="0" smtClean="0"/>
              <a:t>Recycling Tax Credit</a:t>
            </a:r>
          </a:p>
          <a:p>
            <a:pPr marL="514350" indent="-514350">
              <a:buFont typeface="+mj-lt"/>
              <a:buAutoNum type="alphaUcPeriod"/>
            </a:pPr>
            <a:r>
              <a:rPr lang="en-US" dirty="0" smtClean="0"/>
              <a:t>Water Quality Trading</a:t>
            </a:r>
          </a:p>
          <a:p>
            <a:pPr marL="514350" indent="-514350">
              <a:buFont typeface="+mj-lt"/>
              <a:buAutoNum type="alphaUcPeriod"/>
            </a:pPr>
            <a:r>
              <a:rPr lang="en-US" dirty="0" smtClean="0"/>
              <a:t>Emission Offsets</a:t>
            </a:r>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56</a:t>
            </a:fld>
            <a:endParaRPr lang="en-US" dirty="0"/>
          </a:p>
        </p:txBody>
      </p:sp>
    </p:spTree>
    <p:extLst>
      <p:ext uri="{BB962C8B-B14F-4D97-AF65-F5344CB8AC3E}">
        <p14:creationId xmlns:p14="http://schemas.microsoft.com/office/powerpoint/2010/main" val="930331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Environmental Liability Quantification and/or Clarification</a:t>
            </a:r>
          </a:p>
        </p:txBody>
      </p:sp>
      <p:sp>
        <p:nvSpPr>
          <p:cNvPr id="3" name="Content Placeholder 2"/>
          <p:cNvSpPr>
            <a:spLocks noGrp="1"/>
          </p:cNvSpPr>
          <p:nvPr>
            <p:ph idx="1"/>
          </p:nvPr>
        </p:nvSpPr>
        <p:spPr/>
        <p:txBody>
          <a:bodyPr/>
          <a:lstStyle/>
          <a:p>
            <a:r>
              <a:rPr lang="en-US" dirty="0"/>
              <a:t>Amount of corrective action/third party claim</a:t>
            </a:r>
          </a:p>
          <a:p>
            <a:r>
              <a:rPr lang="en-US" dirty="0"/>
              <a:t>Potential value of project/property</a:t>
            </a:r>
          </a:p>
          <a:p>
            <a:r>
              <a:rPr lang="en-US" dirty="0"/>
              <a:t>Costs associated with permits/authorization</a:t>
            </a:r>
          </a:p>
          <a:p>
            <a:r>
              <a:rPr lang="en-US" dirty="0"/>
              <a:t>Costs to determine/quantify/clarify the previous three items</a:t>
            </a:r>
          </a:p>
          <a:p>
            <a:pPr lvl="1"/>
            <a:r>
              <a:rPr lang="en-US" dirty="0"/>
              <a:t>Legal, technical, etc.</a:t>
            </a:r>
          </a:p>
          <a:p>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6</a:t>
            </a:fld>
            <a:endParaRPr lang="en-US" dirty="0"/>
          </a:p>
        </p:txBody>
      </p:sp>
    </p:spTree>
    <p:extLst>
      <p:ext uri="{BB962C8B-B14F-4D97-AF65-F5344CB8AC3E}">
        <p14:creationId xmlns:p14="http://schemas.microsoft.com/office/powerpoint/2010/main" val="4112961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t>
            </a:r>
            <a:r>
              <a:rPr lang="en-US" sz="2700" dirty="0"/>
              <a:t>Risks?  Not Just Civil.  </a:t>
            </a:r>
            <a:br>
              <a:rPr lang="en-US" sz="2700" dirty="0"/>
            </a:br>
            <a:r>
              <a:rPr lang="en-US" sz="2700" dirty="0"/>
              <a:t>Wetlands-Mississippi: Corporation Pleads Guilty to Illegally Filling Protected Wetlands</a:t>
            </a:r>
          </a:p>
        </p:txBody>
      </p:sp>
      <p:sp>
        <p:nvSpPr>
          <p:cNvPr id="3" name="Content Placeholder 2"/>
          <p:cNvSpPr>
            <a:spLocks noGrp="1"/>
          </p:cNvSpPr>
          <p:nvPr>
            <p:ph idx="1"/>
          </p:nvPr>
        </p:nvSpPr>
        <p:spPr/>
        <p:txBody>
          <a:bodyPr>
            <a:normAutofit fontScale="55000" lnSpcReduction="20000"/>
          </a:bodyPr>
          <a:lstStyle/>
          <a:p>
            <a:r>
              <a:rPr lang="en-US" altLang="en-US" dirty="0"/>
              <a:t>The United States Department of Justice has issued a press release stating that Mississippi-based Hancock County Land, LLC pleaded guilty to the unpermitted filling of wetlands near Bay St. Louis, Mississippi. </a:t>
            </a:r>
          </a:p>
          <a:p>
            <a:r>
              <a:rPr lang="en-US" altLang="en-US" dirty="0"/>
              <a:t>HCL agreed to pay a one million dollar fine and take remedial measures for two alleged felony violations of the Clean Water Act. </a:t>
            </a:r>
          </a:p>
          <a:p>
            <a:r>
              <a:rPr lang="en-US" altLang="en-US" dirty="0"/>
              <a:t>The DOJ news release states that HCL admitted causing the unauthorized excavation and filling of wetlands on a 1,710 acre parcel of undeveloped property in Hancock County, west of the intersection of Route 03 of Interstate 10. </a:t>
            </a:r>
          </a:p>
          <a:p>
            <a:r>
              <a:rPr lang="en-US" altLang="en-US" dirty="0"/>
              <a:t>The news release also states that when HCL purchased the property, it had been informed by a wetland expert that as much as 80% of its land was federally protected wetland connected by streams and Bayous to the Gulf of Mexico and, therefore, that the property could not be developed without a permit from the U.S. Army Corps of Engineers.</a:t>
            </a:r>
          </a:p>
          <a:p>
            <a:r>
              <a:rPr lang="en-US" altLang="en-US" dirty="0"/>
              <a:t>The news release alleges that in spite of additional notice of the prohibition against filling and draining of wetlands without authorizations, HCL, principally through its minority owner/general contractor, hired an excavation contractor to trench, drain and fill large portions of the property to lower the water table and destroy the wetland that would otherwise would have been an impediment to commercial development.</a:t>
            </a:r>
          </a:p>
          <a:p>
            <a:pPr marL="0" indent="0">
              <a:buNone/>
            </a:pPr>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7</a:t>
            </a:fld>
            <a:endParaRPr lang="en-US" dirty="0"/>
          </a:p>
        </p:txBody>
      </p:sp>
    </p:spTree>
    <p:extLst>
      <p:ext uri="{BB962C8B-B14F-4D97-AF65-F5344CB8AC3E}">
        <p14:creationId xmlns:p14="http://schemas.microsoft.com/office/powerpoint/2010/main" val="1780074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a:t>
            </a:r>
            <a:br>
              <a:rPr lang="en-US" dirty="0" smtClean="0"/>
            </a:br>
            <a:r>
              <a:rPr lang="en-US" dirty="0" smtClean="0"/>
              <a:t>Language Issues</a:t>
            </a:r>
            <a:endParaRPr lang="en-US" dirty="0"/>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lphaUcPeriod"/>
            </a:pPr>
            <a:r>
              <a:rPr lang="en-US" sz="3400" dirty="0" smtClean="0"/>
              <a:t>Buyer/Seller Objectives</a:t>
            </a:r>
          </a:p>
          <a:p>
            <a:pPr marL="914400" lvl="1" indent="-514350">
              <a:buFont typeface="+mj-lt"/>
              <a:buAutoNum type="arabicPeriod"/>
            </a:pPr>
            <a:r>
              <a:rPr lang="en-US" sz="3000" dirty="0" smtClean="0"/>
              <a:t>Buyer Objectives</a:t>
            </a:r>
          </a:p>
          <a:p>
            <a:r>
              <a:rPr lang="en-US" altLang="en-US" sz="2000" dirty="0"/>
              <a:t>Objective is to purchase property without any responsibility for pre-existing environmental contamination and conduct due diligence with any expansion plans for the facility in mind.</a:t>
            </a:r>
          </a:p>
          <a:p>
            <a:pPr lvl="1"/>
            <a:r>
              <a:rPr lang="en-US" altLang="en-US" sz="2000" dirty="0"/>
              <a:t>Broad environmental representations and warranties and indemnities from Seller;</a:t>
            </a:r>
          </a:p>
          <a:p>
            <a:pPr lvl="1"/>
            <a:r>
              <a:rPr lang="en-US" altLang="en-US" sz="2000" dirty="0"/>
              <a:t>Escrows or purchase price reduction to address known environmental conditions;</a:t>
            </a:r>
          </a:p>
          <a:p>
            <a:pPr lvl="1"/>
            <a:r>
              <a:rPr lang="en-US" altLang="en-US" sz="2000" dirty="0"/>
              <a:t>Ability to control type and timing of cleanup;</a:t>
            </a:r>
          </a:p>
          <a:p>
            <a:pPr lvl="1"/>
            <a:r>
              <a:rPr lang="en-US" altLang="en-US" sz="2000" dirty="0"/>
              <a:t>Ability to conduct a Phase;</a:t>
            </a:r>
          </a:p>
          <a:p>
            <a:pPr lvl="1"/>
            <a:r>
              <a:rPr lang="en-US" altLang="en-US" sz="2000" dirty="0"/>
              <a:t>Determine whether Phase II will be needed/allowed; and</a:t>
            </a:r>
          </a:p>
          <a:p>
            <a:pPr lvl="1"/>
            <a:r>
              <a:rPr lang="en-US" altLang="en-US" sz="2000" dirty="0"/>
              <a:t>Determine whether environmental insurance is warranted and, if so, if it is available and at what cost</a:t>
            </a:r>
          </a:p>
          <a:p>
            <a:pPr lvl="2"/>
            <a:r>
              <a:rPr lang="en-US" altLang="en-US" sz="1600" dirty="0"/>
              <a:t>NOTE:  Lender requirements also </a:t>
            </a:r>
            <a:r>
              <a:rPr lang="en-US" altLang="en-US" sz="1600" u="sng" dirty="0"/>
              <a:t>relevant</a:t>
            </a:r>
            <a:endParaRPr lang="en-US" altLang="en-US" sz="1600" dirty="0"/>
          </a:p>
          <a:p>
            <a:pPr marL="400050" lvl="1" indent="0">
              <a:buNone/>
            </a:pPr>
            <a:endParaRPr lang="en-US" sz="3000" dirty="0" smtClean="0"/>
          </a:p>
          <a:p>
            <a:pPr marL="914400" lvl="1" indent="-514350">
              <a:buFont typeface="+mj-lt"/>
              <a:buAutoNum type="arabicPeriod"/>
            </a:pPr>
            <a:endParaRPr lang="en-US" sz="3000" dirty="0" smtClean="0"/>
          </a:p>
          <a:p>
            <a:pPr marL="914400" lvl="1" indent="-514350">
              <a:buFont typeface="+mj-lt"/>
              <a:buAutoNum type="arabicPeriod"/>
            </a:pPr>
            <a:endParaRPr lang="en-US" sz="3000" dirty="0" smtClean="0"/>
          </a:p>
          <a:p>
            <a:pPr marL="400050" lvl="1" indent="0">
              <a:buNone/>
            </a:pPr>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8</a:t>
            </a:fld>
            <a:endParaRPr lang="en-US" dirty="0"/>
          </a:p>
        </p:txBody>
      </p:sp>
    </p:spTree>
    <p:extLst>
      <p:ext uri="{BB962C8B-B14F-4D97-AF65-F5344CB8AC3E}">
        <p14:creationId xmlns:p14="http://schemas.microsoft.com/office/powerpoint/2010/main" val="1583668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Language Issues (continued)</a:t>
            </a:r>
            <a:endParaRPr lang="en-US" dirty="0"/>
          </a:p>
        </p:txBody>
      </p:sp>
      <p:sp>
        <p:nvSpPr>
          <p:cNvPr id="3" name="Content Placeholder 2"/>
          <p:cNvSpPr>
            <a:spLocks noGrp="1"/>
          </p:cNvSpPr>
          <p:nvPr>
            <p:ph idx="1"/>
          </p:nvPr>
        </p:nvSpPr>
        <p:spPr/>
        <p:txBody>
          <a:bodyPr/>
          <a:lstStyle/>
          <a:p>
            <a:pPr marL="971550" lvl="1" indent="-514350">
              <a:buFont typeface="+mj-lt"/>
              <a:buAutoNum type="arabicPeriod"/>
            </a:pPr>
            <a:r>
              <a:rPr lang="en-US" dirty="0" smtClean="0"/>
              <a:t>Seller Objectives</a:t>
            </a:r>
          </a:p>
          <a:p>
            <a:r>
              <a:rPr lang="en-US" altLang="en-US" sz="2000" dirty="0"/>
              <a:t>Objective is to sell property “as is” with full releases and indemnification from the Purchaser with minimal impact upon price.</a:t>
            </a:r>
          </a:p>
          <a:p>
            <a:pPr lvl="1"/>
            <a:r>
              <a:rPr lang="en-US" altLang="en-US" sz="2000" dirty="0"/>
              <a:t>Limited or no environmental reps and warranties and indemnities;</a:t>
            </a:r>
          </a:p>
          <a:p>
            <a:pPr lvl="1"/>
            <a:r>
              <a:rPr lang="en-US" altLang="en-US" sz="2000" dirty="0"/>
              <a:t>Broad release from the purchaser;</a:t>
            </a:r>
          </a:p>
          <a:p>
            <a:pPr lvl="1"/>
            <a:r>
              <a:rPr lang="en-US" altLang="en-US" sz="2000" dirty="0"/>
              <a:t>Control type and timing of cleanup;</a:t>
            </a:r>
          </a:p>
          <a:p>
            <a:pPr lvl="1"/>
            <a:r>
              <a:rPr lang="en-US" altLang="en-US" sz="2000" dirty="0"/>
              <a:t>Make Purchaser responsible for any change in use of the property;</a:t>
            </a:r>
          </a:p>
          <a:p>
            <a:pPr lvl="1"/>
            <a:r>
              <a:rPr lang="en-US" altLang="en-US" sz="2000" dirty="0"/>
              <a:t>Prohibit certain uses on the site (e.g., day care centers, residences, schools, parks); and</a:t>
            </a:r>
          </a:p>
          <a:p>
            <a:pPr lvl="1"/>
            <a:r>
              <a:rPr lang="en-US" altLang="en-US" sz="2000" dirty="0"/>
              <a:t>Place a total economic cap on any claim arising from the agreement.</a:t>
            </a:r>
          </a:p>
          <a:p>
            <a:pPr marL="457200" lvl="1" indent="0">
              <a:buNone/>
            </a:pPr>
            <a:endParaRPr lang="en-US" dirty="0"/>
          </a:p>
        </p:txBody>
      </p:sp>
      <p:sp>
        <p:nvSpPr>
          <p:cNvPr id="4" name="Slide Number Placeholder 3"/>
          <p:cNvSpPr>
            <a:spLocks noGrp="1"/>
          </p:cNvSpPr>
          <p:nvPr>
            <p:ph type="sldNum" sz="quarter" idx="12"/>
          </p:nvPr>
        </p:nvSpPr>
        <p:spPr/>
        <p:txBody>
          <a:bodyPr/>
          <a:lstStyle/>
          <a:p>
            <a:fld id="{88716FCC-12F3-44D5-9F3B-94FEE8CFCE90}" type="slidenum">
              <a:rPr lang="en-US" smtClean="0"/>
              <a:t>9</a:t>
            </a:fld>
            <a:endParaRPr lang="en-US" dirty="0"/>
          </a:p>
        </p:txBody>
      </p:sp>
    </p:spTree>
    <p:extLst>
      <p:ext uri="{BB962C8B-B14F-4D97-AF65-F5344CB8AC3E}">
        <p14:creationId xmlns:p14="http://schemas.microsoft.com/office/powerpoint/2010/main" val="23207738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790</TotalTime>
  <Words>4394</Words>
  <Application>Microsoft Office PowerPoint</Application>
  <PresentationFormat>On-screen Show (4:3)</PresentationFormat>
  <Paragraphs>483</Paragraphs>
  <Slides>56</Slides>
  <Notes>1</Notes>
  <HiddenSlides>0</HiddenSlides>
  <MMClips>0</MMClips>
  <ScaleCrop>false</ScaleCrop>
  <HeadingPairs>
    <vt:vector size="4" baseType="variant">
      <vt:variant>
        <vt:lpstr>Theme</vt:lpstr>
      </vt:variant>
      <vt:variant>
        <vt:i4>1</vt:i4>
      </vt:variant>
      <vt:variant>
        <vt:lpstr>Slide Titles</vt:lpstr>
      </vt:variant>
      <vt:variant>
        <vt:i4>56</vt:i4>
      </vt:variant>
    </vt:vector>
  </HeadingPairs>
  <TitlesOfParts>
    <vt:vector size="57" baseType="lpstr">
      <vt:lpstr>Office Theme</vt:lpstr>
      <vt:lpstr>Environmental Issues in Real Estate Transactions </vt:lpstr>
      <vt:lpstr>PowerPoint Presentation</vt:lpstr>
      <vt:lpstr>Role of Environmental Issues in a Commercial Transaction</vt:lpstr>
      <vt:lpstr>Addressing Environmental Issues Today</vt:lpstr>
      <vt:lpstr>PowerPoint Presentation</vt:lpstr>
      <vt:lpstr>Environmental Liability Quantification and/or Clarification</vt:lpstr>
      <vt:lpstr> Risks?  Not Just Civil.   Wetlands-Mississippi: Corporation Pleads Guilty to Illegally Filling Protected Wetlands</vt:lpstr>
      <vt:lpstr>I. Language Issues</vt:lpstr>
      <vt:lpstr>Language Issues (continued)</vt:lpstr>
      <vt:lpstr>Language Issues (continued)</vt:lpstr>
      <vt:lpstr>Language Issues (continued)</vt:lpstr>
      <vt:lpstr>Language Issues (continued) Warranty/Compliance (continued)</vt:lpstr>
      <vt:lpstr>Language Issues (continued) Warranty/Compliance (continued)</vt:lpstr>
      <vt:lpstr>Language Issues (continued) Warranty/Compliance (continued)</vt:lpstr>
      <vt:lpstr>Warranty (continued) Example (Buyer’s Perspective)</vt:lpstr>
      <vt:lpstr>Transactions (continued) Warranties (continued)</vt:lpstr>
      <vt:lpstr>Warranty (continued) Negative Declaration (continued)  Example (Buyer’s Perspective)</vt:lpstr>
      <vt:lpstr>Language (continued)</vt:lpstr>
      <vt:lpstr>Language (continued) Releases (continued) Ted Barnett, et al, respondents-appellants, v. Jeffrey L. Schwartz, et al, appellants-respondents Supreme Court of New York</vt:lpstr>
      <vt:lpstr>Language (continued)</vt:lpstr>
      <vt:lpstr>Lease (continued) 5. Hazardous Materials Language Issues</vt:lpstr>
      <vt:lpstr>III. Assessment/Due Diligence A. Purpose?</vt:lpstr>
      <vt:lpstr>Environment Assessment/Services Mistake/Scope</vt:lpstr>
      <vt:lpstr>PowerPoint Presentation</vt:lpstr>
      <vt:lpstr>Transactional Issues:  Environmental Due Diligence Associated With A Bond Issue/Dispute Regarding Responsibility</vt:lpstr>
      <vt:lpstr>Bond (continued)</vt:lpstr>
      <vt:lpstr>C. Assessment (continued)</vt:lpstr>
      <vt:lpstr>C.  Assessment/Due Diligence (continued)</vt:lpstr>
      <vt:lpstr>Assessment of Mold in the Transactional Context</vt:lpstr>
      <vt:lpstr>C.  Assessment (continued)</vt:lpstr>
      <vt:lpstr>III. Assessment/Due Diligence</vt:lpstr>
      <vt:lpstr>Assessment/Diligence (continued)</vt:lpstr>
      <vt:lpstr>Environmental Consultant Limitation of Liability Clause</vt:lpstr>
      <vt:lpstr>Contractual Protections to Address Environmental Issue in the Assessment/Consultant Context</vt:lpstr>
      <vt:lpstr>Assessment/Diligence (continued)</vt:lpstr>
      <vt:lpstr>Assessment (continued) I.  Risks Associated with Assessing Historical Releases</vt:lpstr>
      <vt:lpstr>IV.  Liability Carve Outs</vt:lpstr>
      <vt:lpstr>B. Define “All Appropriate Inquiries”</vt:lpstr>
      <vt:lpstr>Liability Carve Outs (continued)</vt:lpstr>
      <vt:lpstr>Section 404 of the Clean Water Act</vt:lpstr>
      <vt:lpstr>For Many Years “Waters of the United States” Was Broadly Construed</vt:lpstr>
      <vt:lpstr>SCOTUS Decisions Have Narrowed “Waters of the United States”</vt:lpstr>
      <vt:lpstr>Waters of the US Proposed Rule</vt:lpstr>
      <vt:lpstr>Changes in EPA’s Final Clean Water Rule*     *Source: EPA Fact Sheet</vt:lpstr>
      <vt:lpstr>What Has Changed?  Significant Nexus</vt:lpstr>
      <vt:lpstr>More on Significant Nexus</vt:lpstr>
      <vt:lpstr>What Has Changed?  Tributaries</vt:lpstr>
      <vt:lpstr>Development Issues </vt:lpstr>
      <vt:lpstr>Utilization of Appropriate Permits (404 Example)</vt:lpstr>
      <vt:lpstr>Endangered Species Act</vt:lpstr>
      <vt:lpstr>The Section 9 “Take” Prohibition in the Endangered Species Act</vt:lpstr>
      <vt:lpstr>Endangered Species Act – Example of Potential Material Environmental Statutory Issues</vt:lpstr>
      <vt:lpstr>IV.  Potential Role for Environmental Insurance?</vt:lpstr>
      <vt:lpstr>Example of Use</vt:lpstr>
      <vt:lpstr>Environmental Insurance  Example</vt:lpstr>
      <vt:lpstr>VI.  Credit/Benefit Programs</vt:lpstr>
    </vt:vector>
  </TitlesOfParts>
  <Company>Mitchell Williams Law Firm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Arkansas Bar Association Law Section Meeting Transactional Environmental Issues:  Lessons Learned (So Far)</dc:title>
  <dc:creator>_</dc:creator>
  <cp:lastModifiedBy>_</cp:lastModifiedBy>
  <cp:revision>36</cp:revision>
  <cp:lastPrinted>2016-02-08T14:38:55Z</cp:lastPrinted>
  <dcterms:created xsi:type="dcterms:W3CDTF">2015-09-01T14:21:24Z</dcterms:created>
  <dcterms:modified xsi:type="dcterms:W3CDTF">2016-02-09T19:20:24Z</dcterms:modified>
</cp:coreProperties>
</file>